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35"/>
  </p:notesMasterIdLst>
  <p:sldIdLst>
    <p:sldId id="258" r:id="rId2"/>
    <p:sldId id="259" r:id="rId3"/>
    <p:sldId id="260" r:id="rId4"/>
    <p:sldId id="279" r:id="rId5"/>
    <p:sldId id="261" r:id="rId6"/>
    <p:sldId id="280" r:id="rId7"/>
    <p:sldId id="262" r:id="rId8"/>
    <p:sldId id="288" r:id="rId9"/>
    <p:sldId id="289" r:id="rId10"/>
    <p:sldId id="290" r:id="rId11"/>
    <p:sldId id="309" r:id="rId12"/>
    <p:sldId id="281" r:id="rId13"/>
    <p:sldId id="286" r:id="rId14"/>
    <p:sldId id="263" r:id="rId15"/>
    <p:sldId id="291" r:id="rId16"/>
    <p:sldId id="287" r:id="rId17"/>
    <p:sldId id="266" r:id="rId18"/>
    <p:sldId id="292" r:id="rId19"/>
    <p:sldId id="267" r:id="rId20"/>
    <p:sldId id="294" r:id="rId21"/>
    <p:sldId id="311" r:id="rId22"/>
    <p:sldId id="297" r:id="rId23"/>
    <p:sldId id="298" r:id="rId24"/>
    <p:sldId id="295" r:id="rId25"/>
    <p:sldId id="268" r:id="rId26"/>
    <p:sldId id="301" r:id="rId27"/>
    <p:sldId id="302" r:id="rId28"/>
    <p:sldId id="303" r:id="rId29"/>
    <p:sldId id="304" r:id="rId30"/>
    <p:sldId id="305" r:id="rId31"/>
    <p:sldId id="306" r:id="rId32"/>
    <p:sldId id="307" r:id="rId33"/>
    <p:sldId id="308"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7C72D5-5465-6BAF-8C4D-D32DBDD0D053}" v="1" dt="2022-01-13T21:51:43.9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638" autoAdjust="0"/>
  </p:normalViewPr>
  <p:slideViewPr>
    <p:cSldViewPr snapToGrid="0">
      <p:cViewPr varScale="1">
        <p:scale>
          <a:sx n="52" d="100"/>
          <a:sy n="52" d="100"/>
        </p:scale>
        <p:origin x="113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5378E6-98B7-410B-82D4-0DF138A8E1C5}" type="datetimeFigureOut">
              <a:rPr lang="en-US" smtClean="0"/>
              <a:t>5/12/2022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EB8423-8448-40C9-9646-B9FC1F789A33}" type="slidenum">
              <a:rPr lang="en-US" smtClean="0"/>
              <a:t>‹#›</a:t>
            </a:fld>
            <a:endParaRPr lang="en-US"/>
          </a:p>
        </p:txBody>
      </p:sp>
    </p:spTree>
    <p:extLst>
      <p:ext uri="{BB962C8B-B14F-4D97-AF65-F5344CB8AC3E}">
        <p14:creationId xmlns:p14="http://schemas.microsoft.com/office/powerpoint/2010/main" val="1027971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creativecommons.org/licenses/by/3.0/us/"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en.wikipedia.org/wiki/en:Creative_Commons"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creativecommons.org/licenses/by-sa/3.0/deed.en"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n.wikipedia.org/wiki/en:public_domain"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Highly Ordered constituents </a:t>
            </a:r>
          </a:p>
          <a:p>
            <a:r>
              <a:rPr lang="en-US" dirty="0"/>
              <a:t>Copyright: This file is licensed under the Creative Commons Attribution-Share Alike 3.0 </a:t>
            </a:r>
            <a:r>
              <a:rPr lang="en-US" dirty="0" err="1"/>
              <a:t>Unported</a:t>
            </a:r>
            <a:r>
              <a:rPr lang="en-US" dirty="0"/>
              <a:t> license.	</a:t>
            </a:r>
          </a:p>
          <a:p>
            <a:r>
              <a:rPr lang="en-US" dirty="0"/>
              <a:t>Website: https://commons.wikimedia.org/wiki/File:Crystalline_polycrystalline_amorphous2.svg</a:t>
            </a:r>
          </a:p>
          <a:p>
            <a:endParaRPr lang="en-US" dirty="0"/>
          </a:p>
          <a:p>
            <a:endParaRPr lang="en-US" dirty="0"/>
          </a:p>
          <a:p>
            <a:r>
              <a:rPr lang="en-US" dirty="0"/>
              <a:t>Model of Closely Packed Atoms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Copyright: </a:t>
            </a:r>
            <a:r>
              <a:rPr lang="en-US" b="1" i="0" dirty="0">
                <a:solidFill>
                  <a:srgbClr val="FFFFFF"/>
                </a:solidFill>
                <a:effectLst/>
                <a:latin typeface="source sans pro" panose="020B0503030403020204" pitchFamily="34" charset="0"/>
              </a:rPr>
              <a:t>Attribution-</a:t>
            </a:r>
            <a:r>
              <a:rPr lang="en-US" b="1" i="0" dirty="0" err="1">
                <a:solidFill>
                  <a:srgbClr val="FFFFFF"/>
                </a:solidFill>
                <a:effectLst/>
                <a:latin typeface="source sans pro" panose="020B0503030403020204" pitchFamily="34" charset="0"/>
              </a:rPr>
              <a:t>ShareAlike</a:t>
            </a:r>
            <a:r>
              <a:rPr lang="en-US" b="1" i="0" dirty="0">
                <a:solidFill>
                  <a:srgbClr val="FFFFFF"/>
                </a:solidFill>
                <a:effectLst/>
                <a:latin typeface="source sans pro" panose="020B0503030403020204" pitchFamily="34" charset="0"/>
              </a:rPr>
              <a:t> 4.0 International (CC BY-SA 4.0)</a:t>
            </a:r>
          </a:p>
          <a:p>
            <a:r>
              <a:rPr lang="en-US" dirty="0"/>
              <a:t>Website: https://www.wikiwand.com/en/Solid</a:t>
            </a:r>
          </a:p>
        </p:txBody>
      </p:sp>
      <p:sp>
        <p:nvSpPr>
          <p:cNvPr id="4" name="Slide Number Placeholder 3"/>
          <p:cNvSpPr>
            <a:spLocks noGrp="1"/>
          </p:cNvSpPr>
          <p:nvPr>
            <p:ph type="sldNum" sz="quarter" idx="5"/>
          </p:nvPr>
        </p:nvSpPr>
        <p:spPr/>
        <p:txBody>
          <a:bodyPr/>
          <a:lstStyle/>
          <a:p>
            <a:fld id="{96EB8423-8448-40C9-9646-B9FC1F789A33}" type="slidenum">
              <a:rPr lang="en-US" smtClean="0"/>
              <a:t>3</a:t>
            </a:fld>
            <a:endParaRPr lang="en-US"/>
          </a:p>
        </p:txBody>
      </p:sp>
    </p:spTree>
    <p:extLst>
      <p:ext uri="{BB962C8B-B14F-4D97-AF65-F5344CB8AC3E}">
        <p14:creationId xmlns:p14="http://schemas.microsoft.com/office/powerpoint/2010/main" val="13230912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 Morse potential </a:t>
            </a:r>
          </a:p>
          <a:p>
            <a:r>
              <a:rPr lang="en-US" dirty="0"/>
              <a:t>Copyright: This file is licensed under the Creative Commons Attribution-Share Alike 3.0 </a:t>
            </a:r>
            <a:r>
              <a:rPr lang="en-US" dirty="0" err="1"/>
              <a:t>Unported</a:t>
            </a:r>
            <a:r>
              <a:rPr lang="en-US" dirty="0"/>
              <a:t> license.</a:t>
            </a:r>
          </a:p>
          <a:p>
            <a:r>
              <a:rPr lang="en-US" dirty="0"/>
              <a:t>Website: https://commons.wikimedia.org/wiki/File:Morsepot_Cu.png</a:t>
            </a:r>
          </a:p>
          <a:p>
            <a:endParaRPr lang="en-US" dirty="0"/>
          </a:p>
          <a:p>
            <a:r>
              <a:rPr lang="en-US" dirty="0"/>
              <a:t>Harmonic potential energy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Copyright: </a:t>
            </a:r>
            <a:r>
              <a:rPr lang="en-US" b="0" i="0" dirty="0">
                <a:solidFill>
                  <a:srgbClr val="000000"/>
                </a:solidFill>
                <a:effectLst/>
                <a:latin typeface="Arial" panose="020B0604020202020204" pitchFamily="34" charset="0"/>
              </a:rPr>
              <a:t>This work is licensed under a </a:t>
            </a:r>
            <a:r>
              <a:rPr lang="en-US" b="0" i="0" u="none" strike="noStrike" dirty="0">
                <a:solidFill>
                  <a:srgbClr val="002BB8"/>
                </a:solidFill>
                <a:effectLst/>
                <a:latin typeface="Arial" panose="020B0604020202020204" pitchFamily="34" charset="0"/>
                <a:hlinkClick r:id="rId3"/>
              </a:rPr>
              <a:t>Creative Commons Attribution 3.0 United States License</a:t>
            </a:r>
            <a:r>
              <a:rPr lang="en-US" b="0" i="0" dirty="0">
                <a:solidFill>
                  <a:srgbClr val="000000"/>
                </a:solidFill>
                <a:effectLst/>
                <a:latin typeface="Arial" panose="020B0604020202020204" pitchFamily="34" charset="0"/>
              </a:rPr>
              <a:t>. </a:t>
            </a:r>
          </a:p>
          <a:p>
            <a:r>
              <a:rPr lang="en-US" dirty="0"/>
              <a:t>Website: http://scripts.mit.edu/~srayyan/PERwiki/index.php?title=File:ElasPot.png</a:t>
            </a:r>
          </a:p>
          <a:p>
            <a:endParaRPr lang="en-US" dirty="0"/>
          </a:p>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16</a:t>
            </a:fld>
            <a:endParaRPr lang="en-US"/>
          </a:p>
        </p:txBody>
      </p:sp>
    </p:spTree>
    <p:extLst>
      <p:ext uri="{BB962C8B-B14F-4D97-AF65-F5344CB8AC3E}">
        <p14:creationId xmlns:p14="http://schemas.microsoft.com/office/powerpoint/2010/main" val="1296273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Redball</a:t>
            </a:r>
            <a:r>
              <a:rPr lang="en-US" dirty="0"/>
              <a:t> Gif</a:t>
            </a:r>
          </a:p>
          <a:p>
            <a:endParaRPr lang="en-US" dirty="0"/>
          </a:p>
          <a:p>
            <a:r>
              <a:rPr lang="en-US" dirty="0"/>
              <a:t>Copyright:  As noted in the Stack Exchange Terms of Service and in the footer of every page, all publicly accessible user contributions are licensed under Creative Commons Attribution-</a:t>
            </a:r>
            <a:r>
              <a:rPr lang="en-US" dirty="0" err="1"/>
              <a:t>ShareAlike</a:t>
            </a:r>
            <a:r>
              <a:rPr lang="en-US" dirty="0"/>
              <a:t> license as follows:</a:t>
            </a:r>
          </a:p>
          <a:p>
            <a:r>
              <a:rPr lang="en-US" dirty="0"/>
              <a:t>Content contributed before 2011-04-08 (UTC) is distributed under the terms of CC BY-SA 2.5.</a:t>
            </a:r>
          </a:p>
          <a:p>
            <a:r>
              <a:rPr lang="en-US" dirty="0"/>
              <a:t>Content contributed from 2011-04-08 up to but not including 2018-05-02 (UTC) is distributed under the terms of CC BY-SA 3.0.</a:t>
            </a:r>
          </a:p>
          <a:p>
            <a:r>
              <a:rPr lang="en-US" dirty="0"/>
              <a:t>Content contributed on or after 2018-05-02 (UTC) is distributed under the terms of CC BY-SA 4.0.</a:t>
            </a:r>
          </a:p>
          <a:p>
            <a:endParaRPr lang="en-US" dirty="0"/>
          </a:p>
          <a:p>
            <a:endParaRPr lang="en-US" dirty="0"/>
          </a:p>
          <a:p>
            <a:r>
              <a:rPr lang="en-US" dirty="0"/>
              <a:t>Website :https://physics.stackexchange.com/questions/273250/what-causes-molecules-to-vibrate-when-exposed-to-electromagnetic-radiation</a:t>
            </a:r>
          </a:p>
          <a:p>
            <a:endParaRPr lang="en-US" dirty="0"/>
          </a:p>
          <a:p>
            <a:r>
              <a:rPr lang="en-US" dirty="0"/>
              <a:t>Harmonic potential energy </a:t>
            </a:r>
          </a:p>
          <a:p>
            <a:r>
              <a:rPr lang="en-US" dirty="0"/>
              <a:t>Copyright: This work is licensed under a Creative Commons Attribution 3.0 United States License. </a:t>
            </a:r>
          </a:p>
          <a:p>
            <a:r>
              <a:rPr lang="en-US" dirty="0"/>
              <a:t>Website: http://scripts.mit.edu/~srayyan/PERwiki/index.php?title=File:ElasPot.png</a:t>
            </a:r>
          </a:p>
          <a:p>
            <a:endParaRPr lang="en-US" dirty="0"/>
          </a:p>
        </p:txBody>
      </p:sp>
      <p:sp>
        <p:nvSpPr>
          <p:cNvPr id="4" name="Slide Number Placeholder 3"/>
          <p:cNvSpPr>
            <a:spLocks noGrp="1"/>
          </p:cNvSpPr>
          <p:nvPr>
            <p:ph type="sldNum" sz="quarter" idx="10"/>
          </p:nvPr>
        </p:nvSpPr>
        <p:spPr/>
        <p:txBody>
          <a:bodyPr/>
          <a:lstStyle/>
          <a:p>
            <a:fld id="{96EB8423-8448-40C9-9646-B9FC1F789A33}" type="slidenum">
              <a:rPr lang="en-US" smtClean="0"/>
              <a:t>17</a:t>
            </a:fld>
            <a:endParaRPr lang="en-US"/>
          </a:p>
        </p:txBody>
      </p:sp>
    </p:spTree>
    <p:extLst>
      <p:ext uri="{BB962C8B-B14F-4D97-AF65-F5344CB8AC3E}">
        <p14:creationId xmlns:p14="http://schemas.microsoft.com/office/powerpoint/2010/main" val="4084862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Redball</a:t>
            </a:r>
            <a:r>
              <a:rPr lang="en-US" dirty="0"/>
              <a:t> Gif</a:t>
            </a:r>
          </a:p>
          <a:p>
            <a:endParaRPr lang="en-US" dirty="0"/>
          </a:p>
          <a:p>
            <a:r>
              <a:rPr lang="en-US" dirty="0"/>
              <a:t>Copyright:  As noted in the Stack Exchange Terms of Service and in the footer of every page, all publicly accessible user contributions are licensed under Creative Commons Attribution-</a:t>
            </a:r>
            <a:r>
              <a:rPr lang="en-US" dirty="0" err="1"/>
              <a:t>ShareAlike</a:t>
            </a:r>
            <a:r>
              <a:rPr lang="en-US" dirty="0"/>
              <a:t> license as follows:</a:t>
            </a:r>
          </a:p>
          <a:p>
            <a:r>
              <a:rPr lang="en-US" dirty="0"/>
              <a:t>Content contributed before 2011-04-08 (UTC) is distributed under the terms of CC BY-SA 2.5.</a:t>
            </a:r>
          </a:p>
          <a:p>
            <a:r>
              <a:rPr lang="en-US" dirty="0"/>
              <a:t>Content contributed from 2011-04-08 up to but not including 2018-05-02 (UTC) is distributed under the terms of CC BY-SA 3.0.</a:t>
            </a:r>
          </a:p>
          <a:p>
            <a:r>
              <a:rPr lang="en-US" dirty="0"/>
              <a:t>Content contributed on or after 2018-05-02 (UTC) is distributed under the terms of CC BY-SA 4.0.</a:t>
            </a:r>
          </a:p>
          <a:p>
            <a:endParaRPr lang="en-US" dirty="0"/>
          </a:p>
          <a:p>
            <a:r>
              <a:rPr lang="en-US" dirty="0"/>
              <a:t>Spring Gif </a:t>
            </a:r>
          </a:p>
          <a:p>
            <a:r>
              <a:rPr lang="en-US" dirty="0"/>
              <a:t>Copyright: This file is licensed under the Creative Commons Attribution-Share Alike 4.0 International license.</a:t>
            </a:r>
          </a:p>
          <a:p>
            <a:r>
              <a:rPr lang="en-US" dirty="0" err="1"/>
              <a:t>Website:https</a:t>
            </a:r>
            <a:r>
              <a:rPr lang="en-US" dirty="0"/>
              <a:t>://commons.wikimedia.org/wiki/</a:t>
            </a:r>
            <a:r>
              <a:rPr lang="en-US" dirty="0" err="1"/>
              <a:t>File:Federpendel.gif</a:t>
            </a:r>
            <a:endParaRPr lang="en-US" dirty="0"/>
          </a:p>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18</a:t>
            </a:fld>
            <a:endParaRPr lang="en-US"/>
          </a:p>
        </p:txBody>
      </p:sp>
    </p:spTree>
    <p:extLst>
      <p:ext uri="{BB962C8B-B14F-4D97-AF65-F5344CB8AC3E}">
        <p14:creationId xmlns:p14="http://schemas.microsoft.com/office/powerpoint/2010/main" val="35667479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Copyright: Attribution-</a:t>
            </a:r>
            <a:r>
              <a:rPr lang="en-US" dirty="0" err="1"/>
              <a:t>NonCommercial</a:t>
            </a:r>
            <a:r>
              <a:rPr lang="en-US" dirty="0"/>
              <a:t>-</a:t>
            </a:r>
            <a:r>
              <a:rPr lang="en-US" dirty="0" err="1"/>
              <a:t>ShareAlike</a:t>
            </a:r>
            <a:r>
              <a:rPr lang="en-US" dirty="0"/>
              <a:t> 3.0 United States (CC BY-NC-SA 3.0 US)</a:t>
            </a:r>
          </a:p>
          <a:p>
            <a:endParaRPr lang="en-US" dirty="0"/>
          </a:p>
          <a:p>
            <a:r>
              <a:rPr lang="en-US" dirty="0"/>
              <a:t>Website: https://chem.libretexts.org/Bookshelves/Physical_and_Theoretical_Chemistry_Textbook_Maps/Map%3A_Physical_Chemistry_(McQuarrie_and_Simon)/05%3A_The_Harmonic_Oscillator_and_the_Rigid_Rotor/5.03%3A_The_Harmonic_Oscillator_Approximates_Vibrations</a:t>
            </a:r>
          </a:p>
          <a:p>
            <a:endParaRPr lang="en-US" dirty="0"/>
          </a:p>
        </p:txBody>
      </p:sp>
      <p:sp>
        <p:nvSpPr>
          <p:cNvPr id="4" name="Slide Number Placeholder 3"/>
          <p:cNvSpPr>
            <a:spLocks noGrp="1"/>
          </p:cNvSpPr>
          <p:nvPr>
            <p:ph type="sldNum" sz="quarter" idx="10"/>
          </p:nvPr>
        </p:nvSpPr>
        <p:spPr/>
        <p:txBody>
          <a:bodyPr/>
          <a:lstStyle/>
          <a:p>
            <a:fld id="{96EB8423-8448-40C9-9646-B9FC1F789A33}" type="slidenum">
              <a:rPr lang="en-US" smtClean="0"/>
              <a:t>19</a:t>
            </a:fld>
            <a:endParaRPr lang="en-US"/>
          </a:p>
        </p:txBody>
      </p:sp>
    </p:spTree>
    <p:extLst>
      <p:ext uri="{BB962C8B-B14F-4D97-AF65-F5344CB8AC3E}">
        <p14:creationId xmlns:p14="http://schemas.microsoft.com/office/powerpoint/2010/main" val="24011601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Copyright: This file is licensed under the Creative Commons Attribution-Share Alike 3.0 </a:t>
            </a:r>
            <a:r>
              <a:rPr lang="en-US" dirty="0" err="1"/>
              <a:t>Unported</a:t>
            </a:r>
            <a:r>
              <a:rPr lang="en-US" dirty="0"/>
              <a:t> license.	</a:t>
            </a:r>
          </a:p>
          <a:p>
            <a:r>
              <a:rPr lang="en-US" dirty="0"/>
              <a:t>Website: https://commons.wikimedia.org/wiki/File:Morse-potential.png</a:t>
            </a:r>
          </a:p>
        </p:txBody>
      </p:sp>
      <p:sp>
        <p:nvSpPr>
          <p:cNvPr id="4" name="Slide Number Placeholder 3"/>
          <p:cNvSpPr>
            <a:spLocks noGrp="1"/>
          </p:cNvSpPr>
          <p:nvPr>
            <p:ph type="sldNum" sz="quarter" idx="10"/>
          </p:nvPr>
        </p:nvSpPr>
        <p:spPr/>
        <p:txBody>
          <a:bodyPr/>
          <a:lstStyle/>
          <a:p>
            <a:fld id="{96EB8423-8448-40C9-9646-B9FC1F789A33}" type="slidenum">
              <a:rPr lang="en-US" smtClean="0"/>
              <a:t>25</a:t>
            </a:fld>
            <a:endParaRPr lang="en-US"/>
          </a:p>
        </p:txBody>
      </p:sp>
    </p:spTree>
    <p:extLst>
      <p:ext uri="{BB962C8B-B14F-4D97-AF65-F5344CB8AC3E}">
        <p14:creationId xmlns:p14="http://schemas.microsoft.com/office/powerpoint/2010/main" val="2159215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Spring Photo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Copyright:This</a:t>
            </a:r>
            <a:r>
              <a:rPr lang="en-US" dirty="0"/>
              <a:t> file is licensed under the </a:t>
            </a:r>
            <a:r>
              <a:rPr lang="en-US" u="none" strike="noStrike" dirty="0">
                <a:solidFill>
                  <a:srgbClr val="3366BB"/>
                </a:solidFill>
                <a:effectLst/>
                <a:hlinkClick r:id="rId3" tooltip="w:en:Creative Commons"/>
              </a:rPr>
              <a:t>Creative Commons</a:t>
            </a:r>
            <a:r>
              <a:rPr lang="en-US" dirty="0"/>
              <a:t> </a:t>
            </a:r>
            <a:r>
              <a:rPr lang="en-US" u="none" strike="noStrike" dirty="0">
                <a:solidFill>
                  <a:srgbClr val="3366BB"/>
                </a:solidFill>
                <a:effectLst/>
                <a:hlinkClick r:id="rId4"/>
              </a:rPr>
              <a:t>Attribution-Share Alike 3.0 </a:t>
            </a:r>
            <a:r>
              <a:rPr lang="en-US" u="none" strike="noStrike" dirty="0" err="1">
                <a:solidFill>
                  <a:srgbClr val="3366BB"/>
                </a:solidFill>
                <a:effectLst/>
                <a:hlinkClick r:id="rId4"/>
              </a:rPr>
              <a:t>Unported</a:t>
            </a:r>
            <a:r>
              <a:rPr lang="en-US" dirty="0"/>
              <a:t> license.</a:t>
            </a:r>
          </a:p>
          <a:p>
            <a:endParaRPr lang="en-US" dirty="0"/>
          </a:p>
          <a:p>
            <a:r>
              <a:rPr lang="en-US" dirty="0"/>
              <a:t>Website: https://en.wikipedia.org/wiki/Series_and_parallel_springs</a:t>
            </a:r>
          </a:p>
        </p:txBody>
      </p:sp>
      <p:sp>
        <p:nvSpPr>
          <p:cNvPr id="4" name="Slide Number Placeholder 3"/>
          <p:cNvSpPr>
            <a:spLocks noGrp="1"/>
          </p:cNvSpPr>
          <p:nvPr>
            <p:ph type="sldNum" sz="quarter" idx="10"/>
          </p:nvPr>
        </p:nvSpPr>
        <p:spPr/>
        <p:txBody>
          <a:bodyPr/>
          <a:lstStyle/>
          <a:p>
            <a:fld id="{96EB8423-8448-40C9-9646-B9FC1F789A33}" type="slidenum">
              <a:rPr lang="en-US" smtClean="0"/>
              <a:t>26</a:t>
            </a:fld>
            <a:endParaRPr lang="en-US"/>
          </a:p>
        </p:txBody>
      </p:sp>
    </p:spTree>
    <p:extLst>
      <p:ext uri="{BB962C8B-B14F-4D97-AF65-F5344CB8AC3E}">
        <p14:creationId xmlns:p14="http://schemas.microsoft.com/office/powerpoint/2010/main" val="6306092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Parallelogram approximation of a solid: Skanda Vivek</a:t>
            </a:r>
          </a:p>
          <a:p>
            <a:endParaRPr lang="en-US" dirty="0"/>
          </a:p>
          <a:p>
            <a:endParaRPr lang="en-US" dirty="0"/>
          </a:p>
          <a:p>
            <a:r>
              <a:rPr lang="en-US" dirty="0"/>
              <a:t>https://medium.com/emergent-phenomena/what-can-springs-can-teach-us-about-solids-d99e8ac07c68</a:t>
            </a:r>
          </a:p>
        </p:txBody>
      </p:sp>
      <p:sp>
        <p:nvSpPr>
          <p:cNvPr id="4" name="Slide Number Placeholder 3"/>
          <p:cNvSpPr>
            <a:spLocks noGrp="1"/>
          </p:cNvSpPr>
          <p:nvPr>
            <p:ph type="sldNum" sz="quarter" idx="5"/>
          </p:nvPr>
        </p:nvSpPr>
        <p:spPr/>
        <p:txBody>
          <a:bodyPr/>
          <a:lstStyle/>
          <a:p>
            <a:fld id="{96EB8423-8448-40C9-9646-B9FC1F789A33}" type="slidenum">
              <a:rPr lang="en-US" smtClean="0"/>
              <a:t>28</a:t>
            </a:fld>
            <a:endParaRPr lang="en-US"/>
          </a:p>
        </p:txBody>
      </p:sp>
    </p:spTree>
    <p:extLst>
      <p:ext uri="{BB962C8B-B14F-4D97-AF65-F5344CB8AC3E}">
        <p14:creationId xmlns:p14="http://schemas.microsoft.com/office/powerpoint/2010/main" val="25686160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Stretching a solid | Skanda Vivek</a:t>
            </a:r>
            <a:endParaRPr lang="en-US" dirty="0"/>
          </a:p>
          <a:p>
            <a:endParaRPr lang="en-US" dirty="0"/>
          </a:p>
          <a:p>
            <a:r>
              <a:rPr lang="en-US" dirty="0" err="1"/>
              <a:t>Website:https</a:t>
            </a:r>
            <a:r>
              <a:rPr lang="en-US" dirty="0"/>
              <a:t>://medium.com/emergent-phenomena/what-can-springs-can-teach-us-about-solids-d99e8ac07c68</a:t>
            </a:r>
          </a:p>
        </p:txBody>
      </p:sp>
      <p:sp>
        <p:nvSpPr>
          <p:cNvPr id="4" name="Slide Number Placeholder 3"/>
          <p:cNvSpPr>
            <a:spLocks noGrp="1"/>
          </p:cNvSpPr>
          <p:nvPr>
            <p:ph type="sldNum" sz="quarter" idx="5"/>
          </p:nvPr>
        </p:nvSpPr>
        <p:spPr/>
        <p:txBody>
          <a:bodyPr/>
          <a:lstStyle/>
          <a:p>
            <a:fld id="{96EB8423-8448-40C9-9646-B9FC1F789A33}" type="slidenum">
              <a:rPr lang="en-US" smtClean="0"/>
              <a:t>29</a:t>
            </a:fld>
            <a:endParaRPr lang="en-US"/>
          </a:p>
        </p:txBody>
      </p:sp>
    </p:spTree>
    <p:extLst>
      <p:ext uri="{BB962C8B-B14F-4D97-AF65-F5344CB8AC3E}">
        <p14:creationId xmlns:p14="http://schemas.microsoft.com/office/powerpoint/2010/main" val="6044503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Pixabay</a:t>
            </a:r>
            <a:r>
              <a:rPr lang="en-US" dirty="0"/>
              <a:t> License</a:t>
            </a:r>
          </a:p>
          <a:p>
            <a:r>
              <a:rPr lang="en-US" dirty="0"/>
              <a:t>Free for commercial use</a:t>
            </a:r>
          </a:p>
          <a:p>
            <a:r>
              <a:rPr lang="en-US" dirty="0"/>
              <a:t>No attribution required</a:t>
            </a:r>
          </a:p>
          <a:p>
            <a:r>
              <a:rPr lang="en-US" dirty="0"/>
              <a:t>Website: https://pixabay.com/photos/rubber-bands-colour-ball-elastic-1158199/</a:t>
            </a:r>
          </a:p>
        </p:txBody>
      </p:sp>
      <p:sp>
        <p:nvSpPr>
          <p:cNvPr id="4" name="Slide Number Placeholder 3"/>
          <p:cNvSpPr>
            <a:spLocks noGrp="1"/>
          </p:cNvSpPr>
          <p:nvPr>
            <p:ph type="sldNum" sz="quarter" idx="5"/>
          </p:nvPr>
        </p:nvSpPr>
        <p:spPr/>
        <p:txBody>
          <a:bodyPr/>
          <a:lstStyle/>
          <a:p>
            <a:fld id="{96EB8423-8448-40C9-9646-B9FC1F789A33}" type="slidenum">
              <a:rPr lang="en-US" smtClean="0"/>
              <a:t>31</a:t>
            </a:fld>
            <a:endParaRPr lang="en-US"/>
          </a:p>
        </p:txBody>
      </p:sp>
    </p:spTree>
    <p:extLst>
      <p:ext uri="{BB962C8B-B14F-4D97-AF65-F5344CB8AC3E}">
        <p14:creationId xmlns:p14="http://schemas.microsoft.com/office/powerpoint/2010/main" val="1203696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https://thefactfactor.com/facts/pure_science/physics/youngs-modulus/4300/</a:t>
            </a:r>
          </a:p>
          <a:p>
            <a:endParaRPr lang="en-US" dirty="0"/>
          </a:p>
        </p:txBody>
      </p:sp>
      <p:sp>
        <p:nvSpPr>
          <p:cNvPr id="4" name="Slide Number Placeholder 3"/>
          <p:cNvSpPr>
            <a:spLocks noGrp="1"/>
          </p:cNvSpPr>
          <p:nvPr>
            <p:ph type="sldNum" sz="quarter" idx="10"/>
          </p:nvPr>
        </p:nvSpPr>
        <p:spPr/>
        <p:txBody>
          <a:bodyPr/>
          <a:lstStyle/>
          <a:p>
            <a:fld id="{96EB8423-8448-40C9-9646-B9FC1F789A33}" type="slidenum">
              <a:rPr lang="en-US" smtClean="0"/>
              <a:t>33</a:t>
            </a:fld>
            <a:endParaRPr lang="en-US"/>
          </a:p>
        </p:txBody>
      </p:sp>
    </p:spTree>
    <p:extLst>
      <p:ext uri="{BB962C8B-B14F-4D97-AF65-F5344CB8AC3E}">
        <p14:creationId xmlns:p14="http://schemas.microsoft.com/office/powerpoint/2010/main" val="97203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Copyright: This file is licensed under the Creative Commons Attribution-Share Alike 3.0 </a:t>
            </a:r>
            <a:r>
              <a:rPr lang="en-US" dirty="0" err="1"/>
              <a:t>Unported</a:t>
            </a:r>
            <a:r>
              <a:rPr lang="en-US" dirty="0"/>
              <a:t> license.	</a:t>
            </a:r>
          </a:p>
          <a:p>
            <a:r>
              <a:rPr lang="en-US" dirty="0"/>
              <a:t>Website: https://commons.wikimedia.org/wiki/File:Crystalline_polycrystalline_amorphous2.svg</a:t>
            </a:r>
          </a:p>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5</a:t>
            </a:fld>
            <a:endParaRPr lang="en-US"/>
          </a:p>
        </p:txBody>
      </p:sp>
    </p:spTree>
    <p:extLst>
      <p:ext uri="{BB962C8B-B14F-4D97-AF65-F5344CB8AC3E}">
        <p14:creationId xmlns:p14="http://schemas.microsoft.com/office/powerpoint/2010/main" val="1093574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Copyright: This file is licensed under the Creative Commons Attribution-Share Alike 3.0 </a:t>
            </a:r>
            <a:r>
              <a:rPr lang="en-US" dirty="0" err="1"/>
              <a:t>Unported</a:t>
            </a:r>
            <a:r>
              <a:rPr lang="en-US" dirty="0"/>
              <a:t> license.	</a:t>
            </a:r>
          </a:p>
          <a:p>
            <a:r>
              <a:rPr lang="en-US" dirty="0"/>
              <a:t>Website: https://commons.wikimedia.org/wiki/File:Crystalline_polycrystalline_amorphous2.svg</a:t>
            </a:r>
          </a:p>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6</a:t>
            </a:fld>
            <a:endParaRPr lang="en-US"/>
          </a:p>
        </p:txBody>
      </p:sp>
    </p:spTree>
    <p:extLst>
      <p:ext uri="{BB962C8B-B14F-4D97-AF65-F5344CB8AC3E}">
        <p14:creationId xmlns:p14="http://schemas.microsoft.com/office/powerpoint/2010/main" val="3066646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Wagging.gif</a:t>
            </a:r>
          </a:p>
          <a:p>
            <a:r>
              <a:rPr lang="en-US" dirty="0"/>
              <a:t>Copyright: “</a:t>
            </a:r>
            <a:r>
              <a:rPr lang="en-US" b="0" i="0" dirty="0">
                <a:solidFill>
                  <a:srgbClr val="202122"/>
                </a:solidFill>
                <a:effectLst/>
                <a:latin typeface="Arial" panose="020B0604020202020204" pitchFamily="34" charset="0"/>
              </a:rPr>
              <a:t>I, the copyright holder of this work, release this work into the </a:t>
            </a:r>
            <a:r>
              <a:rPr lang="en-US" b="1" i="0" u="none" strike="noStrike" dirty="0">
                <a:solidFill>
                  <a:srgbClr val="3366BB"/>
                </a:solidFill>
                <a:effectLst/>
                <a:latin typeface="Arial" panose="020B0604020202020204" pitchFamily="34" charset="0"/>
                <a:hlinkClick r:id="rId3" tooltip="w:en:public domain"/>
              </a:rPr>
              <a:t>public domain</a:t>
            </a:r>
            <a:r>
              <a:rPr lang="en-US" b="0" i="0" dirty="0">
                <a:solidFill>
                  <a:srgbClr val="202122"/>
                </a:solidFill>
                <a:effectLst/>
                <a:latin typeface="Arial" panose="020B0604020202020204" pitchFamily="34" charset="0"/>
              </a:rPr>
              <a:t>. This applies worldwide.</a:t>
            </a:r>
            <a:br>
              <a:rPr lang="en-US" dirty="0"/>
            </a:br>
            <a:r>
              <a:rPr lang="en-US" dirty="0"/>
              <a:t>In some countries this may not be legally possible; if so:</a:t>
            </a:r>
            <a:br>
              <a:rPr lang="en-US" dirty="0"/>
            </a:br>
            <a:r>
              <a:rPr lang="en-US" b="0" i="1" dirty="0">
                <a:solidFill>
                  <a:srgbClr val="202122"/>
                </a:solidFill>
                <a:effectLst/>
                <a:latin typeface="Arial" panose="020B0604020202020204" pitchFamily="34" charset="0"/>
              </a:rPr>
              <a:t>I grant anyone the right to use this work </a:t>
            </a:r>
            <a:r>
              <a:rPr lang="en-US" b="1" i="1" dirty="0">
                <a:solidFill>
                  <a:srgbClr val="202122"/>
                </a:solidFill>
                <a:effectLst/>
                <a:latin typeface="Arial" panose="020B0604020202020204" pitchFamily="34" charset="0"/>
              </a:rPr>
              <a:t>for any purpose</a:t>
            </a:r>
            <a:r>
              <a:rPr lang="en-US" b="0" i="1" dirty="0">
                <a:solidFill>
                  <a:srgbClr val="202122"/>
                </a:solidFill>
                <a:effectLst/>
                <a:latin typeface="Arial" panose="020B0604020202020204" pitchFamily="34" charset="0"/>
              </a:rPr>
              <a:t>, without any conditions, unless such conditions are required by law.</a:t>
            </a:r>
          </a:p>
          <a:p>
            <a:endParaRPr lang="en-US" b="0" i="1" dirty="0">
              <a:solidFill>
                <a:srgbClr val="202122"/>
              </a:solidFill>
              <a:effectLst/>
              <a:latin typeface="Arial" panose="020B0604020202020204" pitchFamily="34" charset="0"/>
            </a:endParaRPr>
          </a:p>
          <a:p>
            <a:r>
              <a:rPr lang="en-US" b="0" i="1" dirty="0">
                <a:solidFill>
                  <a:srgbClr val="202122"/>
                </a:solidFill>
                <a:effectLst/>
                <a:latin typeface="Arial" panose="020B0604020202020204" pitchFamily="34" charset="0"/>
              </a:rPr>
              <a:t>Website: https://commons.wikimedia.org/wiki/File:Wagging.gif</a:t>
            </a:r>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9</a:t>
            </a:fld>
            <a:endParaRPr lang="en-US"/>
          </a:p>
        </p:txBody>
      </p:sp>
    </p:spTree>
    <p:extLst>
      <p:ext uri="{BB962C8B-B14F-4D97-AF65-F5344CB8AC3E}">
        <p14:creationId xmlns:p14="http://schemas.microsoft.com/office/powerpoint/2010/main" val="1497965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Pixabay</a:t>
            </a:r>
            <a:r>
              <a:rPr lang="en-US" dirty="0"/>
              <a:t> License</a:t>
            </a:r>
          </a:p>
          <a:p>
            <a:r>
              <a:rPr lang="en-US" dirty="0"/>
              <a:t>Free for commercial use</a:t>
            </a:r>
          </a:p>
          <a:p>
            <a:r>
              <a:rPr lang="en-US" dirty="0"/>
              <a:t>No attribution required</a:t>
            </a:r>
          </a:p>
          <a:p>
            <a:r>
              <a:rPr lang="en-US" dirty="0" err="1"/>
              <a:t>Website:https</a:t>
            </a:r>
            <a:r>
              <a:rPr lang="en-US" dirty="0"/>
              <a:t>://pixabay.com/photos/metronomes-tempo-tick-swing-rythm-812679/</a:t>
            </a:r>
          </a:p>
        </p:txBody>
      </p:sp>
      <p:sp>
        <p:nvSpPr>
          <p:cNvPr id="4" name="Slide Number Placeholder 3"/>
          <p:cNvSpPr>
            <a:spLocks noGrp="1"/>
          </p:cNvSpPr>
          <p:nvPr>
            <p:ph type="sldNum" sz="quarter" idx="5"/>
          </p:nvPr>
        </p:nvSpPr>
        <p:spPr/>
        <p:txBody>
          <a:bodyPr/>
          <a:lstStyle/>
          <a:p>
            <a:fld id="{96EB8423-8448-40C9-9646-B9FC1F789A33}" type="slidenum">
              <a:rPr lang="en-US" smtClean="0"/>
              <a:t>10</a:t>
            </a:fld>
            <a:endParaRPr lang="en-US"/>
          </a:p>
        </p:txBody>
      </p:sp>
    </p:spTree>
    <p:extLst>
      <p:ext uri="{BB962C8B-B14F-4D97-AF65-F5344CB8AC3E}">
        <p14:creationId xmlns:p14="http://schemas.microsoft.com/office/powerpoint/2010/main" val="536313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11</a:t>
            </a:fld>
            <a:endParaRPr lang="en-US"/>
          </a:p>
        </p:txBody>
      </p:sp>
    </p:spTree>
    <p:extLst>
      <p:ext uri="{BB962C8B-B14F-4D97-AF65-F5344CB8AC3E}">
        <p14:creationId xmlns:p14="http://schemas.microsoft.com/office/powerpoint/2010/main" val="1075782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Copyright: This file is licensed under the Creative Commons Attribution-Share Alike 3.0 </a:t>
            </a:r>
            <a:r>
              <a:rPr lang="en-US" dirty="0" err="1"/>
              <a:t>Unported</a:t>
            </a:r>
            <a:r>
              <a:rPr lang="en-US" dirty="0"/>
              <a:t> license.</a:t>
            </a:r>
          </a:p>
          <a:p>
            <a:r>
              <a:rPr lang="en-US" dirty="0"/>
              <a:t>Website: https://commons.wikimedia.org/wiki/File:Morsepot_Cu.png</a:t>
            </a:r>
          </a:p>
          <a:p>
            <a:r>
              <a:rPr lang="en-US" dirty="0"/>
              <a:t>	 </a:t>
            </a:r>
          </a:p>
        </p:txBody>
      </p:sp>
      <p:sp>
        <p:nvSpPr>
          <p:cNvPr id="4" name="Slide Number Placeholder 3"/>
          <p:cNvSpPr>
            <a:spLocks noGrp="1"/>
          </p:cNvSpPr>
          <p:nvPr>
            <p:ph type="sldNum" sz="quarter" idx="5"/>
          </p:nvPr>
        </p:nvSpPr>
        <p:spPr/>
        <p:txBody>
          <a:bodyPr/>
          <a:lstStyle/>
          <a:p>
            <a:fld id="{96EB8423-8448-40C9-9646-B9FC1F789A33}" type="slidenum">
              <a:rPr lang="en-US" smtClean="0"/>
              <a:t>13</a:t>
            </a:fld>
            <a:endParaRPr lang="en-US"/>
          </a:p>
        </p:txBody>
      </p:sp>
    </p:spTree>
    <p:extLst>
      <p:ext uri="{BB962C8B-B14F-4D97-AF65-F5344CB8AC3E}">
        <p14:creationId xmlns:p14="http://schemas.microsoft.com/office/powerpoint/2010/main" val="3760623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Copyright: This file is licensed under the Creative Commons Attribution-Share Alike 3.0 </a:t>
            </a:r>
            <a:r>
              <a:rPr lang="en-US" dirty="0" err="1"/>
              <a:t>Unported</a:t>
            </a:r>
            <a:r>
              <a:rPr lang="en-US" dirty="0"/>
              <a:t> license.</a:t>
            </a:r>
          </a:p>
          <a:p>
            <a:r>
              <a:rPr lang="en-US" dirty="0"/>
              <a:t>Website: https://commons.wikimedia.org/wiki/File:Morsepot_Cu.png</a:t>
            </a:r>
          </a:p>
        </p:txBody>
      </p:sp>
      <p:sp>
        <p:nvSpPr>
          <p:cNvPr id="4" name="Slide Number Placeholder 3"/>
          <p:cNvSpPr>
            <a:spLocks noGrp="1"/>
          </p:cNvSpPr>
          <p:nvPr>
            <p:ph type="sldNum" sz="quarter" idx="5"/>
          </p:nvPr>
        </p:nvSpPr>
        <p:spPr/>
        <p:txBody>
          <a:bodyPr/>
          <a:lstStyle/>
          <a:p>
            <a:fld id="{96EB8423-8448-40C9-9646-B9FC1F789A33}" type="slidenum">
              <a:rPr lang="en-US" smtClean="0"/>
              <a:t>14</a:t>
            </a:fld>
            <a:endParaRPr lang="en-US"/>
          </a:p>
        </p:txBody>
      </p:sp>
    </p:spTree>
    <p:extLst>
      <p:ext uri="{BB962C8B-B14F-4D97-AF65-F5344CB8AC3E}">
        <p14:creationId xmlns:p14="http://schemas.microsoft.com/office/powerpoint/2010/main" val="9733164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Copyright: This file is licensed under the Creative Commons Attribution-Share Alike 3.0 </a:t>
            </a:r>
            <a:r>
              <a:rPr lang="en-US" dirty="0" err="1"/>
              <a:t>Unported</a:t>
            </a:r>
            <a:r>
              <a:rPr lang="en-US" dirty="0"/>
              <a:t> license.</a:t>
            </a:r>
          </a:p>
          <a:p>
            <a:r>
              <a:rPr lang="en-US" dirty="0"/>
              <a:t>Website: https://commons.wikimedia.org/wiki/File:Morsepot_Cu.png</a:t>
            </a:r>
          </a:p>
        </p:txBody>
      </p:sp>
      <p:sp>
        <p:nvSpPr>
          <p:cNvPr id="4" name="Slide Number Placeholder 3"/>
          <p:cNvSpPr>
            <a:spLocks noGrp="1"/>
          </p:cNvSpPr>
          <p:nvPr>
            <p:ph type="sldNum" sz="quarter" idx="5"/>
          </p:nvPr>
        </p:nvSpPr>
        <p:spPr/>
        <p:txBody>
          <a:bodyPr/>
          <a:lstStyle/>
          <a:p>
            <a:fld id="{96EB8423-8448-40C9-9646-B9FC1F789A33}" type="slidenum">
              <a:rPr lang="en-US" smtClean="0"/>
              <a:t>15</a:t>
            </a:fld>
            <a:endParaRPr lang="en-US"/>
          </a:p>
        </p:txBody>
      </p:sp>
    </p:spTree>
    <p:extLst>
      <p:ext uri="{BB962C8B-B14F-4D97-AF65-F5344CB8AC3E}">
        <p14:creationId xmlns:p14="http://schemas.microsoft.com/office/powerpoint/2010/main" val="3084050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DDC06E46-5019-43F7-A17D-308A3DF5FA45}"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692072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06E46-5019-43F7-A17D-308A3DF5FA45}" type="datetimeFigureOut">
              <a:rPr lang="en-US" smtClean="0"/>
              <a:t>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2346796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06E46-5019-43F7-A17D-308A3DF5FA45}" type="datetimeFigureOut">
              <a:rPr lang="en-US" smtClean="0"/>
              <a:t>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256094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C06E46-5019-43F7-A17D-308A3DF5FA45}"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480795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7" name="Date Placeholder 6"/>
          <p:cNvSpPr>
            <a:spLocks noGrp="1"/>
          </p:cNvSpPr>
          <p:nvPr>
            <p:ph type="dt" sz="half" idx="10"/>
          </p:nvPr>
        </p:nvSpPr>
        <p:spPr/>
        <p:txBody>
          <a:bodyPr/>
          <a:lstStyle/>
          <a:p>
            <a:fld id="{DDC06E46-5019-43F7-A17D-308A3DF5FA45}"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40372987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DDC06E46-5019-43F7-A17D-308A3DF5FA45}" type="datetimeFigureOut">
              <a:rPr lang="en-US" smtClean="0"/>
              <a:t>5/12/2022</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835074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p:cNvSpPr>
            <a:spLocks noGrp="1"/>
          </p:cNvSpPr>
          <p:nvPr>
            <p:ph type="dt" sz="half" idx="10"/>
          </p:nvPr>
        </p:nvSpPr>
        <p:spPr/>
        <p:txBody>
          <a:bodyPr/>
          <a:lstStyle/>
          <a:p>
            <a:fld id="{DDC06E46-5019-43F7-A17D-308A3DF5FA45}"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7343342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C06E46-5019-43F7-A17D-308A3DF5FA45}" type="datetimeFigureOut">
              <a:rPr lang="en-US" smtClean="0"/>
              <a:t>5/12/2022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863738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C06E46-5019-43F7-A17D-308A3DF5FA45}" type="datetimeFigureOut">
              <a:rPr lang="en-US" smtClean="0"/>
              <a:t>5/12/2022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045830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9" name="Date Placeholder 8"/>
          <p:cNvSpPr>
            <a:spLocks noGrp="1"/>
          </p:cNvSpPr>
          <p:nvPr>
            <p:ph type="dt" sz="half" idx="10"/>
          </p:nvPr>
        </p:nvSpPr>
        <p:spPr/>
        <p:txBody>
          <a:bodyPr/>
          <a:lstStyle/>
          <a:p>
            <a:fld id="{DDC06E46-5019-43F7-A17D-308A3DF5FA45}" type="datetimeFigureOut">
              <a:rPr lang="en-US" smtClean="0"/>
              <a:t>5/12/2022</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392998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DDC06E46-5019-43F7-A17D-308A3DF5FA45}" type="datetimeFigureOut">
              <a:rPr lang="en-US" smtClean="0"/>
              <a:t>5/12/2022</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2204591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DDC06E46-5019-43F7-A17D-308A3DF5FA45}" type="datetimeFigureOut">
              <a:rPr lang="en-US" smtClean="0"/>
              <a:t>5/12/2022</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E4B29F23-B9E2-4658-A936-C3B89C3A7EE7}" type="slidenum">
              <a:rPr lang="en-US" smtClean="0"/>
              <a:t>‹#›</a:t>
            </a:fld>
            <a:endParaRPr lang="en-US"/>
          </a:p>
        </p:txBody>
      </p:sp>
    </p:spTree>
    <p:extLst>
      <p:ext uri="{BB962C8B-B14F-4D97-AF65-F5344CB8AC3E}">
        <p14:creationId xmlns:p14="http://schemas.microsoft.com/office/powerpoint/2010/main" val="76414800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0.gif"/><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0.gif"/></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video" Target="https://www.youtube.com/embed/PgSRAsgrKmg" TargetMode="External"/><Relationship Id="rId4" Type="http://schemas.openxmlformats.org/officeDocument/2006/relationships/hyperlink" Target="https://www.youtube.com/watch?v=PgSRAsgrKm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image" Target="../media/image7.gif"/><Relationship Id="rId7" Type="http://schemas.openxmlformats.org/officeDocument/2006/relationships/image" Target="../media/image11.gi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0.gif"/><Relationship Id="rId5" Type="http://schemas.openxmlformats.org/officeDocument/2006/relationships/image" Target="../media/image9.gif"/><Relationship Id="rId4" Type="http://schemas.openxmlformats.org/officeDocument/2006/relationships/image" Target="../media/image8.gi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4" name="Picture 3" descr="3D square and rectangle">
            <a:extLst>
              <a:ext uri="{FF2B5EF4-FFF2-40B4-BE49-F238E27FC236}">
                <a16:creationId xmlns:a16="http://schemas.microsoft.com/office/drawing/2014/main" id="{27CD437A-9064-45C1-9F25-C2F5F10D41D6}"/>
              </a:ext>
            </a:extLst>
          </p:cNvPr>
          <p:cNvPicPr>
            <a:picLocks noChangeAspect="1"/>
          </p:cNvPicPr>
          <p:nvPr/>
        </p:nvPicPr>
        <p:blipFill rotWithShape="1">
          <a:blip r:embed="rId2"/>
          <a:srcRect t="14090" b="4389"/>
          <a:stretch/>
        </p:blipFill>
        <p:spPr>
          <a:xfrm>
            <a:off x="20" y="10"/>
            <a:ext cx="12191980" cy="6857990"/>
          </a:xfrm>
          <a:prstGeom prst="rect">
            <a:avLst/>
          </a:prstGeom>
        </p:spPr>
      </p:pic>
      <p:sp>
        <p:nvSpPr>
          <p:cNvPr id="2" name="TextBox 1"/>
          <p:cNvSpPr txBox="1"/>
          <p:nvPr/>
        </p:nvSpPr>
        <p:spPr>
          <a:xfrm>
            <a:off x="834511" y="975039"/>
            <a:ext cx="2286000" cy="2286000"/>
          </a:xfrm>
          <a:prstGeom prst="flowChartDocument">
            <a:avLst/>
          </a:prstGeom>
          <a:solidFill>
            <a:srgbClr val="000000">
              <a:alpha val="75000"/>
            </a:srgbClr>
          </a:solidFill>
          <a:ln>
            <a:noFill/>
          </a:ln>
        </p:spPr>
        <p:txBody>
          <a:bodyPr vert="horz" lIns="182880" tIns="182880" rIns="182880" bIns="182880" rtlCol="0" anchor="ctr">
            <a:normAutofit/>
          </a:bodyPr>
          <a:lstStyle/>
          <a:p>
            <a:pPr algn="ctr" defTabSz="914400">
              <a:lnSpc>
                <a:spcPct val="90000"/>
              </a:lnSpc>
              <a:spcBef>
                <a:spcPct val="0"/>
              </a:spcBef>
              <a:spcAft>
                <a:spcPts val="600"/>
              </a:spcAft>
            </a:pPr>
            <a:r>
              <a:rPr lang="en-US" sz="4400" kern="1200" cap="all" spc="200" baseline="0" dirty="0">
                <a:solidFill>
                  <a:srgbClr val="FFFF00"/>
                </a:solidFill>
                <a:latin typeface="+mj-lt"/>
                <a:ea typeface="+mj-ea"/>
                <a:cs typeface="+mj-cs"/>
              </a:rPr>
              <a:t>Solid Phase</a:t>
            </a:r>
          </a:p>
        </p:txBody>
      </p:sp>
      <p:sp>
        <p:nvSpPr>
          <p:cNvPr id="8" name="Flowchart: Document 7">
            <a:extLst>
              <a:ext uri="{FF2B5EF4-FFF2-40B4-BE49-F238E27FC236}">
                <a16:creationId xmlns:a16="http://schemas.microsoft.com/office/drawing/2014/main" id="{0AD84CCE-B61B-45FD-8942-77C9130522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919" y="810447"/>
            <a:ext cx="2615184" cy="2615184"/>
          </a:xfrm>
          <a:prstGeom prst="flowChartDocument">
            <a:avLst/>
          </a:prstGeom>
          <a:noFill/>
          <a:ln w="317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5594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close-up of a speaker&#10;&#10;Description automatically generated with low confidence">
            <a:extLst>
              <a:ext uri="{FF2B5EF4-FFF2-40B4-BE49-F238E27FC236}">
                <a16:creationId xmlns:a16="http://schemas.microsoft.com/office/drawing/2014/main" id="{0D0934C9-32C2-4222-8FB6-ED395E092C4F}"/>
              </a:ext>
            </a:extLst>
          </p:cNvPr>
          <p:cNvPicPr>
            <a:picLocks noChangeAspect="1"/>
          </p:cNvPicPr>
          <p:nvPr/>
        </p:nvPicPr>
        <p:blipFill rotWithShape="1">
          <a:blip r:embed="rId3">
            <a:alphaModFix amt="40000"/>
          </a:blip>
          <a:srcRect t="6507" b="9224"/>
          <a:stretch/>
        </p:blipFill>
        <p:spPr>
          <a:xfrm>
            <a:off x="20" y="10"/>
            <a:ext cx="12191980" cy="6857990"/>
          </a:xfrm>
          <a:prstGeom prst="rect">
            <a:avLst/>
          </a:prstGeom>
        </p:spPr>
      </p:pic>
      <p:sp>
        <p:nvSpPr>
          <p:cNvPr id="4" name="Rectangle 3"/>
          <p:cNvSpPr/>
          <p:nvPr/>
        </p:nvSpPr>
        <p:spPr>
          <a:xfrm>
            <a:off x="2257909" y="331351"/>
            <a:ext cx="7729728" cy="1188720"/>
          </a:xfrm>
          <a:prstGeom prst="rect">
            <a:avLst/>
          </a:prstGeom>
          <a:noFill/>
          <a:ln>
            <a:solidFill>
              <a:srgbClr val="FFFFFF"/>
            </a:solidFill>
          </a:ln>
        </p:spPr>
        <p:txBody>
          <a:bodyPr vert="horz" lIns="182880" tIns="182880" rIns="182880" bIns="182880" rtlCol="0" anchor="ctr">
            <a:normAutofit/>
          </a:bodyPr>
          <a:lstStyle/>
          <a:p>
            <a:pPr algn="ctr" defTabSz="914400">
              <a:lnSpc>
                <a:spcPct val="90000"/>
              </a:lnSpc>
              <a:spcBef>
                <a:spcPct val="0"/>
              </a:spcBef>
              <a:spcAft>
                <a:spcPts val="600"/>
              </a:spcAft>
            </a:pPr>
            <a:r>
              <a:rPr lang="en-US" sz="2800" b="1" cap="all" spc="200" dirty="0">
                <a:solidFill>
                  <a:srgbClr val="FFFF00"/>
                </a:solidFill>
                <a:latin typeface="Times New Roman" panose="02020603050405020304" pitchFamily="18" charset="0"/>
                <a:ea typeface="+mj-ea"/>
                <a:cs typeface="Times New Roman" panose="02020603050405020304" pitchFamily="18" charset="0"/>
              </a:rPr>
              <a:t>Example Problems</a:t>
            </a:r>
          </a:p>
        </p:txBody>
      </p:sp>
      <p:sp>
        <p:nvSpPr>
          <p:cNvPr id="2" name="Rectangle 1"/>
          <p:cNvSpPr/>
          <p:nvPr/>
        </p:nvSpPr>
        <p:spPr>
          <a:xfrm>
            <a:off x="1285103" y="2638044"/>
            <a:ext cx="9675340" cy="3101983"/>
          </a:xfrm>
          <a:prstGeom prst="rect">
            <a:avLst/>
          </a:prstGeom>
        </p:spPr>
        <p:txBody>
          <a:bodyPr vert="horz" lIns="91440" tIns="45720" rIns="91440" bIns="45720" rtlCol="0">
            <a:normAutofit fontScale="92500" lnSpcReduction="20000"/>
          </a:bodyPr>
          <a:lstStyle/>
          <a:p>
            <a:pPr defTabSz="914400">
              <a:lnSpc>
                <a:spcPct val="90000"/>
              </a:lnSpc>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Q) You use a metronome in your music lessons. If your metronome makes exactly 220 complete back and forth cycles of motion in 1 minute. Determine the frequency of the metronome (Answer: 3.67 Hz)</a:t>
            </a:r>
          </a:p>
          <a:p>
            <a:pPr defTabSz="914400">
              <a:lnSpc>
                <a:spcPct val="90000"/>
              </a:lnSpc>
              <a:spcBef>
                <a:spcPts val="1000"/>
              </a:spcBef>
              <a:buClr>
                <a:schemeClr val="accent2"/>
              </a:buCl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defTabSz="914400">
              <a:lnSpc>
                <a:spcPct val="90000"/>
              </a:lnSpc>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Q) You tie one end of a rope to a tree and while holding the other end in your hand, you  vibrate the rope up and down with 28 complete cycles in 5.0 seconds. Calculate the frequency of rope’s vibration. (Answer: 5.6 Hz)</a:t>
            </a:r>
          </a:p>
          <a:p>
            <a:pPr defTabSz="914400">
              <a:lnSpc>
                <a:spcPct val="90000"/>
              </a:lnSpc>
              <a:spcBef>
                <a:spcPts val="1000"/>
              </a:spcBef>
              <a:buClr>
                <a:schemeClr val="accent2"/>
              </a:buCl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defTabSz="914400">
              <a:lnSpc>
                <a:spcPct val="90000"/>
              </a:lnSpc>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Q) You tie one end of a rope to a tree and while holding the other end in your hand, you  vibrate the rope up and down with 14 complete vibrational cycles in 15 seconds. Calculate the frequency of rope’s vibration. (Answer: 0.93 Hz)</a:t>
            </a:r>
          </a:p>
        </p:txBody>
      </p:sp>
    </p:spTree>
    <p:extLst>
      <p:ext uri="{BB962C8B-B14F-4D97-AF65-F5344CB8AC3E}">
        <p14:creationId xmlns:p14="http://schemas.microsoft.com/office/powerpoint/2010/main" val="37996658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descr="Stopwatch">
            <a:extLst>
              <a:ext uri="{FF2B5EF4-FFF2-40B4-BE49-F238E27FC236}">
                <a16:creationId xmlns:a16="http://schemas.microsoft.com/office/drawing/2014/main" id="{908F7911-2A62-4917-8943-D569770A3FAC}"/>
              </a:ext>
            </a:extLst>
          </p:cNvPr>
          <p:cNvPicPr>
            <a:picLocks noChangeAspect="1"/>
          </p:cNvPicPr>
          <p:nvPr/>
        </p:nvPicPr>
        <p:blipFill rotWithShape="1">
          <a:blip r:embed="rId3">
            <a:alphaModFix amt="40000"/>
          </a:blip>
          <a:srcRect t="4255"/>
          <a:stretch/>
        </p:blipFill>
        <p:spPr>
          <a:xfrm>
            <a:off x="0" y="10"/>
            <a:ext cx="12191980" cy="6857990"/>
          </a:xfrm>
          <a:prstGeom prst="rect">
            <a:avLst/>
          </a:prstGeom>
        </p:spPr>
      </p:pic>
      <p:sp>
        <p:nvSpPr>
          <p:cNvPr id="3" name="TextBox 2">
            <a:extLst>
              <a:ext uri="{FF2B5EF4-FFF2-40B4-BE49-F238E27FC236}">
                <a16:creationId xmlns:a16="http://schemas.microsoft.com/office/drawing/2014/main" id="{9CB467F9-F4E6-4F5B-BED6-8F468E8D6935}"/>
              </a:ext>
            </a:extLst>
          </p:cNvPr>
          <p:cNvSpPr txBox="1"/>
          <p:nvPr/>
        </p:nvSpPr>
        <p:spPr>
          <a:xfrm>
            <a:off x="2519172" y="1559674"/>
            <a:ext cx="7729728" cy="3101983"/>
          </a:xfrm>
          <a:prstGeom prst="rect">
            <a:avLst/>
          </a:prstGeom>
        </p:spPr>
        <p:txBody>
          <a:bodyPr vert="horz" lIns="91440" tIns="45720" rIns="91440" bIns="45720" rtlCol="0">
            <a:normAutofit/>
          </a:bodyPr>
          <a:lstStyle/>
          <a:p>
            <a:pPr indent="-228600" defTabSz="914400">
              <a:spcBef>
                <a:spcPts val="1000"/>
              </a:spcBef>
              <a:buClr>
                <a:schemeClr val="accent2"/>
              </a:buClr>
              <a:buFont typeface="Arial" panose="020B0604020202020204" pitchFamily="34" charset="0"/>
              <a:buChar char="•"/>
            </a:pPr>
            <a:r>
              <a:rPr lang="en-US" sz="2400" dirty="0">
                <a:solidFill>
                  <a:schemeClr val="tx1">
                    <a:lumMod val="85000"/>
                    <a:lumOff val="15000"/>
                  </a:schemeClr>
                </a:solidFill>
                <a:latin typeface="Times New Roman" panose="02020603050405020304" pitchFamily="18" charset="0"/>
                <a:cs typeface="Times New Roman" panose="02020603050405020304" pitchFamily="18" charset="0"/>
              </a:rPr>
              <a:t>(Time)Period of an oscillation (T) SI Unit: Seconds </a:t>
            </a:r>
          </a:p>
          <a:p>
            <a:pPr indent="-228600" defTabSz="914400">
              <a:spcBef>
                <a:spcPts val="1000"/>
              </a:spcBef>
              <a:buClr>
                <a:schemeClr val="accent2"/>
              </a:buClr>
              <a:buFont typeface="Arial" panose="020B0604020202020204" pitchFamily="34" charset="0"/>
              <a:buChar char="•"/>
            </a:pPr>
            <a:r>
              <a:rPr lang="en-US" sz="2400" u="sng" dirty="0">
                <a:solidFill>
                  <a:schemeClr val="tx1">
                    <a:lumMod val="85000"/>
                    <a:lumOff val="15000"/>
                  </a:schemeClr>
                </a:solidFill>
                <a:latin typeface="Times New Roman" panose="02020603050405020304" pitchFamily="18" charset="0"/>
                <a:cs typeface="Times New Roman" panose="02020603050405020304" pitchFamily="18" charset="0"/>
              </a:rPr>
              <a:t>Time Period </a:t>
            </a:r>
            <a:r>
              <a:rPr lang="en-US" sz="2400" dirty="0">
                <a:solidFill>
                  <a:schemeClr val="tx1">
                    <a:lumMod val="85000"/>
                    <a:lumOff val="15000"/>
                  </a:schemeClr>
                </a:solidFill>
                <a:latin typeface="Times New Roman" panose="02020603050405020304" pitchFamily="18" charset="0"/>
                <a:cs typeface="Times New Roman" panose="02020603050405020304" pitchFamily="18" charset="0"/>
              </a:rPr>
              <a:t>= Amount of time taken by a vibrating object to complete on cycle </a:t>
            </a:r>
          </a:p>
          <a:p>
            <a:pPr defTabSz="914400">
              <a:spcBef>
                <a:spcPts val="1000"/>
              </a:spcBef>
              <a:buClr>
                <a:schemeClr val="accent2"/>
              </a:buClr>
            </a:pPr>
            <a:r>
              <a:rPr lang="en-US" sz="2400" dirty="0">
                <a:solidFill>
                  <a:schemeClr val="tx1">
                    <a:lumMod val="85000"/>
                    <a:lumOff val="15000"/>
                  </a:schemeClr>
                </a:solidFill>
                <a:latin typeface="Times New Roman" panose="02020603050405020304" pitchFamily="18" charset="0"/>
                <a:cs typeface="Times New Roman" panose="02020603050405020304" pitchFamily="18" charset="0"/>
              </a:rPr>
              <a:t>(oscillation) </a:t>
            </a:r>
          </a:p>
          <a:p>
            <a:pPr indent="-228600" defTabSz="914400">
              <a:spcBef>
                <a:spcPts val="1000"/>
              </a:spcBef>
              <a:buClr>
                <a:schemeClr val="accent2"/>
              </a:buClr>
              <a:buFont typeface="Arial" panose="020B0604020202020204" pitchFamily="34" charset="0"/>
              <a:buChar char="•"/>
            </a:pPr>
            <a:endParaRPr lang="en-US" dirty="0">
              <a:solidFill>
                <a:schemeClr val="tx1">
                  <a:lumMod val="85000"/>
                  <a:lumOff val="15000"/>
                </a:schemeClr>
              </a:solidFill>
            </a:endParaRPr>
          </a:p>
          <a:p>
            <a:pPr indent="-228600" defTabSz="914400">
              <a:spcBef>
                <a:spcPts val="1000"/>
              </a:spcBef>
              <a:buClr>
                <a:schemeClr val="accent2"/>
              </a:buClr>
              <a:buFont typeface="Arial" panose="020B0604020202020204" pitchFamily="34" charset="0"/>
              <a:buChar char="•"/>
            </a:pPr>
            <a:endParaRPr lang="en-US" dirty="0">
              <a:solidFill>
                <a:schemeClr val="tx1">
                  <a:lumMod val="85000"/>
                  <a:lumOff val="15000"/>
                </a:schemeClr>
              </a:solidFill>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6CDDB7EB-F4FA-4E32-B688-BBA55EA2ECC0}"/>
                  </a:ext>
                </a:extLst>
              </p:cNvPr>
              <p:cNvSpPr txBox="1"/>
              <p:nvPr/>
            </p:nvSpPr>
            <p:spPr>
              <a:xfrm>
                <a:off x="2644140" y="3948347"/>
                <a:ext cx="1409700" cy="1461490"/>
              </a:xfrm>
              <a:prstGeom prst="rect">
                <a:avLst/>
              </a:prstGeom>
              <a:noFill/>
              <a:ln>
                <a:solidFill>
                  <a:schemeClr val="tx1"/>
                </a:solidFill>
              </a:ln>
            </p:spPr>
            <p:txBody>
              <a:bodyPr wrap="square" rtlCol="0">
                <a:spAutoFit/>
              </a:bodyPr>
              <a:lstStyle/>
              <a:p>
                <a:pPr>
                  <a:spcAft>
                    <a:spcPts val="600"/>
                  </a:spcAft>
                </a:pPr>
                <a:r>
                  <a:rPr lang="en-US" sz="2000" u="sng" dirty="0">
                    <a:latin typeface="Times New Roman" panose="02020603050405020304" pitchFamily="18" charset="0"/>
                    <a:cs typeface="Times New Roman" panose="02020603050405020304" pitchFamily="18" charset="0"/>
                  </a:rPr>
                  <a:t>Seconds</a:t>
                </a:r>
                <a:endParaRPr lang="en-US" sz="2000" dirty="0">
                  <a:latin typeface="Times New Roman" panose="02020603050405020304" pitchFamily="18" charset="0"/>
                  <a:cs typeface="Times New Roman" panose="02020603050405020304" pitchFamily="18" charset="0"/>
                </a:endParaRPr>
              </a:p>
              <a:p>
                <a:pPr marL="342900" indent="-342900">
                  <a:spcAft>
                    <a:spcPts val="600"/>
                  </a:spcAft>
                  <a:buFont typeface="+mj-lt"/>
                  <a:buAutoNum type="arabicPeriod"/>
                </a:pPr>
                <a:r>
                  <a:rPr lang="en-US" sz="2000" dirty="0">
                    <a:latin typeface="Times New Roman" panose="02020603050405020304" pitchFamily="18" charset="0"/>
                    <a:cs typeface="Times New Roman" panose="02020603050405020304" pitchFamily="18" charset="0"/>
                  </a:rPr>
                  <a:t> T = </a:t>
                </a:r>
                <a14:m>
                  <m:oMath xmlns:m="http://schemas.openxmlformats.org/officeDocument/2006/math">
                    <m:f>
                      <m:fPr>
                        <m:ctrlPr>
                          <a:rPr lang="en-US" sz="2000" i="1" smtClean="0">
                            <a:latin typeface="Cambria Math" panose="02040503050406030204" pitchFamily="18" charset="0"/>
                          </a:rPr>
                        </m:ctrlPr>
                      </m:fPr>
                      <m:num>
                        <m:r>
                          <a:rPr lang="en-US" sz="2000" b="0" i="1" smtClean="0">
                            <a:latin typeface="Cambria Math" panose="02040503050406030204" pitchFamily="18" charset="0"/>
                          </a:rPr>
                          <m:t>1</m:t>
                        </m:r>
                      </m:num>
                      <m:den>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𝐹</m:t>
                            </m:r>
                          </m:e>
                          <m:sub>
                            <m:r>
                              <a:rPr lang="en-US" sz="2000" b="0" i="1" smtClean="0">
                                <a:latin typeface="Cambria Math" panose="02040503050406030204" pitchFamily="18" charset="0"/>
                              </a:rPr>
                              <m:t>𝐻𝑍</m:t>
                            </m:r>
                          </m:sub>
                        </m:sSub>
                        <m:r>
                          <a:rPr lang="en-US" sz="2000" b="0" i="1" smtClean="0">
                            <a:latin typeface="Cambria Math" panose="02040503050406030204" pitchFamily="18" charset="0"/>
                          </a:rPr>
                          <m:t> </m:t>
                        </m:r>
                      </m:den>
                    </m:f>
                  </m:oMath>
                </a14:m>
                <a:endParaRPr lang="en-US" sz="2000" dirty="0">
                  <a:latin typeface="Times New Roman" panose="02020603050405020304" pitchFamily="18" charset="0"/>
                  <a:cs typeface="Times New Roman" panose="02020603050405020304" pitchFamily="18" charset="0"/>
                </a:endParaRPr>
              </a:p>
              <a:p>
                <a:pPr marL="342900" indent="-342900">
                  <a:spcAft>
                    <a:spcPts val="600"/>
                  </a:spcAft>
                  <a:buFont typeface="+mj-lt"/>
                  <a:buAutoNum type="arabicPeriod"/>
                </a:pPr>
                <a:r>
                  <a:rPr lang="en-US" sz="2000" dirty="0">
                    <a:latin typeface="Times New Roman" panose="02020603050405020304" pitchFamily="18" charset="0"/>
                    <a:cs typeface="Times New Roman" panose="02020603050405020304" pitchFamily="18" charset="0"/>
                  </a:rPr>
                  <a:t>F = </a:t>
                </a:r>
                <a14:m>
                  <m:oMath xmlns:m="http://schemas.openxmlformats.org/officeDocument/2006/math">
                    <m:f>
                      <m:fPr>
                        <m:ctrlPr>
                          <a:rPr lang="en-US" sz="2000" i="1" smtClean="0">
                            <a:latin typeface="Cambria Math" panose="02040503050406030204" pitchFamily="18" charset="0"/>
                          </a:rPr>
                        </m:ctrlPr>
                      </m:fPr>
                      <m:num>
                        <m:r>
                          <a:rPr lang="en-US" sz="2000" b="0" i="1" smtClean="0">
                            <a:latin typeface="Cambria Math" panose="02040503050406030204" pitchFamily="18" charset="0"/>
                          </a:rPr>
                          <m:t>1</m:t>
                        </m:r>
                      </m:num>
                      <m:den>
                        <m:r>
                          <a:rPr lang="en-US" sz="2000" b="0" i="1" smtClean="0">
                            <a:latin typeface="Cambria Math" panose="02040503050406030204" pitchFamily="18" charset="0"/>
                          </a:rPr>
                          <m:t>𝑇</m:t>
                        </m:r>
                        <m:r>
                          <a:rPr lang="en-US" sz="2000" b="0" i="1" smtClean="0">
                            <a:latin typeface="Cambria Math" panose="02040503050406030204" pitchFamily="18" charset="0"/>
                          </a:rPr>
                          <m:t> </m:t>
                        </m:r>
                      </m:den>
                    </m:f>
                  </m:oMath>
                </a14:m>
                <a:endParaRPr lang="en-US" sz="2000" dirty="0">
                  <a:latin typeface="Times New Roman" panose="02020603050405020304" pitchFamily="18" charset="0"/>
                  <a:cs typeface="Times New Roman" panose="02020603050405020304" pitchFamily="18" charset="0"/>
                </a:endParaRPr>
              </a:p>
            </p:txBody>
          </p:sp>
        </mc:Choice>
        <mc:Fallback xmlns="">
          <p:sp>
            <p:nvSpPr>
              <p:cNvPr id="5" name="TextBox 4">
                <a:extLst>
                  <a:ext uri="{FF2B5EF4-FFF2-40B4-BE49-F238E27FC236}">
                    <a16:creationId xmlns:a16="http://schemas.microsoft.com/office/drawing/2014/main" id="{6CDDB7EB-F4FA-4E32-B688-BBA55EA2ECC0}"/>
                  </a:ext>
                </a:extLst>
              </p:cNvPr>
              <p:cNvSpPr txBox="1">
                <a:spLocks noRot="1" noChangeAspect="1" noMove="1" noResize="1" noEditPoints="1" noAdjustHandles="1" noChangeArrowheads="1" noChangeShapeType="1" noTextEdit="1"/>
              </p:cNvSpPr>
              <p:nvPr/>
            </p:nvSpPr>
            <p:spPr>
              <a:xfrm>
                <a:off x="2644140" y="3948347"/>
                <a:ext cx="1409700" cy="1461490"/>
              </a:xfrm>
              <a:prstGeom prst="rect">
                <a:avLst/>
              </a:prstGeom>
              <a:blipFill>
                <a:blip r:embed="rId4"/>
                <a:stretch>
                  <a:fillRect l="-4292" t="-2075" b="-1660"/>
                </a:stretch>
              </a:blipFill>
              <a:ln>
                <a:solidFill>
                  <a:schemeClr val="tx1"/>
                </a:solidFill>
              </a:ln>
            </p:spPr>
            <p:txBody>
              <a:bodyPr/>
              <a:lstStyle/>
              <a:p>
                <a:r>
                  <a:rPr lang="en-US">
                    <a:noFill/>
                  </a:rPr>
                  <a:t> </a:t>
                </a:r>
              </a:p>
            </p:txBody>
          </p:sp>
        </mc:Fallback>
      </mc:AlternateContent>
      <p:sp>
        <p:nvSpPr>
          <p:cNvPr id="7" name="TextBox 6">
            <a:extLst>
              <a:ext uri="{FF2B5EF4-FFF2-40B4-BE49-F238E27FC236}">
                <a16:creationId xmlns:a16="http://schemas.microsoft.com/office/drawing/2014/main" id="{53F6DD56-4D99-4BA7-93BB-185CFFE86D15}"/>
              </a:ext>
            </a:extLst>
          </p:cNvPr>
          <p:cNvSpPr txBox="1"/>
          <p:nvPr/>
        </p:nvSpPr>
        <p:spPr>
          <a:xfrm>
            <a:off x="5964936" y="3667110"/>
            <a:ext cx="3390900" cy="1631216"/>
          </a:xfrm>
          <a:prstGeom prst="rect">
            <a:avLst/>
          </a:prstGeom>
          <a:noFill/>
        </p:spPr>
        <p:txBody>
          <a:bodyPr wrap="square" rtlCol="0">
            <a:spAutoFit/>
          </a:bodyPr>
          <a:lstStyle/>
          <a:p>
            <a:pPr>
              <a:spcAft>
                <a:spcPts val="600"/>
              </a:spcAft>
            </a:pPr>
            <a:r>
              <a:rPr lang="en-US" sz="2000" dirty="0">
                <a:solidFill>
                  <a:srgbClr val="FFFF00"/>
                </a:solidFill>
                <a:latin typeface="Times New Roman" panose="02020603050405020304" pitchFamily="18" charset="0"/>
                <a:cs typeface="Times New Roman" panose="02020603050405020304" pitchFamily="18" charset="0"/>
              </a:rPr>
              <a:t>If  ‘T’ is larger, then it takes more time for completing one cycle. This means it has low freq. because it makes less cycles in one second. </a:t>
            </a:r>
          </a:p>
        </p:txBody>
      </p:sp>
    </p:spTree>
    <p:extLst>
      <p:ext uri="{BB962C8B-B14F-4D97-AF65-F5344CB8AC3E}">
        <p14:creationId xmlns:p14="http://schemas.microsoft.com/office/powerpoint/2010/main" val="326216010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52224" y="187765"/>
            <a:ext cx="4143057" cy="584775"/>
          </a:xfrm>
          <a:prstGeom prst="rect">
            <a:avLst/>
          </a:prstGeom>
          <a:noFill/>
        </p:spPr>
        <p:txBody>
          <a:bodyPr wrap="none" rtlCol="0">
            <a:spAutoFit/>
          </a:bodyPr>
          <a:lstStyle/>
          <a:p>
            <a:r>
              <a:rPr lang="en-US" sz="3200" dirty="0">
                <a:solidFill>
                  <a:srgbClr val="C00000"/>
                </a:solidFill>
                <a:latin typeface="Times New Roman" panose="02020603050405020304" pitchFamily="18" charset="0"/>
                <a:cs typeface="Times New Roman" panose="02020603050405020304" pitchFamily="18" charset="0"/>
              </a:rPr>
              <a:t>Elastic Potential Energy</a:t>
            </a:r>
          </a:p>
        </p:txBody>
      </p:sp>
      <p:sp>
        <p:nvSpPr>
          <p:cNvPr id="4" name="TextBox 3"/>
          <p:cNvSpPr txBox="1"/>
          <p:nvPr/>
        </p:nvSpPr>
        <p:spPr>
          <a:xfrm>
            <a:off x="449885" y="876327"/>
            <a:ext cx="11287789" cy="4247317"/>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In molecular levels, the amount of elastic potential energy stored in a molecule depends on the relative distance between the constituent atoms</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At macroscopic length scales (rubber bands, bungee cords, trampolines, springs, etc.), elastic potential energy is related to the amount of stretch of the object compared to natural length</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In both the molecular scale and macroscopic scales: </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the more stretch or more compression compared to natural length, the higher the elastic potential energy</a:t>
            </a:r>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701389"/>
      </p:ext>
    </p:extLst>
  </p:cSld>
  <p:clrMapOvr>
    <a:masterClrMapping/>
  </p:clrMapOvr>
  <mc:AlternateContent xmlns:mc="http://schemas.openxmlformats.org/markup-compatibility/2006" xmlns:p14="http://schemas.microsoft.com/office/powerpoint/2010/main">
    <mc:Choice Requires="p14">
      <p:transition spd="slow" p14:dur="1600">
        <p14:prism dir="d"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1797" y="586444"/>
            <a:ext cx="11248845" cy="5324535"/>
          </a:xfrm>
          <a:prstGeom prst="rect">
            <a:avLst/>
          </a:prstGeom>
        </p:spPr>
        <p:txBody>
          <a:bodyPr wrap="square">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As the energy values are also very small, potential energy is shown in electron volt unit</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Potential energy is another form of energy, just like kinetic energy, thermal energy, heat energy</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All types of energies have the same SI unit of Joule</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Electron volt: Numerical value of 1 eV in joules is equivalent to the numerical value of the charge of an electron in coulombs</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1 eV = 1.602 E−19 joule</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Interpretation of sign of Potential Energy</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If elastic potential energy is +: atoms will repel each other</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If elastic potential energy is -: atoms will attract each other</a:t>
            </a:r>
          </a:p>
          <a:p>
            <a:pPr marL="285750" indent="-285750">
              <a:buFont typeface="Arial" panose="020B0604020202020204" pitchFamily="34" charset="0"/>
              <a:buChar char="•"/>
            </a:pPr>
            <a:endParaRPr lang="en-US" sz="16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4308" y="3590861"/>
            <a:ext cx="3026481" cy="2680695"/>
          </a:xfrm>
          <a:prstGeom prst="rect">
            <a:avLst/>
          </a:prstGeom>
          <a:ln w="25400">
            <a:solidFill>
              <a:schemeClr val="tx1"/>
            </a:solidFill>
          </a:ln>
        </p:spPr>
      </p:pic>
      <p:sp>
        <p:nvSpPr>
          <p:cNvPr id="5" name="Rectangle 4"/>
          <p:cNvSpPr/>
          <p:nvPr/>
        </p:nvSpPr>
        <p:spPr>
          <a:xfrm>
            <a:off x="7996838" y="6271556"/>
            <a:ext cx="3937296" cy="338554"/>
          </a:xfrm>
          <a:prstGeom prst="rect">
            <a:avLst/>
          </a:prstGeom>
        </p:spPr>
        <p:txBody>
          <a:bodyPr wrap="none">
            <a:spAutoFit/>
          </a:bodyPr>
          <a:lstStyle/>
          <a:p>
            <a:r>
              <a:rPr lang="en-US" sz="1600" dirty="0">
                <a:latin typeface="Arial" panose="020B0604020202020204" pitchFamily="34" charset="0"/>
                <a:cs typeface="Arial" panose="020B0604020202020204" pitchFamily="34" charset="0"/>
              </a:rPr>
              <a:t>Cu (Copper) atoms interatomic potential</a:t>
            </a:r>
          </a:p>
        </p:txBody>
      </p:sp>
    </p:spTree>
    <p:extLst>
      <p:ext uri="{BB962C8B-B14F-4D97-AF65-F5344CB8AC3E}">
        <p14:creationId xmlns:p14="http://schemas.microsoft.com/office/powerpoint/2010/main" val="4005675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4281" y="973863"/>
            <a:ext cx="6898487" cy="5262979"/>
          </a:xfrm>
          <a:prstGeom prst="rect">
            <a:avLst/>
          </a:prstGeom>
        </p:spPr>
        <p:txBody>
          <a:bodyPr wrap="square">
            <a:spAutoFit/>
          </a:bodyPr>
          <a:lstStyle/>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Shows the variation of potential energy (y-axis) as a function of inter-atomic distance (x-axis) or the stretch/compression between atoms in a molecule</a:t>
            </a:r>
          </a:p>
          <a:p>
            <a:pPr marL="285750"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They can be theoretical or experimentally obtained for different materials</a:t>
            </a:r>
          </a:p>
          <a:p>
            <a:pPr marL="285750"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As the relevant length scales are very small, interatomic distance is usually shown in Angstrom</a:t>
            </a:r>
          </a:p>
          <a:p>
            <a:pPr marL="285750"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Separation between Copper atoms less than 3.5 Angstroms, atoms start to feel a negative potential, they begin to attract each other</a:t>
            </a:r>
          </a:p>
          <a:p>
            <a:pPr marL="285750"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 most negative value (</a:t>
            </a:r>
            <a:r>
              <a:rPr lang="en-US" sz="1600" dirty="0" err="1">
                <a:latin typeface="Times New Roman" panose="02020603050405020304" pitchFamily="18" charset="0"/>
                <a:cs typeface="Times New Roman" panose="02020603050405020304" pitchFamily="18" charset="0"/>
              </a:rPr>
              <a:t>apprx</a:t>
            </a:r>
            <a:r>
              <a:rPr lang="en-US" sz="1600" dirty="0">
                <a:latin typeface="Times New Roman" panose="02020603050405020304" pitchFamily="18" charset="0"/>
                <a:cs typeface="Times New Roman" panose="02020603050405020304" pitchFamily="18" charset="0"/>
              </a:rPr>
              <a:t>. -0.5 eV) is around a separation of 2.6 Angstrom</a:t>
            </a:r>
          </a:p>
          <a:p>
            <a:pPr marL="285750"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More positive the potential energy, larger the repulsion they feel </a:t>
            </a:r>
          </a:p>
          <a:p>
            <a:pPr marL="285750"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At separations larger than 5 Angstroms, the atoms are too far from each other to attract or repel each other</a:t>
            </a:r>
          </a:p>
        </p:txBody>
      </p:sp>
      <p:sp>
        <p:nvSpPr>
          <p:cNvPr id="5" name="TextBox 4"/>
          <p:cNvSpPr txBox="1"/>
          <p:nvPr/>
        </p:nvSpPr>
        <p:spPr>
          <a:xfrm>
            <a:off x="1454989" y="187765"/>
            <a:ext cx="8128785" cy="523220"/>
          </a:xfrm>
          <a:prstGeom prst="rect">
            <a:avLst/>
          </a:prstGeom>
          <a:noFill/>
        </p:spPr>
        <p:txBody>
          <a:bodyPr wrap="square" rtlCol="0">
            <a:spAutoFit/>
          </a:bodyPr>
          <a:lstStyle/>
          <a:p>
            <a:pPr algn="ctr"/>
            <a:r>
              <a:rPr lang="en-US" sz="2800" dirty="0">
                <a:solidFill>
                  <a:srgbClr val="C00000"/>
                </a:solidFill>
                <a:latin typeface="Times New Roman" panose="02020603050405020304" pitchFamily="18" charset="0"/>
                <a:cs typeface="Times New Roman" panose="02020603050405020304" pitchFamily="18" charset="0"/>
              </a:rPr>
              <a:t>Copper’s Inter-Atomic Potential Energy Plot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2528" y="1710792"/>
            <a:ext cx="4075191" cy="3609586"/>
          </a:xfrm>
          <a:prstGeom prst="rect">
            <a:avLst/>
          </a:prstGeom>
          <a:ln w="25400">
            <a:solidFill>
              <a:schemeClr val="tx1"/>
            </a:solidFill>
          </a:ln>
        </p:spPr>
      </p:pic>
      <p:sp>
        <p:nvSpPr>
          <p:cNvPr id="10" name="Rectangle 9"/>
          <p:cNvSpPr/>
          <p:nvPr/>
        </p:nvSpPr>
        <p:spPr>
          <a:xfrm>
            <a:off x="7947236" y="5446946"/>
            <a:ext cx="3523722" cy="338554"/>
          </a:xfrm>
          <a:prstGeom prst="rect">
            <a:avLst/>
          </a:prstGeom>
        </p:spPr>
        <p:txBody>
          <a:bodyPr wrap="none">
            <a:spAutoFit/>
          </a:bodyPr>
          <a:lstStyle/>
          <a:p>
            <a:r>
              <a:rPr lang="en-US" sz="1600" dirty="0">
                <a:latin typeface="Times New Roman" panose="02020603050405020304" pitchFamily="18" charset="0"/>
                <a:cs typeface="Times New Roman" panose="02020603050405020304" pitchFamily="18" charset="0"/>
              </a:rPr>
              <a:t>Cu (Copper) atoms interatomic potential</a:t>
            </a:r>
          </a:p>
        </p:txBody>
      </p:sp>
    </p:spTree>
    <p:extLst>
      <p:ext uri="{BB962C8B-B14F-4D97-AF65-F5344CB8AC3E}">
        <p14:creationId xmlns:p14="http://schemas.microsoft.com/office/powerpoint/2010/main" val="10849557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2052" y="848128"/>
            <a:ext cx="6849374" cy="5755422"/>
          </a:xfrm>
          <a:prstGeom prst="rect">
            <a:avLst/>
          </a:prstGeom>
        </p:spPr>
        <p:txBody>
          <a:bodyPr wrap="square">
            <a:spAutoFit/>
          </a:bodyPr>
          <a:lstStyle/>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At room temperature (20 C), </a:t>
            </a:r>
          </a:p>
          <a:p>
            <a:pPr marL="285750"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Thermal energy is 0.026 eV</a:t>
            </a:r>
          </a:p>
          <a:p>
            <a:pPr marL="742950" lvl="1"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Thermal energy is proportional to repulsion between atoms</a:t>
            </a:r>
          </a:p>
          <a:p>
            <a:pPr marL="742950" lvl="1"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Thermal energy’s value is lower than the maximum attractive elastic potential energy experienced by Copper atoms (-0.5 eV)</a:t>
            </a:r>
          </a:p>
          <a:p>
            <a:pPr marL="742950" lvl="1"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Interatomic attractive elastic potential energy value (-0.5 eV) is much greater in value than thermal energy (0.026 eV)</a:t>
            </a:r>
          </a:p>
          <a:p>
            <a:pPr lvl="1"/>
            <a:endParaRPr lang="en-US" sz="1600" dirty="0">
              <a:latin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r>
              <a:rPr lang="en-US" sz="1600" dirty="0">
                <a:solidFill>
                  <a:srgbClr val="C00000"/>
                </a:solidFill>
                <a:latin typeface="Times New Roman" panose="02020603050405020304" pitchFamily="18" charset="0"/>
                <a:cs typeface="Times New Roman" panose="02020603050405020304" pitchFamily="18" charset="0"/>
              </a:rPr>
              <a:t>Result: Copper at room temperature is a solid</a:t>
            </a:r>
          </a:p>
          <a:p>
            <a:pPr marL="285750"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At 1358 K (1984 F) which is the melting point of Copper</a:t>
            </a:r>
          </a:p>
          <a:p>
            <a:pPr marL="285750"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Thermal energy is 0.12 eV</a:t>
            </a:r>
          </a:p>
          <a:p>
            <a:pPr marL="742950" lvl="1"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Thermal energy is closer to the minimum elastic potential energy of 0.5 eV</a:t>
            </a:r>
          </a:p>
          <a:p>
            <a:pPr marL="742950" lvl="1" indent="-285750">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r>
              <a:rPr lang="en-US" sz="1600" dirty="0">
                <a:solidFill>
                  <a:srgbClr val="C00000"/>
                </a:solidFill>
                <a:latin typeface="Times New Roman" panose="02020603050405020304" pitchFamily="18" charset="0"/>
                <a:cs typeface="Times New Roman" panose="02020603050405020304" pitchFamily="18" charset="0"/>
              </a:rPr>
              <a:t>Result: Solid copper starts melting into liquid copper</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2528" y="1710792"/>
            <a:ext cx="4075191" cy="3609586"/>
          </a:xfrm>
          <a:prstGeom prst="rect">
            <a:avLst/>
          </a:prstGeom>
          <a:ln w="25400">
            <a:solidFill>
              <a:schemeClr val="tx1"/>
            </a:solidFill>
          </a:ln>
        </p:spPr>
      </p:pic>
      <p:sp>
        <p:nvSpPr>
          <p:cNvPr id="4" name="TextBox 3"/>
          <p:cNvSpPr txBox="1"/>
          <p:nvPr/>
        </p:nvSpPr>
        <p:spPr>
          <a:xfrm>
            <a:off x="1408982" y="84248"/>
            <a:ext cx="8128785" cy="461665"/>
          </a:xfrm>
          <a:prstGeom prst="rect">
            <a:avLst/>
          </a:prstGeom>
          <a:noFill/>
        </p:spPr>
        <p:txBody>
          <a:bodyPr wrap="square" rtlCol="0">
            <a:spAutoFit/>
          </a:bodyPr>
          <a:lstStyle/>
          <a:p>
            <a:pPr algn="ctr"/>
            <a:r>
              <a:rPr lang="en-US" sz="2400" dirty="0">
                <a:solidFill>
                  <a:srgbClr val="C00000"/>
                </a:solidFill>
                <a:latin typeface="Times New Roman" panose="02020603050405020304" pitchFamily="18" charset="0"/>
                <a:cs typeface="Times New Roman" panose="02020603050405020304" pitchFamily="18" charset="0"/>
              </a:rPr>
              <a:t>Why is Copper Solid at Room Temperature?</a:t>
            </a:r>
          </a:p>
        </p:txBody>
      </p:sp>
    </p:spTree>
    <p:extLst>
      <p:ext uri="{BB962C8B-B14F-4D97-AF65-F5344CB8AC3E}">
        <p14:creationId xmlns:p14="http://schemas.microsoft.com/office/powerpoint/2010/main" val="250236624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62024" y="-6999"/>
            <a:ext cx="8128785" cy="1384995"/>
          </a:xfrm>
          <a:prstGeom prst="rect">
            <a:avLst/>
          </a:prstGeom>
          <a:noFill/>
        </p:spPr>
        <p:txBody>
          <a:bodyPr wrap="square" rtlCol="0">
            <a:spAutoFit/>
          </a:bodyPr>
          <a:lstStyle/>
          <a:p>
            <a:pPr algn="ctr"/>
            <a:r>
              <a:rPr lang="en-US" sz="2800" dirty="0">
                <a:solidFill>
                  <a:srgbClr val="C00000"/>
                </a:solidFill>
                <a:latin typeface="Times New Roman" panose="02020603050405020304" pitchFamily="18" charset="0"/>
                <a:cs typeface="Times New Roman" panose="02020603050405020304" pitchFamily="18" charset="0"/>
              </a:rPr>
              <a:t>Simplification of Morse Potential</a:t>
            </a:r>
          </a:p>
          <a:p>
            <a:pPr algn="ctr"/>
            <a:r>
              <a:rPr lang="en-US" sz="2800" dirty="0">
                <a:solidFill>
                  <a:srgbClr val="C00000"/>
                </a:solidFill>
                <a:latin typeface="Times New Roman" panose="02020603050405020304" pitchFamily="18" charset="0"/>
                <a:cs typeface="Times New Roman" panose="02020603050405020304" pitchFamily="18" charset="0"/>
              </a:rPr>
              <a:t>Is</a:t>
            </a:r>
          </a:p>
          <a:p>
            <a:pPr algn="ctr"/>
            <a:r>
              <a:rPr lang="en-US" sz="2800" dirty="0">
                <a:solidFill>
                  <a:srgbClr val="C00000"/>
                </a:solidFill>
                <a:latin typeface="Times New Roman" panose="02020603050405020304" pitchFamily="18" charset="0"/>
                <a:cs typeface="Times New Roman" panose="02020603050405020304" pitchFamily="18" charset="0"/>
              </a:rPr>
              <a:t>Harmonic Potential</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6992" y="1518258"/>
            <a:ext cx="5358848" cy="4999153"/>
          </a:xfrm>
          <a:prstGeom prst="rect">
            <a:avLst/>
          </a:prstGeom>
        </p:spPr>
      </p:pic>
      <p:sp>
        <p:nvSpPr>
          <p:cNvPr id="4" name="TextBox 3"/>
          <p:cNvSpPr txBox="1"/>
          <p:nvPr/>
        </p:nvSpPr>
        <p:spPr>
          <a:xfrm>
            <a:off x="6096000" y="6473007"/>
            <a:ext cx="2697020"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Harmonic Potential Energy</a:t>
            </a:r>
          </a:p>
        </p:txBody>
      </p:sp>
    </p:spTree>
    <p:extLst>
      <p:ext uri="{BB962C8B-B14F-4D97-AF65-F5344CB8AC3E}">
        <p14:creationId xmlns:p14="http://schemas.microsoft.com/office/powerpoint/2010/main" val="3208703255"/>
      </p:ext>
    </p:extLst>
  </p:cSld>
  <p:clrMapOvr>
    <a:masterClrMapping/>
  </p:clrMapOvr>
  <mc:AlternateContent xmlns:mc="http://schemas.openxmlformats.org/markup-compatibility/2006" xmlns:p14="http://schemas.microsoft.com/office/powerpoint/2010/main">
    <mc:Choice Requires="p14">
      <p:transition spd="slow" p14:dur="1300">
        <p14:pan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30327" y="167579"/>
            <a:ext cx="3542188" cy="461665"/>
          </a:xfrm>
          <a:prstGeom prst="rect">
            <a:avLst/>
          </a:prstGeom>
        </p:spPr>
        <p:txBody>
          <a:bodyPr wrap="none">
            <a:spAutoFit/>
          </a:bodyPr>
          <a:lstStyle/>
          <a:p>
            <a:pPr algn="ctr"/>
            <a:r>
              <a:rPr lang="en-US" sz="2400" dirty="0">
                <a:solidFill>
                  <a:srgbClr val="C00000"/>
                </a:solidFill>
                <a:latin typeface="Times New Roman" panose="02020603050405020304" pitchFamily="18" charset="0"/>
                <a:cs typeface="Times New Roman" panose="02020603050405020304" pitchFamily="18" charset="0"/>
              </a:rPr>
              <a:t>Harmonic Potential Energy</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58800" t="71518" b="2058"/>
          <a:stretch/>
        </p:blipFill>
        <p:spPr>
          <a:xfrm>
            <a:off x="8254327" y="879205"/>
            <a:ext cx="3681373" cy="2202611"/>
          </a:xfrm>
          <a:prstGeom prst="rect">
            <a:avLst/>
          </a:prstGeom>
          <a:ln w="25400">
            <a:solidFill>
              <a:schemeClr val="tx1"/>
            </a:solidFill>
          </a:ln>
        </p:spPr>
      </p:pic>
      <p:sp>
        <p:nvSpPr>
          <p:cNvPr id="4" name="Rectangle 3"/>
          <p:cNvSpPr/>
          <p:nvPr/>
        </p:nvSpPr>
        <p:spPr>
          <a:xfrm>
            <a:off x="322052" y="848128"/>
            <a:ext cx="7036106" cy="6432530"/>
          </a:xfrm>
          <a:prstGeom prst="rect">
            <a:avLst/>
          </a:prstGeom>
        </p:spPr>
        <p:txBody>
          <a:bodyPr wrap="square">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Found to be present in “ideal” massless springs</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Harmonic Potential Energy (U) </a:t>
            </a:r>
          </a:p>
          <a:p>
            <a:pPr marL="285750" indent="-285750">
              <a:buFont typeface="Arial" panose="020B0604020202020204" pitchFamily="34" charset="0"/>
              <a:buChar char="•"/>
            </a:pPr>
            <a:endParaRPr lang="en-US" dirty="0">
              <a:solidFill>
                <a:srgbClr val="C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solidFill>
                <a:srgbClr val="C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solidFill>
                <a:srgbClr val="C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solidFill>
                <a:srgbClr val="C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solidFill>
                <a:srgbClr val="C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solidFill>
                <a:srgbClr val="C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solidFill>
                <a:srgbClr val="C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solidFill>
                <a:srgbClr val="C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solidFill>
                  <a:srgbClr val="C00000"/>
                </a:solidFill>
                <a:latin typeface="Times New Roman" panose="02020603050405020304" pitchFamily="18" charset="0"/>
                <a:cs typeface="Times New Roman" panose="02020603050405020304" pitchFamily="18" charset="0"/>
              </a:rPr>
              <a:t>A chemical bond between two atoms may be assumed to be an ideal massless spring that vibrates: stretches and compresses by a length ‘x’</a:t>
            </a:r>
          </a:p>
          <a:p>
            <a:pPr marL="285750" indent="-285750">
              <a:buFont typeface="Arial" panose="020B0604020202020204" pitchFamily="34" charset="0"/>
              <a:buChar char="•"/>
            </a:pPr>
            <a:endParaRPr lang="en-US" dirty="0">
              <a:solidFill>
                <a:srgbClr val="C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solidFill>
                  <a:srgbClr val="C00000"/>
                </a:solidFill>
                <a:latin typeface="Times New Roman" panose="02020603050405020304" pitchFamily="18" charset="0"/>
                <a:cs typeface="Times New Roman" panose="02020603050405020304" pitchFamily="18" charset="0"/>
              </a:rPr>
              <a:t>Positive x : bond extension</a:t>
            </a:r>
          </a:p>
          <a:p>
            <a:pPr marL="285750" indent="-285750">
              <a:buFont typeface="Arial" panose="020B0604020202020204" pitchFamily="34" charset="0"/>
              <a:buChar char="•"/>
            </a:pPr>
            <a:r>
              <a:rPr lang="en-US" dirty="0">
                <a:solidFill>
                  <a:srgbClr val="C00000"/>
                </a:solidFill>
                <a:latin typeface="Times New Roman" panose="02020603050405020304" pitchFamily="18" charset="0"/>
                <a:cs typeface="Times New Roman" panose="02020603050405020304" pitchFamily="18" charset="0"/>
              </a:rPr>
              <a:t>Negative x : bond compression</a:t>
            </a:r>
          </a:p>
          <a:p>
            <a:pPr marL="285750" indent="-285750">
              <a:buFont typeface="Arial" panose="020B0604020202020204" pitchFamily="34" charset="0"/>
              <a:buChar char="•"/>
            </a:pPr>
            <a:endParaRPr lang="en-US" dirty="0">
              <a:solidFill>
                <a:srgbClr val="C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solidFill>
                <a:srgbClr val="C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Harmonic potential plot becomes important in calculating potential energy between vibrating atoms</a:t>
            </a:r>
          </a:p>
          <a:p>
            <a:pPr marL="285750" indent="-285750">
              <a:buFont typeface="Arial" panose="020B0604020202020204" pitchFamily="34" charset="0"/>
              <a:buChar char="•"/>
            </a:pPr>
            <a:endParaRPr lang="en-US" dirty="0">
              <a:solidFill>
                <a:srgbClr val="C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solidFill>
                <a:srgbClr val="C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1600" dirty="0">
              <a:solidFill>
                <a:srgbClr val="C00000"/>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4"/>
          <a:srcRect r="3743"/>
          <a:stretch/>
        </p:blipFill>
        <p:spPr>
          <a:xfrm>
            <a:off x="994756" y="1980511"/>
            <a:ext cx="1668665" cy="971550"/>
          </a:xfrm>
          <a:prstGeom prst="rect">
            <a:avLst/>
          </a:prstGeom>
        </p:spPr>
      </p:pic>
      <p:sp>
        <p:nvSpPr>
          <p:cNvPr id="7" name="TextBox 6"/>
          <p:cNvSpPr txBox="1"/>
          <p:nvPr/>
        </p:nvSpPr>
        <p:spPr>
          <a:xfrm>
            <a:off x="2878211" y="1980511"/>
            <a:ext cx="4673074" cy="1015663"/>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k = spring constant, units: J/(m^2)</a:t>
            </a:r>
          </a:p>
          <a:p>
            <a:r>
              <a:rPr lang="en-US" sz="2000" dirty="0">
                <a:latin typeface="Times New Roman" panose="02020603050405020304" pitchFamily="18" charset="0"/>
                <a:cs typeface="Times New Roman" panose="02020603050405020304" pitchFamily="18" charset="0"/>
              </a:rPr>
              <a:t>x = compression length or extension length </a:t>
            </a:r>
          </a:p>
          <a:p>
            <a:r>
              <a:rPr lang="en-US" sz="2000" dirty="0">
                <a:latin typeface="Times New Roman" panose="02020603050405020304" pitchFamily="18" charset="0"/>
                <a:cs typeface="Times New Roman" panose="02020603050405020304" pitchFamily="18" charset="0"/>
              </a:rPr>
              <a:t>	of spring from its natural length</a:t>
            </a:r>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27791" y="3848228"/>
            <a:ext cx="3048000" cy="1714500"/>
          </a:xfrm>
          <a:prstGeom prst="rect">
            <a:avLst/>
          </a:prstGeom>
        </p:spPr>
      </p:pic>
    </p:spTree>
    <p:extLst>
      <p:ext uri="{BB962C8B-B14F-4D97-AF65-F5344CB8AC3E}">
        <p14:creationId xmlns:p14="http://schemas.microsoft.com/office/powerpoint/2010/main" val="2378797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94422" y="116708"/>
            <a:ext cx="5130458" cy="461665"/>
          </a:xfrm>
          <a:prstGeom prst="rect">
            <a:avLst/>
          </a:prstGeom>
        </p:spPr>
        <p:txBody>
          <a:bodyPr wrap="square">
            <a:spAutoFit/>
          </a:bodyPr>
          <a:lstStyle/>
          <a:p>
            <a:pPr algn="ctr"/>
            <a:r>
              <a:rPr lang="en-US" sz="2400" dirty="0">
                <a:solidFill>
                  <a:srgbClr val="C00000"/>
                </a:solidFill>
                <a:latin typeface="Times New Roman" panose="02020603050405020304" pitchFamily="18" charset="0"/>
                <a:cs typeface="Times New Roman" panose="02020603050405020304" pitchFamily="18" charset="0"/>
              </a:rPr>
              <a:t>Comparing a Bond to a Spring</a:t>
            </a:r>
            <a:endParaRPr lang="en-US" sz="2400"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23446" y="854944"/>
            <a:ext cx="5127719" cy="6401753"/>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Each bond has a natural equilibrium length at a given temperature and surrounding environment</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Each bond is associated with a “stiffness” property similar to stiffness of a spring</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For example, ionic bonds may be stiffer as the ions pull on each other hard, as compared to a covalent bond that has a lesser stiffness</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Typically, the stronger a bond is the stiffer it is, and vice versa</a:t>
            </a:r>
          </a:p>
          <a:p>
            <a:r>
              <a:rPr lang="en-US" dirty="0">
                <a:latin typeface="Times New Roman" panose="02020603050405020304" pitchFamily="18" charset="0"/>
                <a:cs typeface="Times New Roman" panose="02020603050405020304" pitchFamily="18" charset="0"/>
              </a:rPr>
              <a:t> </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Each bond can be thought to be an ideal spring, with a natural equilibrium length and a spring constant (k)</a:t>
            </a:r>
          </a:p>
          <a:p>
            <a:pPr marL="285750" indent="-285750">
              <a:buFont typeface="Arial" panose="020B0604020202020204" pitchFamily="34" charset="0"/>
              <a:buChar char="•"/>
            </a:pPr>
            <a:endParaRPr lang="en-US"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16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9357" y="2638143"/>
            <a:ext cx="4709068" cy="3112400"/>
          </a:xfrm>
          <a:prstGeom prst="rect">
            <a:avLst/>
          </a:prstGeom>
          <a:ln w="25400">
            <a:solidFill>
              <a:schemeClr val="tx1"/>
            </a:solid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9729867" y="3304893"/>
            <a:ext cx="3048000" cy="1714500"/>
          </a:xfrm>
          <a:prstGeom prst="rect">
            <a:avLst/>
          </a:prstGeom>
        </p:spPr>
      </p:pic>
    </p:spTree>
    <p:extLst>
      <p:ext uri="{BB962C8B-B14F-4D97-AF65-F5344CB8AC3E}">
        <p14:creationId xmlns:p14="http://schemas.microsoft.com/office/powerpoint/2010/main" val="34899296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mph" presetSubtype="0" grpId="0" nodeType="with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66370" r="56173"/>
          <a:stretch/>
        </p:blipFill>
        <p:spPr>
          <a:xfrm>
            <a:off x="8483823" y="401033"/>
            <a:ext cx="3385788" cy="2423620"/>
          </a:xfrm>
          <a:prstGeom prst="rect">
            <a:avLst/>
          </a:prstGeom>
          <a:ln w="25400">
            <a:solidFill>
              <a:schemeClr val="tx1"/>
            </a:solidFill>
          </a:ln>
        </p:spPr>
      </p:pic>
      <p:sp>
        <p:nvSpPr>
          <p:cNvPr id="6" name="Rectangle 5"/>
          <p:cNvSpPr/>
          <p:nvPr/>
        </p:nvSpPr>
        <p:spPr>
          <a:xfrm>
            <a:off x="3151517" y="152446"/>
            <a:ext cx="5661861" cy="1200329"/>
          </a:xfrm>
          <a:prstGeom prst="rect">
            <a:avLst/>
          </a:prstGeom>
        </p:spPr>
        <p:txBody>
          <a:bodyPr wrap="square">
            <a:spAutoFit/>
          </a:bodyPr>
          <a:lstStyle/>
          <a:p>
            <a:pPr algn="ctr"/>
            <a:r>
              <a:rPr lang="en-US" sz="2400" dirty="0">
                <a:solidFill>
                  <a:srgbClr val="C00000"/>
                </a:solidFill>
                <a:latin typeface="Times New Roman" panose="02020603050405020304" pitchFamily="18" charset="0"/>
                <a:cs typeface="Times New Roman" panose="02020603050405020304" pitchFamily="18" charset="0"/>
              </a:rPr>
              <a:t>Elastic Potential Energy </a:t>
            </a:r>
          </a:p>
          <a:p>
            <a:pPr algn="ctr"/>
            <a:r>
              <a:rPr lang="en-US" sz="2400" dirty="0">
                <a:solidFill>
                  <a:srgbClr val="C00000"/>
                </a:solidFill>
                <a:latin typeface="Times New Roman" panose="02020603050405020304" pitchFamily="18" charset="0"/>
                <a:cs typeface="Times New Roman" panose="02020603050405020304" pitchFamily="18" charset="0"/>
              </a:rPr>
              <a:t>of An </a:t>
            </a:r>
          </a:p>
          <a:p>
            <a:pPr algn="ctr"/>
            <a:r>
              <a:rPr lang="en-US" sz="2400" dirty="0">
                <a:solidFill>
                  <a:srgbClr val="C00000"/>
                </a:solidFill>
                <a:latin typeface="Times New Roman" panose="02020603050405020304" pitchFamily="18" charset="0"/>
                <a:cs typeface="Times New Roman" panose="02020603050405020304" pitchFamily="18" charset="0"/>
              </a:rPr>
              <a:t>Ideal Spring</a:t>
            </a:r>
            <a:endParaRPr lang="en-US" dirty="0">
              <a:latin typeface="Times New Roman" panose="02020603050405020304" pitchFamily="18" charset="0"/>
              <a:cs typeface="Times New Roman" panose="02020603050405020304" pitchFamily="18" charset="0"/>
            </a:endParaRPr>
          </a:p>
        </p:txBody>
      </p:sp>
      <p:sp>
        <p:nvSpPr>
          <p:cNvPr id="3" name="Rectangle 2"/>
          <p:cNvSpPr/>
          <p:nvPr/>
        </p:nvSpPr>
        <p:spPr>
          <a:xfrm>
            <a:off x="585680" y="1534120"/>
            <a:ext cx="6096000" cy="984885"/>
          </a:xfrm>
          <a:prstGeom prst="rect">
            <a:avLst/>
          </a:prstGeom>
        </p:spPr>
        <p:txBody>
          <a:bodyPr>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For a spring, the potential energy as a function of spring’s extension and compression is given by </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4"/>
          <a:srcRect r="3743"/>
          <a:stretch/>
        </p:blipFill>
        <p:spPr>
          <a:xfrm>
            <a:off x="1109775" y="2457450"/>
            <a:ext cx="1668665" cy="971550"/>
          </a:xfrm>
          <a:prstGeom prst="rect">
            <a:avLst/>
          </a:prstGeom>
        </p:spPr>
      </p:pic>
      <p:sp>
        <p:nvSpPr>
          <p:cNvPr id="8" name="TextBox 7"/>
          <p:cNvSpPr txBox="1"/>
          <p:nvPr/>
        </p:nvSpPr>
        <p:spPr>
          <a:xfrm>
            <a:off x="2993230" y="2344261"/>
            <a:ext cx="5453737" cy="1631216"/>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k = spring constant, units: J/(m^2)</a:t>
            </a:r>
          </a:p>
          <a:p>
            <a:r>
              <a:rPr lang="en-US" sz="2000" dirty="0">
                <a:latin typeface="Times New Roman" panose="02020603050405020304" pitchFamily="18" charset="0"/>
                <a:cs typeface="Times New Roman" panose="02020603050405020304" pitchFamily="18" charset="0"/>
              </a:rPr>
              <a:t>x = compression length or extension length </a:t>
            </a:r>
          </a:p>
          <a:p>
            <a:r>
              <a:rPr lang="en-US" sz="2000" dirty="0">
                <a:latin typeface="Times New Roman" panose="02020603050405020304" pitchFamily="18" charset="0"/>
                <a:cs typeface="Times New Roman" panose="02020603050405020304" pitchFamily="18" charset="0"/>
              </a:rPr>
              <a:t>	of spring from its natural length</a:t>
            </a:r>
          </a:p>
          <a:p>
            <a:endParaRPr lang="en-US" sz="2000" dirty="0">
              <a:latin typeface="Times New Roman" panose="02020603050405020304" pitchFamily="18" charset="0"/>
              <a:cs typeface="Times New Roman" panose="02020603050405020304" pitchFamily="18" charset="0"/>
            </a:endParaRPr>
          </a:p>
          <a:p>
            <a:r>
              <a:rPr lang="en-US" sz="2000" dirty="0">
                <a:solidFill>
                  <a:srgbClr val="C00000"/>
                </a:solidFill>
                <a:latin typeface="Times New Roman" panose="02020603050405020304" pitchFamily="18" charset="0"/>
                <a:cs typeface="Times New Roman" panose="02020603050405020304" pitchFamily="18" charset="0"/>
              </a:rPr>
              <a:t>NOTE: x is not the equilibrium length of the spring</a:t>
            </a:r>
          </a:p>
        </p:txBody>
      </p:sp>
    </p:spTree>
    <p:extLst>
      <p:ext uri="{BB962C8B-B14F-4D97-AF65-F5344CB8AC3E}">
        <p14:creationId xmlns:p14="http://schemas.microsoft.com/office/powerpoint/2010/main" val="2870796412"/>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fill="hold" grpId="0" nodeType="withEffect">
                                  <p:stCondLst>
                                    <p:cond delay="0"/>
                                  </p:stCondLst>
                                  <p:childTnLst>
                                    <p:anim calcmode="discrete" valueType="str">
                                      <p:cBhvr>
                                        <p:cTn id="6" dur="10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Colourful molecular blocks">
            <a:extLst>
              <a:ext uri="{FF2B5EF4-FFF2-40B4-BE49-F238E27FC236}">
                <a16:creationId xmlns:a16="http://schemas.microsoft.com/office/drawing/2014/main" id="{BA61C501-C52F-4FEB-AAB5-54605370BE82}"/>
              </a:ext>
            </a:extLst>
          </p:cNvPr>
          <p:cNvPicPr>
            <a:picLocks noChangeAspect="1"/>
          </p:cNvPicPr>
          <p:nvPr/>
        </p:nvPicPr>
        <p:blipFill rotWithShape="1">
          <a:blip r:embed="rId2">
            <a:alphaModFix amt="40000"/>
          </a:blip>
          <a:srcRect t="8482" b="7248"/>
          <a:stretch/>
        </p:blipFill>
        <p:spPr>
          <a:xfrm>
            <a:off x="20" y="10"/>
            <a:ext cx="12191980" cy="6857990"/>
          </a:xfrm>
          <a:prstGeom prst="rect">
            <a:avLst/>
          </a:prstGeom>
        </p:spPr>
      </p:pic>
      <p:sp>
        <p:nvSpPr>
          <p:cNvPr id="3" name="TextBox 2"/>
          <p:cNvSpPr txBox="1"/>
          <p:nvPr/>
        </p:nvSpPr>
        <p:spPr>
          <a:xfrm>
            <a:off x="2312159" y="331351"/>
            <a:ext cx="7729728" cy="1188720"/>
          </a:xfrm>
          <a:prstGeom prst="rect">
            <a:avLst/>
          </a:prstGeom>
          <a:noFill/>
          <a:ln>
            <a:solidFill>
              <a:srgbClr val="FFFFFF"/>
            </a:solidFill>
          </a:ln>
        </p:spPr>
        <p:txBody>
          <a:bodyPr vert="horz" lIns="182880" tIns="182880" rIns="182880" bIns="182880" rtlCol="0" anchor="ctr">
            <a:normAutofit/>
          </a:bodyPr>
          <a:lstStyle/>
          <a:p>
            <a:pPr algn="ctr" defTabSz="914400">
              <a:lnSpc>
                <a:spcPct val="90000"/>
              </a:lnSpc>
              <a:spcBef>
                <a:spcPct val="0"/>
              </a:spcBef>
              <a:spcAft>
                <a:spcPts val="600"/>
              </a:spcAft>
            </a:pPr>
            <a:r>
              <a:rPr lang="en-US" sz="2800" b="1" cap="all" spc="200" dirty="0">
                <a:solidFill>
                  <a:srgbClr val="FFFF00"/>
                </a:solidFill>
                <a:latin typeface="Times New Roman" panose="02020603050405020304" pitchFamily="18" charset="0"/>
                <a:ea typeface="+mj-ea"/>
                <a:cs typeface="Times New Roman" panose="02020603050405020304" pitchFamily="18" charset="0"/>
              </a:rPr>
              <a:t>General Properties Of Solids</a:t>
            </a:r>
          </a:p>
        </p:txBody>
      </p:sp>
      <p:sp>
        <p:nvSpPr>
          <p:cNvPr id="2" name="TextBox 1"/>
          <p:cNvSpPr txBox="1"/>
          <p:nvPr/>
        </p:nvSpPr>
        <p:spPr>
          <a:xfrm>
            <a:off x="889685" y="1659983"/>
            <a:ext cx="10107827" cy="4409466"/>
          </a:xfrm>
          <a:prstGeom prst="rect">
            <a:avLst/>
          </a:prstGeom>
        </p:spPr>
        <p:txBody>
          <a:bodyPr vert="horz" lIns="91440" tIns="45720" rIns="91440" bIns="45720" rtlCol="0">
            <a:noAutofit/>
          </a:bodyPr>
          <a:lstStyle/>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The molecules/compounds/particles in a solid are closely packed together</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The average distance between adjacent solid molecules is smaller than that in other phases</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In solids, the average amount of average kinetic energy is the least as compared to other phases</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Solids like liquids cannot be easily compressed by applying pressure</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The particles in a solid are bound to each other, </a:t>
            </a:r>
          </a:p>
          <a:p>
            <a:pPr marL="742950" lvl="1"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either in a regular geometric structures forming crystalline solids</a:t>
            </a:r>
          </a:p>
          <a:p>
            <a:pPr marL="742950" lvl="1"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irregularly forming an amorphous solid such as common window glass</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1200150" lvl="2"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1200150" lvl="2"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60724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94422" y="116708"/>
            <a:ext cx="5130458" cy="461665"/>
          </a:xfrm>
          <a:prstGeom prst="rect">
            <a:avLst/>
          </a:prstGeom>
        </p:spPr>
        <p:txBody>
          <a:bodyPr wrap="square">
            <a:spAutoFit/>
          </a:bodyPr>
          <a:lstStyle/>
          <a:p>
            <a:pPr algn="ctr"/>
            <a:r>
              <a:rPr lang="en-US" sz="2400" dirty="0">
                <a:solidFill>
                  <a:srgbClr val="C00000"/>
                </a:solidFill>
                <a:latin typeface="Times New Roman" panose="02020603050405020304" pitchFamily="18" charset="0"/>
                <a:cs typeface="Times New Roman" panose="02020603050405020304" pitchFamily="18" charset="0"/>
              </a:rPr>
              <a:t>An Ideal Spring</a:t>
            </a:r>
            <a:endParaRPr lang="en-US" sz="24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b="73649"/>
          <a:stretch/>
        </p:blipFill>
        <p:spPr>
          <a:xfrm>
            <a:off x="8417728" y="791563"/>
            <a:ext cx="3371380" cy="1359120"/>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507415" y="1145709"/>
            <a:ext cx="7409201" cy="646331"/>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It is a force which acts on the spring and brings it back its original natural length</a:t>
            </a:r>
          </a:p>
        </p:txBody>
      </p:sp>
      <p:sp>
        <p:nvSpPr>
          <p:cNvPr id="6" name="Rectangle 5"/>
          <p:cNvSpPr/>
          <p:nvPr/>
        </p:nvSpPr>
        <p:spPr>
          <a:xfrm>
            <a:off x="460968" y="2645334"/>
            <a:ext cx="3849387"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Spring’s Restoring Force: F =  k (x)</a:t>
            </a:r>
          </a:p>
        </p:txBody>
      </p:sp>
      <p:sp>
        <p:nvSpPr>
          <p:cNvPr id="7" name="TextBox 6"/>
          <p:cNvSpPr txBox="1"/>
          <p:nvPr/>
        </p:nvSpPr>
        <p:spPr>
          <a:xfrm>
            <a:off x="3111173" y="3063279"/>
            <a:ext cx="4232249" cy="923330"/>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k = spring constant, units: N/m = J/(m^2)</a:t>
            </a:r>
          </a:p>
          <a:p>
            <a:r>
              <a:rPr lang="en-US" dirty="0">
                <a:latin typeface="Times New Roman" panose="02020603050405020304" pitchFamily="18" charset="0"/>
                <a:cs typeface="Times New Roman" panose="02020603050405020304" pitchFamily="18" charset="0"/>
              </a:rPr>
              <a:t>x = compression length or extension length </a:t>
            </a:r>
          </a:p>
          <a:p>
            <a:r>
              <a:rPr lang="en-US" dirty="0">
                <a:latin typeface="Times New Roman" panose="02020603050405020304" pitchFamily="18" charset="0"/>
                <a:cs typeface="Times New Roman" panose="02020603050405020304" pitchFamily="18" charset="0"/>
              </a:rPr>
              <a:t>	of spring from its natural length</a:t>
            </a:r>
            <a:endParaRPr lang="en-US" sz="1600" dirty="0">
              <a:latin typeface="Times New Roman" panose="02020603050405020304" pitchFamily="18" charset="0"/>
              <a:cs typeface="Times New Roman" panose="02020603050405020304" pitchFamily="18" charset="0"/>
            </a:endParaRPr>
          </a:p>
        </p:txBody>
      </p:sp>
      <p:sp>
        <p:nvSpPr>
          <p:cNvPr id="8" name="Rectangle 7"/>
          <p:cNvSpPr/>
          <p:nvPr/>
        </p:nvSpPr>
        <p:spPr>
          <a:xfrm>
            <a:off x="460968" y="776377"/>
            <a:ext cx="2815451" cy="400110"/>
          </a:xfrm>
          <a:prstGeom prst="rect">
            <a:avLst/>
          </a:prstGeom>
        </p:spPr>
        <p:txBody>
          <a:bodyPr wrap="none">
            <a:spAutoFit/>
          </a:bodyPr>
          <a:lstStyle/>
          <a:p>
            <a:r>
              <a:rPr lang="en-US" sz="2000" dirty="0">
                <a:solidFill>
                  <a:srgbClr val="C00000"/>
                </a:solidFill>
                <a:latin typeface="Times New Roman" panose="02020603050405020304" pitchFamily="18" charset="0"/>
                <a:cs typeface="Times New Roman" panose="02020603050405020304" pitchFamily="18" charset="0"/>
              </a:rPr>
              <a:t>Spring’s Restoring Force:</a:t>
            </a:r>
          </a:p>
        </p:txBody>
      </p:sp>
      <p:sp>
        <p:nvSpPr>
          <p:cNvPr id="10" name="Rectangle 9"/>
          <p:cNvSpPr/>
          <p:nvPr/>
        </p:nvSpPr>
        <p:spPr>
          <a:xfrm>
            <a:off x="460968" y="4245772"/>
            <a:ext cx="5019579" cy="1015663"/>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Another formula for Spring’s Restoring Force: </a:t>
            </a:r>
          </a:p>
          <a:p>
            <a:endParaRPr lang="en-US" sz="2000" dirty="0">
              <a:latin typeface="Times New Roman" panose="02020603050405020304" pitchFamily="18" charset="0"/>
              <a:cs typeface="Times New Roman" panose="02020603050405020304" pitchFamily="18" charset="0"/>
            </a:endParaRPr>
          </a:p>
          <a:p>
            <a:pPr lvl="1"/>
            <a:r>
              <a:rPr lang="en-US" sz="2000" dirty="0">
                <a:latin typeface="Times New Roman" panose="02020603050405020304" pitchFamily="18" charset="0"/>
                <a:cs typeface="Times New Roman" panose="02020603050405020304" pitchFamily="18" charset="0"/>
              </a:rPr>
              <a:t>F =  (hanging mass) (10.0) Newton</a:t>
            </a:r>
          </a:p>
        </p:txBody>
      </p:sp>
      <p:sp>
        <p:nvSpPr>
          <p:cNvPr id="11" name="Rectangle 10"/>
          <p:cNvSpPr/>
          <p:nvPr/>
        </p:nvSpPr>
        <p:spPr>
          <a:xfrm>
            <a:off x="510755" y="2227389"/>
            <a:ext cx="1630831" cy="400110"/>
          </a:xfrm>
          <a:prstGeom prst="rect">
            <a:avLst/>
          </a:prstGeom>
        </p:spPr>
        <p:txBody>
          <a:bodyPr wrap="none">
            <a:spAutoFit/>
          </a:bodyPr>
          <a:lstStyle/>
          <a:p>
            <a:r>
              <a:rPr lang="en-US" sz="2000" dirty="0">
                <a:solidFill>
                  <a:srgbClr val="C00000"/>
                </a:solidFill>
                <a:latin typeface="Times New Roman" panose="02020603050405020304" pitchFamily="18" charset="0"/>
                <a:cs typeface="Times New Roman" panose="02020603050405020304" pitchFamily="18" charset="0"/>
              </a:rPr>
              <a:t>Hooke’s Law:</a:t>
            </a:r>
          </a:p>
        </p:txBody>
      </p:sp>
    </p:spTree>
    <p:extLst>
      <p:ext uri="{BB962C8B-B14F-4D97-AF65-F5344CB8AC3E}">
        <p14:creationId xmlns:p14="http://schemas.microsoft.com/office/powerpoint/2010/main" val="1106450680"/>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xEl>
                                              <p:pRg st="0" end="0"/>
                                            </p:txEl>
                                          </p:spTgt>
                                        </p:tgtEl>
                                        <p:attrNameLst>
                                          <p:attrName>ppt_x</p:attrName>
                                          <p:attrName>ppt_y</p:attrName>
                                        </p:attrNameLst>
                                      </p:cBhvr>
                                    </p:animMotion>
                                    <p:animRot by="1500000">
                                      <p:cBhvr>
                                        <p:cTn id="7" dur="125" fill="hold">
                                          <p:stCondLst>
                                            <p:cond delay="0"/>
                                          </p:stCondLst>
                                        </p:cTn>
                                        <p:tgtEl>
                                          <p:spTgt spid="2">
                                            <p:txEl>
                                              <p:pRg st="0" end="0"/>
                                            </p:txEl>
                                          </p:spTgt>
                                        </p:tgtEl>
                                        <p:attrNameLst>
                                          <p:attrName>r</p:attrName>
                                        </p:attrNameLst>
                                      </p:cBhvr>
                                    </p:animRot>
                                    <p:animRot by="-1500000">
                                      <p:cBhvr>
                                        <p:cTn id="8" dur="125" fill="hold">
                                          <p:stCondLst>
                                            <p:cond delay="125"/>
                                          </p:stCondLst>
                                        </p:cTn>
                                        <p:tgtEl>
                                          <p:spTgt spid="2">
                                            <p:txEl>
                                              <p:pRg st="0" end="0"/>
                                            </p:txEl>
                                          </p:spTgt>
                                        </p:tgtEl>
                                        <p:attrNameLst>
                                          <p:attrName>r</p:attrName>
                                        </p:attrNameLst>
                                      </p:cBhvr>
                                    </p:animRot>
                                    <p:animRot by="-1500000">
                                      <p:cBhvr>
                                        <p:cTn id="9" dur="125" fill="hold">
                                          <p:stCondLst>
                                            <p:cond delay="250"/>
                                          </p:stCondLst>
                                        </p:cTn>
                                        <p:tgtEl>
                                          <p:spTgt spid="2">
                                            <p:txEl>
                                              <p:pRg st="0" end="0"/>
                                            </p:txEl>
                                          </p:spTgt>
                                        </p:tgtEl>
                                        <p:attrNameLst>
                                          <p:attrName>r</p:attrName>
                                        </p:attrNameLst>
                                      </p:cBhvr>
                                    </p:animRot>
                                    <p:animRot by="1500000">
                                      <p:cBhvr>
                                        <p:cTn id="10" dur="125" fill="hold">
                                          <p:stCondLst>
                                            <p:cond delay="375"/>
                                          </p:stCondLst>
                                        </p:cTn>
                                        <p:tgtEl>
                                          <p:spTgt spid="2">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3250A3E-6754-43E0-942D-CB15E701EE1A}"/>
              </a:ext>
            </a:extLst>
          </p:cNvPr>
          <p:cNvSpPr/>
          <p:nvPr/>
        </p:nvSpPr>
        <p:spPr>
          <a:xfrm>
            <a:off x="2231136" y="964692"/>
            <a:ext cx="7729728" cy="1188720"/>
          </a:xfrm>
          <a:prstGeom prst="rect">
            <a:avLst/>
          </a:prstGeom>
          <a:solidFill>
            <a:srgbClr val="FFFFFF">
              <a:alpha val="10000"/>
            </a:srgbClr>
          </a:solidFill>
          <a:ln>
            <a:solidFill>
              <a:schemeClr val="tx1"/>
            </a:solidFill>
          </a:ln>
        </p:spPr>
        <p:txBody>
          <a:bodyPr vert="horz" lIns="182880" tIns="182880" rIns="182880" bIns="182880" rtlCol="0" anchor="ctr">
            <a:normAutofit/>
          </a:bodyPr>
          <a:lstStyle/>
          <a:p>
            <a:pPr algn="ctr" defTabSz="914400">
              <a:lnSpc>
                <a:spcPct val="90000"/>
              </a:lnSpc>
              <a:spcBef>
                <a:spcPct val="0"/>
              </a:spcBef>
              <a:spcAft>
                <a:spcPts val="600"/>
              </a:spcAft>
            </a:pPr>
            <a:r>
              <a:rPr lang="en-US" sz="2800" b="1" kern="1200" cap="all" spc="200" baseline="0" dirty="0">
                <a:solidFill>
                  <a:srgbClr val="C00000"/>
                </a:solidFill>
                <a:latin typeface="Times New Roman" panose="02020603050405020304" pitchFamily="18" charset="0"/>
                <a:ea typeface="+mj-ea"/>
                <a:cs typeface="Times New Roman" panose="02020603050405020304" pitchFamily="18" charset="0"/>
              </a:rPr>
              <a:t>Example Problems</a:t>
            </a:r>
          </a:p>
        </p:txBody>
      </p:sp>
      <p:sp>
        <p:nvSpPr>
          <p:cNvPr id="13" name="Rectangle 12">
            <a:extLst>
              <a:ext uri="{FF2B5EF4-FFF2-40B4-BE49-F238E27FC236}">
                <a16:creationId xmlns:a16="http://schemas.microsoft.com/office/drawing/2014/main" id="{26D63C1C-D9DA-4D75-8081-B2ACD048649C}"/>
              </a:ext>
            </a:extLst>
          </p:cNvPr>
          <p:cNvSpPr/>
          <p:nvPr/>
        </p:nvSpPr>
        <p:spPr>
          <a:xfrm>
            <a:off x="790832" y="2588617"/>
            <a:ext cx="10404390" cy="3101983"/>
          </a:xfrm>
          <a:prstGeom prst="rect">
            <a:avLst/>
          </a:prstGeom>
        </p:spPr>
        <p:txBody>
          <a:bodyPr vert="horz" lIns="91440" tIns="45720" rIns="91440" bIns="45720" rtlCol="0">
            <a:normAutofit/>
          </a:bodyPr>
          <a:lstStyle/>
          <a:p>
            <a:pPr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Q) When a 2.0 kg mass is attached to a spring, the elongation of spring is 4 cm. The elastic spring constant is known to be 500 N/m. Using this information, determine potential energy of elastic spring. (Answer: 0.4 Joule)</a:t>
            </a:r>
          </a:p>
        </p:txBody>
      </p:sp>
    </p:spTree>
    <p:extLst>
      <p:ext uri="{BB962C8B-B14F-4D97-AF65-F5344CB8AC3E}">
        <p14:creationId xmlns:p14="http://schemas.microsoft.com/office/powerpoint/2010/main" val="1206467929"/>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Rectangle 3"/>
          <p:cNvSpPr/>
          <p:nvPr/>
        </p:nvSpPr>
        <p:spPr>
          <a:xfrm>
            <a:off x="804672" y="310388"/>
            <a:ext cx="5894832"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800" b="1" cap="all" spc="200" dirty="0">
                <a:solidFill>
                  <a:srgbClr val="C00000"/>
                </a:solidFill>
                <a:latin typeface="Times New Roman" panose="02020603050405020304" pitchFamily="18" charset="0"/>
                <a:ea typeface="+mj-ea"/>
                <a:cs typeface="Times New Roman" panose="02020603050405020304" pitchFamily="18" charset="0"/>
              </a:rPr>
              <a:t>Example Problems</a:t>
            </a:r>
          </a:p>
        </p:txBody>
      </p:sp>
      <p:sp>
        <p:nvSpPr>
          <p:cNvPr id="2" name="Rectangle 1"/>
          <p:cNvSpPr/>
          <p:nvPr/>
        </p:nvSpPr>
        <p:spPr>
          <a:xfrm>
            <a:off x="804672" y="2153412"/>
            <a:ext cx="5963317" cy="3799840"/>
          </a:xfrm>
          <a:prstGeom prst="rect">
            <a:avLst/>
          </a:prstGeom>
        </p:spPr>
        <p:txBody>
          <a:bodyPr vert="horz" lIns="91440" tIns="45720" rIns="91440" bIns="45720" rtlCol="0">
            <a:normAutofit lnSpcReduction="10000"/>
          </a:bodyPr>
          <a:lstStyle/>
          <a:p>
            <a:pPr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Q) Graph of F vs x shown in figure below.  </a:t>
            </a:r>
          </a:p>
          <a:p>
            <a:pPr marL="571500" lvl="1"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Calculate the slope of this plot. (Answer: 250 N/m)</a:t>
            </a:r>
          </a:p>
          <a:p>
            <a:pPr marL="571500" lvl="1" defTabSz="914400">
              <a:spcBef>
                <a:spcPts val="1000"/>
              </a:spcBef>
              <a:buClr>
                <a:schemeClr val="accent2"/>
              </a:buCl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571500" lvl="1"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Use the concept that slope = spring constant and report the spring constant in SI units (Answer k= 250 N/m)</a:t>
            </a:r>
          </a:p>
          <a:p>
            <a:pPr marL="228600" lvl="1" defTabSz="914400">
              <a:spcBef>
                <a:spcPts val="1000"/>
              </a:spcBef>
              <a:buClr>
                <a:schemeClr val="accent2"/>
              </a:buCl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571500" lvl="1" defTabSz="914400">
              <a:spcBef>
                <a:spcPts val="1000"/>
              </a:spcBef>
              <a:buClr>
                <a:schemeClr val="accent2"/>
              </a:buCl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28600" lvl="1"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c) What is the potential energy of elastic spring, if the elongation of spring is 10 cm. (Answer=1.25 Joule)</a:t>
            </a:r>
          </a:p>
        </p:txBody>
      </p:sp>
      <p:sp>
        <p:nvSpPr>
          <p:cNvPr id="9" name="Rectangle 8">
            <a:extLst>
              <a:ext uri="{FF2B5EF4-FFF2-40B4-BE49-F238E27FC236}">
                <a16:creationId xmlns:a16="http://schemas.microsoft.com/office/drawing/2014/main" id="{879398A9-0D0D-4901-BDDF-B3D93CECA7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86706" y="964692"/>
            <a:ext cx="3986784" cy="49365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011FEC3B-E514-4E21-B2CB-7903A73569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1298" y="1128683"/>
            <a:ext cx="3657600"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Potential energy of  elastic spring - problems and solutions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715890" y="1946016"/>
            <a:ext cx="3328416" cy="2973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945434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Rectangle 3"/>
          <p:cNvSpPr/>
          <p:nvPr/>
        </p:nvSpPr>
        <p:spPr>
          <a:xfrm>
            <a:off x="871728" y="370332"/>
            <a:ext cx="5894832"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800" cap="all" spc="200" dirty="0">
                <a:solidFill>
                  <a:srgbClr val="262626"/>
                </a:solidFill>
                <a:latin typeface="Times New Roman" panose="02020603050405020304" pitchFamily="18" charset="0"/>
                <a:ea typeface="+mj-ea"/>
                <a:cs typeface="Times New Roman" panose="02020603050405020304" pitchFamily="18" charset="0"/>
              </a:rPr>
              <a:t>Example Problems</a:t>
            </a:r>
          </a:p>
        </p:txBody>
      </p:sp>
      <p:sp>
        <p:nvSpPr>
          <p:cNvPr id="3" name="Rectangle 2"/>
          <p:cNvSpPr/>
          <p:nvPr/>
        </p:nvSpPr>
        <p:spPr>
          <a:xfrm>
            <a:off x="470238" y="1595888"/>
            <a:ext cx="5963317" cy="3263206"/>
          </a:xfrm>
          <a:prstGeom prst="rect">
            <a:avLst/>
          </a:prstGeom>
        </p:spPr>
        <p:txBody>
          <a:bodyPr vert="horz" lIns="91440" tIns="45720" rIns="91440" bIns="45720" rtlCol="0">
            <a:normAutofit/>
          </a:bodyPr>
          <a:lstStyle/>
          <a:p>
            <a:pPr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Q) A spring when suspended with a mass of 500 grams, its length increases by 5 cm. Determine its constant. (Answer k=100 N/m)</a:t>
            </a:r>
          </a:p>
        </p:txBody>
      </p:sp>
      <p:sp>
        <p:nvSpPr>
          <p:cNvPr id="14" name="Rectangle 13">
            <a:extLst>
              <a:ext uri="{FF2B5EF4-FFF2-40B4-BE49-F238E27FC236}">
                <a16:creationId xmlns:a16="http://schemas.microsoft.com/office/drawing/2014/main" id="{879398A9-0D0D-4901-BDDF-B3D93CECA7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86706" y="964692"/>
            <a:ext cx="3986784" cy="49365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11FEC3B-E514-4E21-B2CB-7903A73569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1298" y="1128683"/>
            <a:ext cx="3657600"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Mathematics">
            <a:extLst>
              <a:ext uri="{FF2B5EF4-FFF2-40B4-BE49-F238E27FC236}">
                <a16:creationId xmlns:a16="http://schemas.microsoft.com/office/drawing/2014/main" id="{64FD0CE0-07C9-4F28-87D9-D35F7C38F52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15890" y="1768763"/>
            <a:ext cx="3328416" cy="3328416"/>
          </a:xfrm>
          <a:prstGeom prst="rect">
            <a:avLst/>
          </a:prstGeom>
        </p:spPr>
      </p:pic>
      <p:sp>
        <p:nvSpPr>
          <p:cNvPr id="5" name="Rectangle 4"/>
          <p:cNvSpPr/>
          <p:nvPr/>
        </p:nvSpPr>
        <p:spPr>
          <a:xfrm>
            <a:off x="593489" y="2858159"/>
            <a:ext cx="3849387" cy="400110"/>
          </a:xfrm>
          <a:prstGeom prst="rect">
            <a:avLst/>
          </a:prstGeom>
        </p:spPr>
        <p:txBody>
          <a:bodyPr wrap="none">
            <a:spAutoFit/>
          </a:bodyPr>
          <a:lstStyle/>
          <a:p>
            <a:pPr>
              <a:spcAft>
                <a:spcPts val="600"/>
              </a:spcAft>
            </a:pPr>
            <a:r>
              <a:rPr lang="en-US" sz="2000" dirty="0">
                <a:latin typeface="Times New Roman" panose="02020603050405020304" pitchFamily="18" charset="0"/>
                <a:cs typeface="Times New Roman" panose="02020603050405020304" pitchFamily="18" charset="0"/>
              </a:rPr>
              <a:t>Spring’s Restoring Force: F =  k (x)</a:t>
            </a:r>
          </a:p>
        </p:txBody>
      </p:sp>
      <p:sp>
        <p:nvSpPr>
          <p:cNvPr id="6" name="TextBox 5"/>
          <p:cNvSpPr txBox="1"/>
          <p:nvPr/>
        </p:nvSpPr>
        <p:spPr>
          <a:xfrm>
            <a:off x="2534311" y="3534442"/>
            <a:ext cx="4232249" cy="1077218"/>
          </a:xfrm>
          <a:prstGeom prst="rect">
            <a:avLst/>
          </a:prstGeom>
          <a:noFill/>
        </p:spPr>
        <p:txBody>
          <a:bodyPr wrap="none" rtlCol="0">
            <a:spAutoFit/>
          </a:bodyPr>
          <a:lstStyle/>
          <a:p>
            <a:pPr>
              <a:spcAft>
                <a:spcPts val="600"/>
              </a:spcAft>
            </a:pPr>
            <a:r>
              <a:rPr lang="en-US" dirty="0">
                <a:solidFill>
                  <a:srgbClr val="FF0000"/>
                </a:solidFill>
                <a:latin typeface="Times New Roman" panose="02020603050405020304" pitchFamily="18" charset="0"/>
                <a:cs typeface="Times New Roman" panose="02020603050405020304" pitchFamily="18" charset="0"/>
              </a:rPr>
              <a:t>k = spring constant, units: N/m = J/(m^2)</a:t>
            </a:r>
          </a:p>
          <a:p>
            <a:pPr>
              <a:spcAft>
                <a:spcPts val="600"/>
              </a:spcAft>
            </a:pPr>
            <a:r>
              <a:rPr lang="en-US" dirty="0">
                <a:solidFill>
                  <a:srgbClr val="FF0000"/>
                </a:solidFill>
                <a:latin typeface="Times New Roman" panose="02020603050405020304" pitchFamily="18" charset="0"/>
                <a:cs typeface="Times New Roman" panose="02020603050405020304" pitchFamily="18" charset="0"/>
              </a:rPr>
              <a:t>x = compression length or extension length </a:t>
            </a:r>
          </a:p>
          <a:p>
            <a:pPr>
              <a:spcAft>
                <a:spcPts val="600"/>
              </a:spcAft>
            </a:pPr>
            <a:r>
              <a:rPr lang="en-US" dirty="0">
                <a:solidFill>
                  <a:srgbClr val="FF0000"/>
                </a:solidFill>
                <a:latin typeface="Times New Roman" panose="02020603050405020304" pitchFamily="18" charset="0"/>
                <a:cs typeface="Times New Roman" panose="02020603050405020304" pitchFamily="18" charset="0"/>
              </a:rPr>
              <a:t>	of spring from its natural length</a:t>
            </a:r>
          </a:p>
        </p:txBody>
      </p:sp>
      <p:sp>
        <p:nvSpPr>
          <p:cNvPr id="7" name="Rectangle 6"/>
          <p:cNvSpPr/>
          <p:nvPr/>
        </p:nvSpPr>
        <p:spPr>
          <a:xfrm>
            <a:off x="593489" y="4798548"/>
            <a:ext cx="5019579" cy="1169551"/>
          </a:xfrm>
          <a:prstGeom prst="rect">
            <a:avLst/>
          </a:prstGeom>
        </p:spPr>
        <p:txBody>
          <a:bodyPr wrap="none">
            <a:spAutoFit/>
          </a:bodyPr>
          <a:lstStyle/>
          <a:p>
            <a:pPr>
              <a:spcAft>
                <a:spcPts val="600"/>
              </a:spcAft>
            </a:pPr>
            <a:r>
              <a:rPr lang="en-US" sz="2000" dirty="0">
                <a:latin typeface="Times New Roman" panose="02020603050405020304" pitchFamily="18" charset="0"/>
                <a:cs typeface="Times New Roman" panose="02020603050405020304" pitchFamily="18" charset="0"/>
              </a:rPr>
              <a:t>Another formula for Spring’s Restoring Force: </a:t>
            </a:r>
          </a:p>
          <a:p>
            <a:pPr>
              <a:spcAft>
                <a:spcPts val="600"/>
              </a:spcAft>
            </a:pPr>
            <a:endParaRPr lang="en-US" sz="2000" dirty="0">
              <a:latin typeface="Times New Roman" panose="02020603050405020304" pitchFamily="18" charset="0"/>
              <a:cs typeface="Times New Roman" panose="02020603050405020304" pitchFamily="18" charset="0"/>
            </a:endParaRPr>
          </a:p>
          <a:p>
            <a:pPr lvl="1">
              <a:spcAft>
                <a:spcPts val="600"/>
              </a:spcAft>
            </a:pPr>
            <a:r>
              <a:rPr lang="en-US" sz="2000" dirty="0">
                <a:latin typeface="Times New Roman" panose="02020603050405020304" pitchFamily="18" charset="0"/>
                <a:cs typeface="Times New Roman" panose="02020603050405020304" pitchFamily="18" charset="0"/>
              </a:rPr>
              <a:t>F =  (hanging mass) (10.0) Newton</a:t>
            </a:r>
          </a:p>
        </p:txBody>
      </p:sp>
    </p:spTree>
    <p:extLst>
      <p:ext uri="{BB962C8B-B14F-4D97-AF65-F5344CB8AC3E}">
        <p14:creationId xmlns:p14="http://schemas.microsoft.com/office/powerpoint/2010/main" val="4249270139"/>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94422" y="116708"/>
            <a:ext cx="5130458" cy="461665"/>
          </a:xfrm>
          <a:prstGeom prst="rect">
            <a:avLst/>
          </a:prstGeom>
        </p:spPr>
        <p:txBody>
          <a:bodyPr wrap="square">
            <a:spAutoFit/>
          </a:bodyPr>
          <a:lstStyle/>
          <a:p>
            <a:pPr algn="ctr"/>
            <a:r>
              <a:rPr lang="en-US" sz="2400" b="1" dirty="0">
                <a:solidFill>
                  <a:srgbClr val="C00000"/>
                </a:solidFill>
                <a:latin typeface="Times New Roman" panose="02020603050405020304" pitchFamily="18" charset="0"/>
                <a:cs typeface="Times New Roman" panose="02020603050405020304" pitchFamily="18" charset="0"/>
              </a:rPr>
              <a:t>Connecting Two Spring In Series</a:t>
            </a:r>
            <a:endParaRPr lang="en-US" sz="2400" b="1"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25162" b="40094"/>
          <a:stretch/>
        </p:blipFill>
        <p:spPr>
          <a:xfrm>
            <a:off x="8221333" y="737134"/>
            <a:ext cx="3371380" cy="1791978"/>
          </a:xfrm>
          <a:prstGeom prst="rect">
            <a:avLst/>
          </a:prstGeom>
          <a:ln w="25400">
            <a:solidFill>
              <a:schemeClr val="tx1"/>
            </a:solidFill>
          </a:ln>
        </p:spPr>
      </p:pic>
      <p:sp>
        <p:nvSpPr>
          <p:cNvPr id="10" name="Rectangle 9"/>
          <p:cNvSpPr/>
          <p:nvPr/>
        </p:nvSpPr>
        <p:spPr>
          <a:xfrm>
            <a:off x="251614" y="861354"/>
            <a:ext cx="7590534" cy="3477875"/>
          </a:xfrm>
          <a:prstGeom prst="rect">
            <a:avLst/>
          </a:prstGeom>
        </p:spPr>
        <p:txBody>
          <a:bodyPr wrap="square">
            <a:spAutoFit/>
          </a:bodyPr>
          <a:lstStyle/>
          <a:p>
            <a:r>
              <a:rPr lang="en-US" sz="2400" dirty="0">
                <a:solidFill>
                  <a:srgbClr val="C00000"/>
                </a:solidFill>
                <a:latin typeface="Times New Roman" panose="02020603050405020304" pitchFamily="18" charset="0"/>
                <a:cs typeface="Times New Roman" panose="02020603050405020304" pitchFamily="18" charset="0"/>
              </a:rPr>
              <a:t>Series connection:</a:t>
            </a:r>
          </a:p>
          <a:p>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Connecting one end of spring-1 to another end of spring-2</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Similar to children holding hands while crossing a road</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In a molecule there may be several bonds between various atoms</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Multiple bonds in a molecule can be studied by connecting</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lvl="1"/>
            <a:r>
              <a:rPr lang="en-US" sz="2000" dirty="0">
                <a:latin typeface="Times New Roman" panose="02020603050405020304" pitchFamily="18" charset="0"/>
                <a:cs typeface="Times New Roman" panose="02020603050405020304" pitchFamily="18" charset="0"/>
              </a:rPr>
              <a:t>several springs together, for example as in series connection</a:t>
            </a:r>
          </a:p>
        </p:txBody>
      </p:sp>
      <p:sp>
        <p:nvSpPr>
          <p:cNvPr id="11" name="Rectangle 10"/>
          <p:cNvSpPr/>
          <p:nvPr/>
        </p:nvSpPr>
        <p:spPr>
          <a:xfrm>
            <a:off x="5936182" y="6198389"/>
            <a:ext cx="7117031" cy="400110"/>
          </a:xfrm>
          <a:prstGeom prst="rect">
            <a:avLst/>
          </a:prstGeom>
        </p:spPr>
        <p:txBody>
          <a:bodyPr wrap="square">
            <a:spAutoFit/>
          </a:bodyPr>
          <a:lstStyle/>
          <a:p>
            <a:pPr algn="ctr"/>
            <a:r>
              <a:rPr lang="en-US" sz="2000" dirty="0">
                <a:solidFill>
                  <a:srgbClr val="C00000"/>
                </a:solidFill>
                <a:latin typeface="Times New Roman" panose="02020603050405020304" pitchFamily="18" charset="0"/>
                <a:cs typeface="Times New Roman" panose="02020603050405020304" pitchFamily="18" charset="0"/>
              </a:rPr>
              <a:t>Visualizing A Crystalline Solid Material</a:t>
            </a:r>
            <a:endParaRPr lang="en-US" sz="2000" dirty="0">
              <a:latin typeface="Times New Roman" panose="02020603050405020304" pitchFamily="18" charset="0"/>
              <a:cs typeface="Times New Roman" panose="02020603050405020304" pitchFamily="18"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2786" y="3347334"/>
            <a:ext cx="3048000" cy="2581275"/>
          </a:xfrm>
          <a:prstGeom prst="rect">
            <a:avLst/>
          </a:prstGeom>
        </p:spPr>
      </p:pic>
    </p:spTree>
    <p:extLst>
      <p:ext uri="{BB962C8B-B14F-4D97-AF65-F5344CB8AC3E}">
        <p14:creationId xmlns:p14="http://schemas.microsoft.com/office/powerpoint/2010/main" val="41061473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Rectangle 1"/>
          <p:cNvSpPr/>
          <p:nvPr/>
        </p:nvSpPr>
        <p:spPr>
          <a:xfrm>
            <a:off x="4096704" y="28504"/>
            <a:ext cx="5894832"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000" cap="all" spc="200" dirty="0">
                <a:solidFill>
                  <a:srgbClr val="C00000"/>
                </a:solidFill>
                <a:latin typeface="Times New Roman" panose="02020603050405020304" pitchFamily="18" charset="0"/>
                <a:ea typeface="+mj-ea"/>
                <a:cs typeface="Times New Roman" panose="02020603050405020304" pitchFamily="18" charset="0"/>
              </a:rPr>
              <a:t>Limitations of the Harmonic Oscillator Model for Molecular Vibrations</a:t>
            </a:r>
          </a:p>
        </p:txBody>
      </p:sp>
      <p:sp>
        <p:nvSpPr>
          <p:cNvPr id="9" name="Rectangle 8">
            <a:extLst>
              <a:ext uri="{FF2B5EF4-FFF2-40B4-BE49-F238E27FC236}">
                <a16:creationId xmlns:a16="http://schemas.microsoft.com/office/drawing/2014/main" id="{C7EC7370-FF9F-4131-8812-2123F5D9D4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8315" y="964692"/>
            <a:ext cx="3986784" cy="49365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A3377563-4FF6-4DD0-B84A-CFBB8D7831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907" y="1128683"/>
            <a:ext cx="3657600"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499" y="1893579"/>
            <a:ext cx="3328416" cy="3078784"/>
          </a:xfrm>
          <a:prstGeom prst="rect">
            <a:avLst/>
          </a:prstGeom>
        </p:spPr>
      </p:pic>
      <p:sp>
        <p:nvSpPr>
          <p:cNvPr id="3" name="Rectangle 2"/>
          <p:cNvSpPr/>
          <p:nvPr/>
        </p:nvSpPr>
        <p:spPr>
          <a:xfrm>
            <a:off x="5244454" y="1556950"/>
            <a:ext cx="6593319" cy="4744995"/>
          </a:xfrm>
          <a:prstGeom prst="rect">
            <a:avLst/>
          </a:prstGeom>
        </p:spPr>
        <p:txBody>
          <a:bodyPr vert="horz" lIns="91440" tIns="45720" rIns="91440" bIns="45720" rtlCol="0">
            <a:normAutofit/>
          </a:bodyPr>
          <a:lstStyle/>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The harmonic oscillator does not predict bond dissociation</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No matter how much the bond is stretched, it will not break (due to idealization of spring)</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Spring always oscillates with the same frequency, whereas all molecules do not oscillate with same frequency</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Oscillation frequencies depend on the energy of the molecule</a:t>
            </a:r>
          </a:p>
        </p:txBody>
      </p:sp>
    </p:spTree>
    <p:extLst>
      <p:ext uri="{BB962C8B-B14F-4D97-AF65-F5344CB8AC3E}">
        <p14:creationId xmlns:p14="http://schemas.microsoft.com/office/powerpoint/2010/main" val="2533125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39446" y="157676"/>
            <a:ext cx="8819535" cy="1077218"/>
          </a:xfrm>
          <a:prstGeom prst="rect">
            <a:avLst/>
          </a:prstGeom>
        </p:spPr>
        <p:txBody>
          <a:bodyPr wrap="square">
            <a:spAutoFit/>
          </a:bodyPr>
          <a:lstStyle/>
          <a:p>
            <a:pPr algn="ctr"/>
            <a:r>
              <a:rPr lang="en-US" sz="3200" dirty="0">
                <a:solidFill>
                  <a:srgbClr val="C00000"/>
                </a:solidFill>
                <a:latin typeface="Times New Roman" panose="02020603050405020304" pitchFamily="18" charset="0"/>
                <a:cs typeface="Times New Roman" panose="02020603050405020304" pitchFamily="18" charset="0"/>
              </a:rPr>
              <a:t>Treating Solids To Be Made Up of Connected Springs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5214" y="2207189"/>
            <a:ext cx="3048000" cy="2581275"/>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10047" y="2640168"/>
            <a:ext cx="3697650" cy="1577664"/>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7359054" y="2278626"/>
            <a:ext cx="3962400" cy="2438400"/>
          </a:xfrm>
          <a:prstGeom prst="rect">
            <a:avLst/>
          </a:prstGeom>
        </p:spPr>
      </p:pic>
      <p:sp>
        <p:nvSpPr>
          <p:cNvPr id="6" name="TextBox 5"/>
          <p:cNvSpPr txBox="1"/>
          <p:nvPr/>
        </p:nvSpPr>
        <p:spPr>
          <a:xfrm>
            <a:off x="507690" y="5277825"/>
            <a:ext cx="4097597" cy="1015663"/>
          </a:xfrm>
          <a:prstGeom prst="rect">
            <a:avLst/>
          </a:prstGeom>
          <a:noFill/>
        </p:spPr>
        <p:txBody>
          <a:bodyPr wrap="none" rtlCol="0">
            <a:spAutoFit/>
          </a:bodyPr>
          <a:lstStyle/>
          <a:p>
            <a:r>
              <a:rPr lang="en-US" sz="2000" b="1" dirty="0">
                <a:latin typeface="Times New Roman" panose="02020603050405020304" pitchFamily="18" charset="0"/>
                <a:cs typeface="Times New Roman" panose="02020603050405020304" pitchFamily="18" charset="0"/>
              </a:rPr>
              <a:t>Springs connected in series:</a:t>
            </a:r>
          </a:p>
          <a:p>
            <a:r>
              <a:rPr lang="en-US" sz="2000" dirty="0">
                <a:latin typeface="Times New Roman" panose="02020603050405020304" pitchFamily="18" charset="0"/>
                <a:cs typeface="Times New Roman" panose="02020603050405020304" pitchFamily="18" charset="0"/>
              </a:rPr>
              <a:t>Only one end of spring-1 is connected</a:t>
            </a:r>
          </a:p>
          <a:p>
            <a:r>
              <a:rPr lang="en-US" sz="2000" dirty="0">
                <a:latin typeface="Times New Roman" panose="02020603050405020304" pitchFamily="18" charset="0"/>
                <a:cs typeface="Times New Roman" panose="02020603050405020304" pitchFamily="18" charset="0"/>
              </a:rPr>
              <a:t>to one end of spring-2</a:t>
            </a:r>
          </a:p>
        </p:txBody>
      </p:sp>
      <p:sp>
        <p:nvSpPr>
          <p:cNvPr id="7" name="TextBox 6"/>
          <p:cNvSpPr txBox="1"/>
          <p:nvPr/>
        </p:nvSpPr>
        <p:spPr>
          <a:xfrm>
            <a:off x="7173214" y="5479026"/>
            <a:ext cx="4673074" cy="1015663"/>
          </a:xfrm>
          <a:prstGeom prst="rect">
            <a:avLst/>
          </a:prstGeom>
          <a:noFill/>
        </p:spPr>
        <p:txBody>
          <a:bodyPr wrap="none" rtlCol="0">
            <a:spAutoFit/>
          </a:bodyPr>
          <a:lstStyle/>
          <a:p>
            <a:r>
              <a:rPr lang="en-US" sz="2000" b="1" dirty="0">
                <a:latin typeface="Times New Roman" panose="02020603050405020304" pitchFamily="18" charset="0"/>
                <a:cs typeface="Times New Roman" panose="02020603050405020304" pitchFamily="18" charset="0"/>
              </a:rPr>
              <a:t>Springs connected in parallel:</a:t>
            </a:r>
          </a:p>
          <a:p>
            <a:r>
              <a:rPr lang="en-US" sz="2000" dirty="0">
                <a:latin typeface="Times New Roman" panose="02020603050405020304" pitchFamily="18" charset="0"/>
                <a:cs typeface="Times New Roman" panose="02020603050405020304" pitchFamily="18" charset="0"/>
              </a:rPr>
              <a:t>Both ends of spring-1 are connected to both</a:t>
            </a:r>
          </a:p>
          <a:p>
            <a:r>
              <a:rPr lang="en-US" sz="2000" dirty="0">
                <a:latin typeface="Times New Roman" panose="02020603050405020304" pitchFamily="18" charset="0"/>
                <a:cs typeface="Times New Roman" panose="02020603050405020304" pitchFamily="18" charset="0"/>
              </a:rPr>
              <a:t>ends of spring-2</a:t>
            </a:r>
          </a:p>
        </p:txBody>
      </p:sp>
    </p:spTree>
    <p:extLst>
      <p:ext uri="{BB962C8B-B14F-4D97-AF65-F5344CB8AC3E}">
        <p14:creationId xmlns:p14="http://schemas.microsoft.com/office/powerpoint/2010/main" val="30154345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31466" y="412643"/>
            <a:ext cx="4551246" cy="584775"/>
          </a:xfrm>
          <a:prstGeom prst="rect">
            <a:avLst/>
          </a:prstGeom>
        </p:spPr>
        <p:txBody>
          <a:bodyPr wrap="none">
            <a:spAutoFit/>
          </a:bodyPr>
          <a:lstStyle/>
          <a:p>
            <a:r>
              <a:rPr lang="en-US" sz="3200" b="1" dirty="0">
                <a:solidFill>
                  <a:srgbClr val="C00000"/>
                </a:solidFill>
                <a:latin typeface="Times New Roman" panose="02020603050405020304" pitchFamily="18" charset="0"/>
                <a:cs typeface="Times New Roman" panose="02020603050405020304" pitchFamily="18" charset="0"/>
              </a:rPr>
              <a:t>Emergence Of Elasticity </a:t>
            </a:r>
          </a:p>
        </p:txBody>
      </p:sp>
      <p:sp>
        <p:nvSpPr>
          <p:cNvPr id="3" name="TextBox 2"/>
          <p:cNvSpPr txBox="1"/>
          <p:nvPr/>
        </p:nvSpPr>
        <p:spPr>
          <a:xfrm>
            <a:off x="264965" y="1762395"/>
            <a:ext cx="7133002" cy="3785652"/>
          </a:xfrm>
          <a:prstGeom prst="rect">
            <a:avLst/>
          </a:prstGeom>
          <a:noFill/>
        </p:spPr>
        <p:txBody>
          <a:bodyPr wrap="square" rtlCol="0">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Solids can be considered to be made up of several atoms connected in series and several atoms connected in parallel</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For this reason, every solid displays some level of elasticity property</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Elasticity: </a:t>
            </a:r>
            <a:r>
              <a:rPr lang="en-US" sz="2000" dirty="0">
                <a:latin typeface="Times New Roman" panose="02020603050405020304" pitchFamily="18" charset="0"/>
                <a:cs typeface="Times New Roman" panose="02020603050405020304" pitchFamily="18" charset="0"/>
              </a:rPr>
              <a:t>the property of a material to resist a distorting influence and to return to its original size and shape when that external distorting force is removed</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5860" y="2364584"/>
            <a:ext cx="3048000" cy="2581275"/>
          </a:xfrm>
          <a:prstGeom prst="rect">
            <a:avLst/>
          </a:prstGeom>
        </p:spPr>
      </p:pic>
    </p:spTree>
    <p:extLst>
      <p:ext uri="{BB962C8B-B14F-4D97-AF65-F5344CB8AC3E}">
        <p14:creationId xmlns:p14="http://schemas.microsoft.com/office/powerpoint/2010/main" val="224670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path" presetSubtype="0" accel="50000" decel="50000" fill="hold" nodeType="withEffect">
                                  <p:stCondLst>
                                    <p:cond delay="0"/>
                                  </p:stCondLst>
                                  <p:childTnLst>
                                    <p:animMotion origin="layout" path="M 0 0 C 0.012 -0.018 0.033 -0.044 0.058 -0.044 C 0.095 -0.044 0.125 -0.017 0.125 0.017 C 0.125 0.028 0.122 0.038 0.116 0.047 C 0.117 0.047 0 0.182 0 0.183 C 0 0.182 -0.117 0.047 -0.116 0.047 C -0.122 0.038 -0.125 0.028 -0.125 0.017 C -0.125 -0.017 -0.095 -0.044 -0.057 -0.044 C -0.033 -0.044 -0.012 -0.018 0 0 Z" pathEditMode="relative" ptsTypes="">
                                      <p:cBhvr>
                                        <p:cTn id="6" dur="2000" fill="hold"/>
                                        <p:tgtEl>
                                          <p:spTgt spid="2">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93058" y="1297052"/>
            <a:ext cx="6096000" cy="3170099"/>
          </a:xfrm>
          <a:prstGeom prst="rect">
            <a:avLst/>
          </a:prstGeom>
        </p:spPr>
        <p:txBody>
          <a:bodyPr>
            <a:spAutoFit/>
          </a:bodyPr>
          <a:lstStyle/>
          <a:p>
            <a:r>
              <a:rPr lang="en-US" sz="2000" dirty="0">
                <a:latin typeface="Times New Roman" panose="02020603050405020304" pitchFamily="18" charset="0"/>
                <a:cs typeface="Times New Roman" panose="02020603050405020304" pitchFamily="18" charset="0"/>
              </a:rPr>
              <a:t>For a solid with </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d = length between atomic springs or atomic distance</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k = spring constant (stiffness) of all springs</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L = material length</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 = cross-sectional area</a:t>
            </a:r>
          </a:p>
          <a:p>
            <a:pPr marL="742950" lvl="1"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entire solid’s spring constant </a:t>
            </a:r>
            <a:r>
              <a:rPr lang="en-US" sz="2000" dirty="0" err="1">
                <a:latin typeface="Times New Roman" panose="02020603050405020304" pitchFamily="18" charset="0"/>
                <a:cs typeface="Times New Roman" panose="02020603050405020304" pitchFamily="18" charset="0"/>
              </a:rPr>
              <a:t>Knet</a:t>
            </a:r>
            <a:r>
              <a:rPr lang="en-US" sz="2000" dirty="0">
                <a:latin typeface="Times New Roman" panose="02020603050405020304" pitchFamily="18" charset="0"/>
                <a:cs typeface="Times New Roman" panose="02020603050405020304" pitchFamily="18" charset="0"/>
              </a:rPr>
              <a:t> is given by:</a:t>
            </a:r>
            <a:endParaRPr lang="en-US" dirty="0">
              <a:latin typeface="Times New Roman" panose="02020603050405020304" pitchFamily="18" charset="0"/>
              <a:cs typeface="Times New Roman" panose="02020603050405020304" pitchFamily="18" charset="0"/>
            </a:endParaRPr>
          </a:p>
        </p:txBody>
      </p:sp>
      <p:sp>
        <p:nvSpPr>
          <p:cNvPr id="5" name="Rectangle 4"/>
          <p:cNvSpPr/>
          <p:nvPr/>
        </p:nvSpPr>
        <p:spPr>
          <a:xfrm>
            <a:off x="4041058" y="308710"/>
            <a:ext cx="2646878" cy="461665"/>
          </a:xfrm>
          <a:prstGeom prst="rect">
            <a:avLst/>
          </a:prstGeom>
        </p:spPr>
        <p:txBody>
          <a:bodyPr wrap="none">
            <a:spAutoFit/>
          </a:bodyPr>
          <a:lstStyle/>
          <a:p>
            <a:r>
              <a:rPr lang="en-US" sz="2400" b="1" dirty="0">
                <a:solidFill>
                  <a:srgbClr val="C00000"/>
                </a:solidFill>
                <a:latin typeface="Times New Roman" panose="02020603050405020304" pitchFamily="18" charset="0"/>
                <a:cs typeface="Times New Roman" panose="02020603050405020304" pitchFamily="18" charset="0"/>
              </a:rPr>
              <a:t>Elasticity In Solids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9696" y="2096264"/>
            <a:ext cx="4432176" cy="1944793"/>
          </a:xfrm>
          <a:prstGeom prst="rect">
            <a:avLst/>
          </a:prstGeom>
        </p:spPr>
      </p:pic>
      <p:grpSp>
        <p:nvGrpSpPr>
          <p:cNvPr id="8" name="Group 7"/>
          <p:cNvGrpSpPr/>
          <p:nvPr/>
        </p:nvGrpSpPr>
        <p:grpSpPr>
          <a:xfrm>
            <a:off x="1581908" y="4813940"/>
            <a:ext cx="3698771" cy="1866900"/>
            <a:chOff x="7606788" y="4148523"/>
            <a:chExt cx="3698771" cy="1866900"/>
          </a:xfrm>
        </p:grpSpPr>
        <p:pic>
          <p:nvPicPr>
            <p:cNvPr id="7" name="Picture 6"/>
            <p:cNvPicPr>
              <a:picLocks noChangeAspect="1"/>
            </p:cNvPicPr>
            <p:nvPr/>
          </p:nvPicPr>
          <p:blipFill rotWithShape="1">
            <a:blip r:embed="rId4"/>
            <a:srcRect l="32578"/>
            <a:stretch/>
          </p:blipFill>
          <p:spPr>
            <a:xfrm>
              <a:off x="7747818" y="4148523"/>
              <a:ext cx="3557741" cy="1866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3"/>
            <p:cNvPicPr>
              <a:picLocks noChangeAspect="1"/>
            </p:cNvPicPr>
            <p:nvPr/>
          </p:nvPicPr>
          <p:blipFill rotWithShape="1">
            <a:blip r:embed="rId4"/>
            <a:srcRect r="66024"/>
            <a:stretch/>
          </p:blipFill>
          <p:spPr>
            <a:xfrm>
              <a:off x="7606788" y="4148523"/>
              <a:ext cx="1792851" cy="1866900"/>
            </a:xfrm>
            <a:prstGeom prst="rect">
              <a:avLst/>
            </a:prstGeom>
            <a:ln>
              <a:noFill/>
            </a:ln>
          </p:spPr>
        </p:pic>
      </p:grpSp>
    </p:spTree>
    <p:extLst>
      <p:ext uri="{BB962C8B-B14F-4D97-AF65-F5344CB8AC3E}">
        <p14:creationId xmlns:p14="http://schemas.microsoft.com/office/powerpoint/2010/main" val="10110681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path" presetSubtype="0" accel="50000" decel="50000" fill="hold" grpId="0" nodeType="withEffect">
                                  <p:stCondLst>
                                    <p:cond delay="0"/>
                                  </p:stCondLst>
                                  <p:childTnLst>
                                    <p:animMotion origin="layout" path="M 0 0 C 0.001 0.034 0.011 0.065 0.028 0.085 C 0.028 0.086 0.055 0.113 0.055 0.112 C 0.07 0.127 0.079 0.148 0.079 0.17 C 0.079 0.214 0.044 0.249 0 0.25 C -0.044 0.249 -0.079 0.214 -0.079 0.17 C -0.079 0.148 -0.07 0.127 -0.055 0.112 C -0.055 0.113 -0.028 0.086 -0.028 0.085 C -0.011 0.065 -0.001 0.034 0 0 Z" pathEditMode="relative" ptsTypes="">
                                      <p:cBhvr>
                                        <p:cTn id="6"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376338" y="166470"/>
            <a:ext cx="2646878" cy="461665"/>
          </a:xfrm>
          <a:prstGeom prst="rect">
            <a:avLst/>
          </a:prstGeom>
        </p:spPr>
        <p:txBody>
          <a:bodyPr wrap="none">
            <a:spAutoFit/>
          </a:bodyPr>
          <a:lstStyle/>
          <a:p>
            <a:r>
              <a:rPr lang="en-US" sz="2400" b="1" dirty="0">
                <a:solidFill>
                  <a:srgbClr val="C00000"/>
                </a:solidFill>
                <a:latin typeface="Times New Roman" panose="02020603050405020304" pitchFamily="18" charset="0"/>
                <a:cs typeface="Times New Roman" panose="02020603050405020304" pitchFamily="18" charset="0"/>
              </a:rPr>
              <a:t>Elasticity In Solids</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31122"/>
          <a:stretch/>
        </p:blipFill>
        <p:spPr>
          <a:xfrm>
            <a:off x="8208841" y="973047"/>
            <a:ext cx="3485319" cy="1877731"/>
          </a:xfrm>
          <a:prstGeom prst="rect">
            <a:avLst/>
          </a:prstGeom>
        </p:spPr>
      </p:pic>
      <p:sp>
        <p:nvSpPr>
          <p:cNvPr id="6" name="Rectangle 5"/>
          <p:cNvSpPr/>
          <p:nvPr/>
        </p:nvSpPr>
        <p:spPr>
          <a:xfrm>
            <a:off x="497840" y="829270"/>
            <a:ext cx="6096000" cy="1323439"/>
          </a:xfrm>
          <a:prstGeom prst="rect">
            <a:avLst/>
          </a:prstGeom>
        </p:spPr>
        <p:txBody>
          <a:bodyPr>
            <a:spAutoFit/>
          </a:bodyPr>
          <a:lstStyle/>
          <a:p>
            <a:pPr marL="285750" indent="-28575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Elasticity: </a:t>
            </a:r>
            <a:r>
              <a:rPr lang="en-US" sz="2000" dirty="0">
                <a:latin typeface="Times New Roman" panose="02020603050405020304" pitchFamily="18" charset="0"/>
                <a:cs typeface="Times New Roman" panose="02020603050405020304" pitchFamily="18" charset="0"/>
              </a:rPr>
              <a:t>the property of a material to resist a distorting influence and to return to its original size and shape when that external distorting force is removed</a:t>
            </a:r>
          </a:p>
        </p:txBody>
      </p:sp>
      <p:sp>
        <p:nvSpPr>
          <p:cNvPr id="7" name="Rectangle 6"/>
          <p:cNvSpPr/>
          <p:nvPr/>
        </p:nvSpPr>
        <p:spPr>
          <a:xfrm>
            <a:off x="497840" y="2323300"/>
            <a:ext cx="7490962" cy="3170099"/>
          </a:xfrm>
          <a:prstGeom prst="rect">
            <a:avLst/>
          </a:prstGeom>
        </p:spPr>
        <p:txBody>
          <a:bodyPr wrap="square">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Stress is the force per unit area applied say on a rubber band and is measured in Pascal</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Strain is ratio of extension/compression in length to the original length. No units as it is a ratio of lengths</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71881" t="59613" b="6299"/>
          <a:stretch/>
        </p:blipFill>
        <p:spPr>
          <a:xfrm>
            <a:off x="2834420" y="5708690"/>
            <a:ext cx="1422839" cy="640080"/>
          </a:xfrm>
          <a:prstGeom prst="rect">
            <a:avLst/>
          </a:prstGeom>
        </p:spPr>
      </p:pic>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71881" b="63827"/>
          <a:stretch/>
        </p:blipFill>
        <p:spPr>
          <a:xfrm>
            <a:off x="2834420" y="3336861"/>
            <a:ext cx="1422839" cy="679235"/>
          </a:xfrm>
          <a:prstGeom prst="rect">
            <a:avLst/>
          </a:prstGeom>
        </p:spPr>
      </p:pic>
    </p:spTree>
    <p:extLst>
      <p:ext uri="{BB962C8B-B14F-4D97-AF65-F5344CB8AC3E}">
        <p14:creationId xmlns:p14="http://schemas.microsoft.com/office/powerpoint/2010/main" val="6445958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20904" y="65845"/>
            <a:ext cx="2472728" cy="523220"/>
          </a:xfrm>
          <a:prstGeom prst="rect">
            <a:avLst/>
          </a:prstGeom>
          <a:noFill/>
        </p:spPr>
        <p:txBody>
          <a:bodyPr wrap="none" rtlCol="0">
            <a:spAutoFit/>
          </a:bodyPr>
          <a:lstStyle/>
          <a:p>
            <a:r>
              <a:rPr lang="en-US" sz="2800" b="1" dirty="0">
                <a:solidFill>
                  <a:srgbClr val="C00000"/>
                </a:solidFill>
                <a:latin typeface="Times New Roman" panose="02020603050405020304" pitchFamily="18" charset="0"/>
                <a:cs typeface="Times New Roman" panose="02020603050405020304" pitchFamily="18" charset="0"/>
              </a:rPr>
              <a:t>Types of Solids</a:t>
            </a:r>
          </a:p>
        </p:txBody>
      </p:sp>
      <p:sp>
        <p:nvSpPr>
          <p:cNvPr id="3" name="TextBox 2"/>
          <p:cNvSpPr txBox="1"/>
          <p:nvPr/>
        </p:nvSpPr>
        <p:spPr>
          <a:xfrm>
            <a:off x="351692" y="1002323"/>
            <a:ext cx="2345514" cy="400110"/>
          </a:xfrm>
          <a:prstGeom prst="rect">
            <a:avLst/>
          </a:prstGeom>
          <a:noFill/>
        </p:spPr>
        <p:txBody>
          <a:bodyPr wrap="none" rtlCol="0">
            <a:spAutoFit/>
          </a:bodyPr>
          <a:lstStyle/>
          <a:p>
            <a:r>
              <a:rPr lang="en-US" sz="2000" dirty="0">
                <a:solidFill>
                  <a:srgbClr val="C00000"/>
                </a:solidFill>
                <a:latin typeface="Times New Roman" panose="02020603050405020304" pitchFamily="18" charset="0"/>
                <a:cs typeface="Times New Roman" panose="02020603050405020304" pitchFamily="18" charset="0"/>
              </a:rPr>
              <a:t>Single Crystal Solids</a:t>
            </a:r>
          </a:p>
        </p:txBody>
      </p:sp>
      <p:sp>
        <p:nvSpPr>
          <p:cNvPr id="4" name="TextBox 3"/>
          <p:cNvSpPr txBox="1"/>
          <p:nvPr/>
        </p:nvSpPr>
        <p:spPr>
          <a:xfrm>
            <a:off x="351693" y="1682261"/>
            <a:ext cx="8496472" cy="4093428"/>
          </a:xfrm>
          <a:prstGeom prst="rect">
            <a:avLst/>
          </a:prstGeom>
          <a:noFill/>
        </p:spPr>
        <p:txBody>
          <a:bodyPr wrap="square" rtlCol="0">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Solids whose constituents/particles  are arranged in a regular 3D pattern are known as crystals</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Crystals contain grid like pattern of occupied constituents</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grid points in a crystal is continuous and unbroken to the edges of the sample</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Examples include: </a:t>
            </a:r>
          </a:p>
          <a:p>
            <a:pPr marL="800100" lvl="1" indent="-34290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single-crystal silicon is the technological material of Silicon era</a:t>
            </a:r>
          </a:p>
          <a:p>
            <a:pPr marL="800100" lvl="1" indent="-34290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diamonds, and all gems</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p:txBody>
      </p:sp>
      <p:pic>
        <p:nvPicPr>
          <p:cNvPr id="1026" name="Picture 2" descr="https://upload.wikimedia.org/wikipedia/commons/thumb/c/c8/Fcc_lattice_4.jpg/220px-Fcc_lattice_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37811" y="701682"/>
            <a:ext cx="3026349" cy="226976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upload.wikimedia.org/wikipedia/commons/thumb/2/2c/Crystalline_polycrystalline_amorphous.svg/150px-Crystalline_polycrystalline_amorphous.svg.png"/>
          <p:cNvPicPr>
            <a:picLocks noChangeAspect="1" noChangeArrowheads="1"/>
          </p:cNvPicPr>
          <p:nvPr/>
        </p:nvPicPr>
        <p:blipFill rotWithShape="1">
          <a:blip r:embed="rId4">
            <a:extLst>
              <a:ext uri="{28A0092B-C50C-407E-A947-70E740481C1C}">
                <a14:useLocalDpi xmlns:a14="http://schemas.microsoft.com/office/drawing/2010/main" val="0"/>
              </a:ext>
            </a:extLst>
          </a:blip>
          <a:srcRect b="72693"/>
          <a:stretch/>
        </p:blipFill>
        <p:spPr bwMode="auto">
          <a:xfrm>
            <a:off x="9035387" y="4003894"/>
            <a:ext cx="2804920" cy="205782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8937811" y="3115735"/>
            <a:ext cx="3026349" cy="523220"/>
          </a:xfrm>
          <a:prstGeom prst="rect">
            <a:avLst/>
          </a:prstGeom>
        </p:spPr>
        <p:txBody>
          <a:bodyPr wrap="square">
            <a:spAutoFit/>
          </a:bodyPr>
          <a:lstStyle/>
          <a:p>
            <a:pPr algn="ctr"/>
            <a:r>
              <a:rPr lang="en-US" sz="1400" dirty="0">
                <a:solidFill>
                  <a:srgbClr val="202122"/>
                </a:solidFill>
                <a:latin typeface="Arial" panose="020B0604020202020204" pitchFamily="34" charset="0"/>
              </a:rPr>
              <a:t>Model of closely packed atoms within a crystalline solid</a:t>
            </a:r>
            <a:endParaRPr lang="en-US" sz="1400" dirty="0"/>
          </a:p>
        </p:txBody>
      </p:sp>
      <p:sp>
        <p:nvSpPr>
          <p:cNvPr id="11" name="Rectangle 10"/>
          <p:cNvSpPr/>
          <p:nvPr/>
        </p:nvSpPr>
        <p:spPr>
          <a:xfrm>
            <a:off x="8958879" y="6145893"/>
            <a:ext cx="3026349" cy="307777"/>
          </a:xfrm>
          <a:prstGeom prst="rect">
            <a:avLst/>
          </a:prstGeom>
        </p:spPr>
        <p:txBody>
          <a:bodyPr wrap="square">
            <a:spAutoFit/>
          </a:bodyPr>
          <a:lstStyle/>
          <a:p>
            <a:pPr algn="ctr"/>
            <a:r>
              <a:rPr lang="en-US" sz="1400" dirty="0">
                <a:solidFill>
                  <a:srgbClr val="202122"/>
                </a:solidFill>
                <a:latin typeface="Arial" panose="020B0604020202020204" pitchFamily="34" charset="0"/>
              </a:rPr>
              <a:t>Highly ordered constituents</a:t>
            </a:r>
            <a:endParaRPr lang="en-US" sz="1400" dirty="0"/>
          </a:p>
        </p:txBody>
      </p:sp>
    </p:spTree>
    <p:extLst>
      <p:ext uri="{BB962C8B-B14F-4D97-AF65-F5344CB8AC3E}">
        <p14:creationId xmlns:p14="http://schemas.microsoft.com/office/powerpoint/2010/main" val="4007786200"/>
      </p:ext>
    </p:extLst>
  </p:cSld>
  <p:clrMapOvr>
    <a:masterClrMapping/>
  </p:clrMapOvr>
  <mc:AlternateContent xmlns:mc="http://schemas.openxmlformats.org/markup-compatibility/2006" xmlns:p14="http://schemas.microsoft.com/office/powerpoint/2010/main">
    <mc:Choice Requires="p14">
      <p:transition spd="slow" p14:dur="1600">
        <p14:conveyor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9760" y="3227605"/>
            <a:ext cx="9708197" cy="984885"/>
          </a:xfrm>
          <a:prstGeom prst="rect">
            <a:avLst/>
          </a:prstGeom>
        </p:spPr>
        <p:txBody>
          <a:bodyPr wrap="square">
            <a:spAutoFit/>
          </a:bodyPr>
          <a:lstStyle/>
          <a:p>
            <a:pPr marL="285750" indent="-28575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Modulus of Elasticity </a:t>
            </a:r>
            <a:r>
              <a:rPr lang="en-US" sz="2000" dirty="0">
                <a:latin typeface="Times New Roman" panose="02020603050405020304" pitchFamily="18" charset="0"/>
                <a:cs typeface="Times New Roman" panose="02020603050405020304" pitchFamily="18" charset="0"/>
              </a:rPr>
              <a:t>is ratio of the interatomic spring constant to the distance between springs</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2"/>
          <a:srcRect l="39727"/>
          <a:stretch/>
        </p:blipFill>
        <p:spPr>
          <a:xfrm>
            <a:off x="2812893" y="4003782"/>
            <a:ext cx="5321930" cy="1866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ectangle 3"/>
          <p:cNvSpPr/>
          <p:nvPr/>
        </p:nvSpPr>
        <p:spPr>
          <a:xfrm>
            <a:off x="4376338" y="166470"/>
            <a:ext cx="2646878" cy="461665"/>
          </a:xfrm>
          <a:prstGeom prst="rect">
            <a:avLst/>
          </a:prstGeom>
        </p:spPr>
        <p:txBody>
          <a:bodyPr wrap="none">
            <a:spAutoFit/>
          </a:bodyPr>
          <a:lstStyle/>
          <a:p>
            <a:r>
              <a:rPr lang="en-US" sz="2400" b="1" dirty="0">
                <a:solidFill>
                  <a:srgbClr val="C00000"/>
                </a:solidFill>
                <a:latin typeface="Times New Roman" panose="02020603050405020304" pitchFamily="18" charset="0"/>
                <a:cs typeface="Times New Roman" panose="02020603050405020304" pitchFamily="18" charset="0"/>
              </a:rPr>
              <a:t>Elasticity In Solids</a:t>
            </a:r>
          </a:p>
        </p:txBody>
      </p:sp>
      <p:sp>
        <p:nvSpPr>
          <p:cNvPr id="5" name="Rectangle 4"/>
          <p:cNvSpPr/>
          <p:nvPr/>
        </p:nvSpPr>
        <p:spPr>
          <a:xfrm>
            <a:off x="619760" y="706546"/>
            <a:ext cx="6096000" cy="1631216"/>
          </a:xfrm>
          <a:prstGeom prst="rect">
            <a:avLst/>
          </a:prstGeom>
        </p:spPr>
        <p:txBody>
          <a:bodyPr>
            <a:spAutoFit/>
          </a:bodyPr>
          <a:lstStyle/>
          <a:p>
            <a:r>
              <a:rPr lang="en-US" sz="2000" dirty="0">
                <a:latin typeface="Times New Roman" panose="02020603050405020304" pitchFamily="18" charset="0"/>
                <a:cs typeface="Times New Roman" panose="02020603050405020304" pitchFamily="18" charset="0"/>
              </a:rPr>
              <a:t>For a solid with </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d = length between atomic springs</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k = spring constant (stiffness) of all springs</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L = material length</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 = cross-sectional area</a:t>
            </a:r>
            <a:endParaRPr lang="en-US" dirty="0">
              <a:latin typeface="Times New Roman" panose="02020603050405020304" pitchFamily="18" charset="0"/>
              <a:cs typeface="Times New Roman" panose="02020603050405020304" pitchFamily="18" charset="0"/>
            </a:endParaRPr>
          </a:p>
        </p:txBody>
      </p:sp>
      <p:sp>
        <p:nvSpPr>
          <p:cNvPr id="6" name="Rectangle 5"/>
          <p:cNvSpPr/>
          <p:nvPr/>
        </p:nvSpPr>
        <p:spPr>
          <a:xfrm>
            <a:off x="619760" y="2455604"/>
            <a:ext cx="6029215" cy="400110"/>
          </a:xfrm>
          <a:prstGeom prst="rect">
            <a:avLst/>
          </a:prstGeom>
        </p:spPr>
        <p:txBody>
          <a:bodyPr wrap="none">
            <a:spAutoFit/>
          </a:bodyPr>
          <a:lstStyle/>
          <a:p>
            <a:pPr marL="285750" indent="-28575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Modulus of Elasticity </a:t>
            </a:r>
            <a:r>
              <a:rPr lang="en-US" sz="2000" dirty="0">
                <a:latin typeface="Times New Roman" panose="02020603050405020304" pitchFamily="18" charset="0"/>
                <a:cs typeface="Times New Roman" panose="02020603050405020304" pitchFamily="18" charset="0"/>
              </a:rPr>
              <a:t>= Stress/ Strain, Units= N/m^2</a:t>
            </a:r>
          </a:p>
        </p:txBody>
      </p:sp>
    </p:spTree>
    <p:extLst>
      <p:ext uri="{BB962C8B-B14F-4D97-AF65-F5344CB8AC3E}">
        <p14:creationId xmlns:p14="http://schemas.microsoft.com/office/powerpoint/2010/main" val="6748607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7000"/>
                <a:shade val="100000"/>
                <a:satMod val="185000"/>
                <a:lumMod val="120000"/>
              </a:schemeClr>
            </a:gs>
            <a:gs pos="100000">
              <a:schemeClr val="bg1">
                <a:tint val="96000"/>
                <a:shade val="95000"/>
                <a:satMod val="215000"/>
                <a:lumMod val="80000"/>
              </a:schemeClr>
            </a:gs>
          </a:gsLst>
          <a:path path="circle">
            <a:fillToRect l="50000" t="55000" r="125000" b="100000"/>
          </a:path>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F8B1E60-270F-458F-8A6F-F3046DBA4089}"/>
              </a:ext>
            </a:extLst>
          </p:cNvPr>
          <p:cNvPicPr>
            <a:picLocks noChangeAspect="1"/>
          </p:cNvPicPr>
          <p:nvPr/>
        </p:nvPicPr>
        <p:blipFill rotWithShape="1">
          <a:blip r:embed="rId3">
            <a:alphaModFix amt="25000"/>
          </a:blip>
          <a:srcRect t="9542" b="15458"/>
          <a:stretch/>
        </p:blipFill>
        <p:spPr>
          <a:xfrm>
            <a:off x="0" y="10"/>
            <a:ext cx="12191980" cy="6857990"/>
          </a:xfrm>
          <a:prstGeom prst="rect">
            <a:avLst/>
          </a:prstGeom>
        </p:spPr>
      </p:pic>
      <p:sp>
        <p:nvSpPr>
          <p:cNvPr id="2" name="Rectangle 1"/>
          <p:cNvSpPr/>
          <p:nvPr/>
        </p:nvSpPr>
        <p:spPr>
          <a:xfrm>
            <a:off x="1050324" y="1878008"/>
            <a:ext cx="9453879" cy="3558965"/>
          </a:xfrm>
          <a:prstGeom prst="rect">
            <a:avLst/>
          </a:prstGeom>
        </p:spPr>
        <p:txBody>
          <a:bodyPr vert="horz" lIns="91440" tIns="45720" rIns="91440" bIns="45720" rtlCol="0">
            <a:noAutofit/>
          </a:bodyPr>
          <a:lstStyle/>
          <a:p>
            <a:pPr marL="285750"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Common elasticity materials: rubber band, springs</a:t>
            </a:r>
          </a:p>
          <a:p>
            <a:pPr marL="571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While you might not think a rod of iron is also elastic</a:t>
            </a:r>
          </a:p>
          <a:p>
            <a:pPr marL="571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Iron has a very high stiffness thus making it much harder to stretch</a:t>
            </a:r>
          </a:p>
          <a:p>
            <a:pPr marL="571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A measurement of how much force it takes to stretch a material can tell us about how stiff and how far apart atoms in a material are</a:t>
            </a:r>
          </a:p>
          <a:p>
            <a:pPr marL="2857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35163710"/>
      </p:ext>
    </p:extLst>
  </p:cSld>
  <p:clrMapOvr>
    <a:overrideClrMapping bg1="dk1" tx1="lt1" bg2="dk2" tx2="lt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p:cNvSpPr txBox="1"/>
          <p:nvPr/>
        </p:nvSpPr>
        <p:spPr>
          <a:xfrm>
            <a:off x="804672" y="978776"/>
            <a:ext cx="5925310" cy="1174991"/>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400" b="1" cap="all" spc="200" dirty="0">
                <a:solidFill>
                  <a:srgbClr val="C00000"/>
                </a:solidFill>
                <a:latin typeface="Times New Roman" panose="02020603050405020304" pitchFamily="18" charset="0"/>
                <a:ea typeface="+mj-ea"/>
                <a:cs typeface="Times New Roman" panose="02020603050405020304" pitchFamily="18" charset="0"/>
              </a:rPr>
              <a:t>Example Problems</a:t>
            </a:r>
          </a:p>
        </p:txBody>
      </p:sp>
      <p:sp>
        <p:nvSpPr>
          <p:cNvPr id="3" name="TextBox 2"/>
          <p:cNvSpPr txBox="1"/>
          <p:nvPr/>
        </p:nvSpPr>
        <p:spPr>
          <a:xfrm>
            <a:off x="804672" y="2640692"/>
            <a:ext cx="5925310" cy="3255252"/>
          </a:xfrm>
          <a:prstGeom prst="rect">
            <a:avLst/>
          </a:prstGeom>
        </p:spPr>
        <p:txBody>
          <a:bodyPr vert="horz" lIns="91440" tIns="45720" rIns="91440" bIns="45720" rtlCol="0">
            <a:normAutofit lnSpcReduction="10000"/>
          </a:bodyPr>
          <a:lstStyle/>
          <a:p>
            <a:pPr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Q) A solid material is 2 m long and 2 mm in diameter. It is stretched by force of 80 N and gets increased its length by 0.24 mm. </a:t>
            </a:r>
          </a:p>
          <a:p>
            <a:pPr defTabSz="914400">
              <a:spcBef>
                <a:spcPts val="1000"/>
              </a:spcBef>
              <a:buClr>
                <a:schemeClr val="accent2"/>
              </a:buCl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Find the  </a:t>
            </a:r>
          </a:p>
          <a:p>
            <a:pPr marL="971550" lvl="2"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Stress (answer: 2.5 x 10^7 N/m^2)</a:t>
            </a:r>
          </a:p>
          <a:p>
            <a:pPr marL="971550" lvl="2"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Strain (1.2 x 10^-4)</a:t>
            </a:r>
          </a:p>
          <a:p>
            <a:pPr marL="971550" lvl="2"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Modulus of Elasticity (answer: 2.08 x 10^ 11 N/m^2)</a:t>
            </a:r>
          </a:p>
        </p:txBody>
      </p:sp>
      <p:pic>
        <p:nvPicPr>
          <p:cNvPr id="5" name="Picture 4" descr="Formulae written on a blackboard">
            <a:extLst>
              <a:ext uri="{FF2B5EF4-FFF2-40B4-BE49-F238E27FC236}">
                <a16:creationId xmlns:a16="http://schemas.microsoft.com/office/drawing/2014/main" id="{A2F78002-066C-4AE1-A1BB-14D496F62CC0}"/>
              </a:ext>
            </a:extLst>
          </p:cNvPr>
          <p:cNvPicPr>
            <a:picLocks noChangeAspect="1"/>
          </p:cNvPicPr>
          <p:nvPr/>
        </p:nvPicPr>
        <p:blipFill rotWithShape="1">
          <a:blip r:embed="rId2"/>
          <a:srcRect l="25435" r="29233" b="-1"/>
          <a:stretch/>
        </p:blipFill>
        <p:spPr>
          <a:xfrm>
            <a:off x="7534654" y="10"/>
            <a:ext cx="4657345" cy="6857990"/>
          </a:xfrm>
          <a:prstGeom prst="rect">
            <a:avLst/>
          </a:prstGeom>
        </p:spPr>
      </p:pic>
    </p:spTree>
    <p:extLst>
      <p:ext uri="{BB962C8B-B14F-4D97-AF65-F5344CB8AC3E}">
        <p14:creationId xmlns:p14="http://schemas.microsoft.com/office/powerpoint/2010/main" val="395969369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7000"/>
                <a:shade val="100000"/>
                <a:satMod val="185000"/>
                <a:lumMod val="120000"/>
              </a:schemeClr>
            </a:gs>
            <a:gs pos="100000">
              <a:schemeClr val="bg1">
                <a:tint val="96000"/>
                <a:shade val="95000"/>
                <a:satMod val="215000"/>
                <a:lumMod val="80000"/>
              </a:schemeClr>
            </a:gs>
          </a:gsLst>
          <a:path path="circle">
            <a:fillToRect l="50000" t="55000" r="125000" b="100000"/>
          </a:path>
        </a:gradFill>
        <a:effectLst/>
      </p:bgPr>
    </p:bg>
    <p:spTree>
      <p:nvGrpSpPr>
        <p:cNvPr id="1" name=""/>
        <p:cNvGrpSpPr/>
        <p:nvPr/>
      </p:nvGrpSpPr>
      <p:grpSpPr>
        <a:xfrm>
          <a:off x="0" y="0"/>
          <a:ext cx="0" cy="0"/>
          <a:chOff x="0" y="0"/>
          <a:chExt cx="0" cy="0"/>
        </a:xfrm>
      </p:grpSpPr>
      <p:pic>
        <p:nvPicPr>
          <p:cNvPr id="7" name="Picture 4" descr="Formulae written on a blackboard">
            <a:extLst>
              <a:ext uri="{FF2B5EF4-FFF2-40B4-BE49-F238E27FC236}">
                <a16:creationId xmlns:a16="http://schemas.microsoft.com/office/drawing/2014/main" id="{C582E9C1-453D-439A-87F3-1C2C4EB044C0}"/>
              </a:ext>
            </a:extLst>
          </p:cNvPr>
          <p:cNvPicPr>
            <a:picLocks noChangeAspect="1"/>
          </p:cNvPicPr>
          <p:nvPr/>
        </p:nvPicPr>
        <p:blipFill rotWithShape="1">
          <a:blip r:embed="rId3">
            <a:alphaModFix amt="25000"/>
          </a:blip>
          <a:srcRect t="15730"/>
          <a:stretch/>
        </p:blipFill>
        <p:spPr>
          <a:xfrm>
            <a:off x="20" y="10"/>
            <a:ext cx="12191980" cy="6857990"/>
          </a:xfrm>
          <a:prstGeom prst="rect">
            <a:avLst/>
          </a:prstGeom>
        </p:spPr>
      </p:pic>
      <p:sp>
        <p:nvSpPr>
          <p:cNvPr id="3" name="TextBox 2"/>
          <p:cNvSpPr txBox="1"/>
          <p:nvPr/>
        </p:nvSpPr>
        <p:spPr>
          <a:xfrm>
            <a:off x="2231136" y="964692"/>
            <a:ext cx="7729728" cy="1188720"/>
          </a:xfrm>
          <a:prstGeom prst="rect">
            <a:avLst/>
          </a:prstGeom>
          <a:solidFill>
            <a:schemeClr val="bg1">
              <a:alpha val="30000"/>
            </a:schemeClr>
          </a:solidFill>
          <a:ln>
            <a:solidFill>
              <a:srgbClr val="FFFFFF"/>
            </a:solidFill>
          </a:ln>
        </p:spPr>
        <p:txBody>
          <a:bodyPr vert="horz" lIns="182880" tIns="182880" rIns="182880" bIns="182880" rtlCol="0" anchor="ctr">
            <a:normAutofit/>
          </a:bodyPr>
          <a:lstStyle/>
          <a:p>
            <a:pPr algn="ctr" defTabSz="914400">
              <a:lnSpc>
                <a:spcPct val="90000"/>
              </a:lnSpc>
              <a:spcBef>
                <a:spcPct val="0"/>
              </a:spcBef>
              <a:spcAft>
                <a:spcPts val="600"/>
              </a:spcAft>
            </a:pPr>
            <a:r>
              <a:rPr lang="en-US" sz="2800" b="1" cap="all" spc="200" dirty="0">
                <a:solidFill>
                  <a:srgbClr val="FFFF00"/>
                </a:solidFill>
                <a:latin typeface="Times New Roman" panose="02020603050405020304" pitchFamily="18" charset="0"/>
                <a:ea typeface="+mj-ea"/>
                <a:cs typeface="Times New Roman" panose="02020603050405020304" pitchFamily="18" charset="0"/>
              </a:rPr>
              <a:t>Example Problems</a:t>
            </a:r>
          </a:p>
        </p:txBody>
      </p:sp>
      <p:sp>
        <p:nvSpPr>
          <p:cNvPr id="2" name="TextBox 1"/>
          <p:cNvSpPr txBox="1"/>
          <p:nvPr/>
        </p:nvSpPr>
        <p:spPr>
          <a:xfrm>
            <a:off x="1223319" y="2638044"/>
            <a:ext cx="9687697" cy="3101983"/>
          </a:xfrm>
          <a:prstGeom prst="rect">
            <a:avLst/>
          </a:prstGeom>
        </p:spPr>
        <p:txBody>
          <a:bodyPr vert="horz" lIns="91440" tIns="45720" rIns="91440" bIns="45720" rtlCol="0">
            <a:noAutofit/>
          </a:bodyPr>
          <a:lstStyle/>
          <a:p>
            <a:pPr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Q) A solid material is 2 m long and has a cross section area of 0.0001 m^2.</a:t>
            </a:r>
          </a:p>
          <a:p>
            <a:pPr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 It is stretched by force of 1020 N and gets increased its length by 0.1 cm. </a:t>
            </a:r>
          </a:p>
          <a:p>
            <a:pPr defTabSz="914400">
              <a:spcBef>
                <a:spcPts val="1000"/>
              </a:spcBef>
              <a:buClr>
                <a:schemeClr val="accent2"/>
              </a:buCl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Find the  </a:t>
            </a:r>
          </a:p>
          <a:p>
            <a:pPr marL="971550" lvl="2"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Stress (answer: 10^7 N/m^2)</a:t>
            </a:r>
          </a:p>
          <a:p>
            <a:pPr marL="971550" lvl="2"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Strain (answer:  0.0005)</a:t>
            </a:r>
          </a:p>
          <a:p>
            <a:pPr marL="971550" lvl="2"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Modulus of Elasticity (2x10^10 N/m^2)</a:t>
            </a:r>
          </a:p>
        </p:txBody>
      </p:sp>
    </p:spTree>
    <p:extLst>
      <p:ext uri="{BB962C8B-B14F-4D97-AF65-F5344CB8AC3E}">
        <p14:creationId xmlns:p14="http://schemas.microsoft.com/office/powerpoint/2010/main" val="20727571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gSRAsgrKmg"/>
          <p:cNvPicPr>
            <a:picLocks noRot="1" noChangeAspect="1"/>
          </p:cNvPicPr>
          <p:nvPr>
            <a:videoFile r:link="rId1"/>
          </p:nvPr>
        </p:nvPicPr>
        <p:blipFill>
          <a:blip r:embed="rId3"/>
          <a:stretch>
            <a:fillRect/>
          </a:stretch>
        </p:blipFill>
        <p:spPr>
          <a:xfrm>
            <a:off x="1761067" y="990600"/>
            <a:ext cx="8556413" cy="4812983"/>
          </a:xfrm>
          <a:prstGeom prst="rect">
            <a:avLst/>
          </a:prstGeom>
        </p:spPr>
      </p:pic>
      <p:sp>
        <p:nvSpPr>
          <p:cNvPr id="3" name="Rectangle 2"/>
          <p:cNvSpPr/>
          <p:nvPr/>
        </p:nvSpPr>
        <p:spPr>
          <a:xfrm>
            <a:off x="3322247" y="181094"/>
            <a:ext cx="3982180" cy="584775"/>
          </a:xfrm>
          <a:prstGeom prst="rect">
            <a:avLst/>
          </a:prstGeom>
        </p:spPr>
        <p:txBody>
          <a:bodyPr wrap="none">
            <a:spAutoFit/>
          </a:bodyPr>
          <a:lstStyle/>
          <a:p>
            <a:r>
              <a:rPr lang="en-US" sz="3200" dirty="0">
                <a:solidFill>
                  <a:srgbClr val="C00000"/>
                </a:solidFill>
                <a:latin typeface="Times New Roman" panose="02020603050405020304" pitchFamily="18" charset="0"/>
                <a:cs typeface="Times New Roman" panose="02020603050405020304" pitchFamily="18" charset="0"/>
              </a:rPr>
              <a:t>How do crystals work?</a:t>
            </a:r>
            <a:endParaRPr lang="en-US" sz="3200" b="0" i="0" dirty="0">
              <a:solidFill>
                <a:srgbClr val="C00000"/>
              </a:solidFill>
              <a:effectLst/>
              <a:latin typeface="Times New Roman" panose="02020603050405020304" pitchFamily="18" charset="0"/>
              <a:cs typeface="Times New Roman" panose="02020603050405020304" pitchFamily="18" charset="0"/>
            </a:endParaRPr>
          </a:p>
        </p:txBody>
      </p:sp>
      <p:sp>
        <p:nvSpPr>
          <p:cNvPr id="4" name="Rectangle 3"/>
          <p:cNvSpPr/>
          <p:nvPr/>
        </p:nvSpPr>
        <p:spPr>
          <a:xfrm>
            <a:off x="4943233" y="6028314"/>
            <a:ext cx="1228798"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hlinkClick r:id="rId4"/>
              </a:rPr>
              <a:t>Video Link</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8024564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20904" y="65845"/>
            <a:ext cx="2413418" cy="523220"/>
          </a:xfrm>
          <a:prstGeom prst="rect">
            <a:avLst/>
          </a:prstGeom>
          <a:noFill/>
        </p:spPr>
        <p:txBody>
          <a:bodyPr wrap="none" rtlCol="0">
            <a:spAutoFit/>
          </a:bodyPr>
          <a:lstStyle/>
          <a:p>
            <a:r>
              <a:rPr lang="en-US" sz="2800" dirty="0">
                <a:solidFill>
                  <a:srgbClr val="C00000"/>
                </a:solidFill>
                <a:latin typeface="Times New Roman" panose="02020603050405020304" pitchFamily="18" charset="0"/>
                <a:cs typeface="Times New Roman" panose="02020603050405020304" pitchFamily="18" charset="0"/>
              </a:rPr>
              <a:t>Types of Solids</a:t>
            </a:r>
          </a:p>
        </p:txBody>
      </p:sp>
      <p:sp>
        <p:nvSpPr>
          <p:cNvPr id="4" name="Rectangle 3"/>
          <p:cNvSpPr/>
          <p:nvPr/>
        </p:nvSpPr>
        <p:spPr>
          <a:xfrm>
            <a:off x="419405" y="614824"/>
            <a:ext cx="2544286" cy="400110"/>
          </a:xfrm>
          <a:prstGeom prst="rect">
            <a:avLst/>
          </a:prstGeom>
        </p:spPr>
        <p:txBody>
          <a:bodyPr wrap="none">
            <a:spAutoFit/>
          </a:bodyPr>
          <a:lstStyle/>
          <a:p>
            <a:r>
              <a:rPr lang="en-US" sz="2000" dirty="0">
                <a:solidFill>
                  <a:srgbClr val="C00000"/>
                </a:solidFill>
                <a:latin typeface="Times New Roman" panose="02020603050405020304" pitchFamily="18" charset="0"/>
                <a:cs typeface="Times New Roman" panose="02020603050405020304" pitchFamily="18" charset="0"/>
              </a:rPr>
              <a:t>Poly Crystalline Solids</a:t>
            </a:r>
          </a:p>
        </p:txBody>
      </p:sp>
      <p:sp>
        <p:nvSpPr>
          <p:cNvPr id="5" name="TextBox 4"/>
          <p:cNvSpPr txBox="1"/>
          <p:nvPr/>
        </p:nvSpPr>
        <p:spPr>
          <a:xfrm>
            <a:off x="419405" y="1120167"/>
            <a:ext cx="9824346" cy="5632311"/>
          </a:xfrm>
          <a:prstGeom prst="rect">
            <a:avLst/>
          </a:prstGeom>
          <a:noFill/>
        </p:spPr>
        <p:txBody>
          <a:bodyPr wrap="square" rtlCol="0">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Crystalline solids are rarely composed of a single crystal, but instead are made of a large sum of single crystals</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Are made up of several nano to microscopic sized crystals, each unit/ crystal is called crystallite</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Formed during the cooling of many constituent materials </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Crystallites in a poly crystalline solid have random orientation</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Polycrystalline materials are composed of many crystallites of varying size and orientation</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Examples:</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 ceramics, rocks, ice</a:t>
            </a:r>
          </a:p>
          <a:p>
            <a:pPr marL="800100" lvl="1" indent="-34290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Sand</a:t>
            </a:r>
          </a:p>
          <a:p>
            <a:pPr marL="800100" lvl="1" indent="-34290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Sugar</a:t>
            </a:r>
          </a:p>
          <a:p>
            <a:pPr marL="800100" lvl="1" indent="-34290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Ceramics</a:t>
            </a:r>
          </a:p>
          <a:p>
            <a:pPr marL="800100" lvl="1" indent="-34290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Chocolate</a:t>
            </a:r>
          </a:p>
        </p:txBody>
      </p:sp>
      <p:pic>
        <p:nvPicPr>
          <p:cNvPr id="2050" name="Picture 2" descr="https://upload.wikimedia.org/wikipedia/commons/thumb/2/2c/Crystalline_polycrystalline_amorphous.svg/150px-Crystalline_polycrystalline_amorphous.svg.png"/>
          <p:cNvPicPr>
            <a:picLocks noChangeAspect="1" noChangeArrowheads="1"/>
          </p:cNvPicPr>
          <p:nvPr/>
        </p:nvPicPr>
        <p:blipFill rotWithShape="1">
          <a:blip r:embed="rId3">
            <a:extLst>
              <a:ext uri="{28A0092B-C50C-407E-A947-70E740481C1C}">
                <a14:useLocalDpi xmlns:a14="http://schemas.microsoft.com/office/drawing/2010/main" val="0"/>
              </a:ext>
            </a:extLst>
          </a:blip>
          <a:srcRect t="27044" b="26505"/>
          <a:stretch/>
        </p:blipFill>
        <p:spPr bwMode="auto">
          <a:xfrm>
            <a:off x="9828508" y="3429000"/>
            <a:ext cx="2161442" cy="2697480"/>
          </a:xfrm>
          <a:prstGeom prst="rect">
            <a:avLst/>
          </a:prstGeom>
          <a:noFill/>
          <a:ln w="254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459410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20904" y="65845"/>
            <a:ext cx="2413418" cy="523220"/>
          </a:xfrm>
          <a:prstGeom prst="rect">
            <a:avLst/>
          </a:prstGeom>
          <a:noFill/>
        </p:spPr>
        <p:txBody>
          <a:bodyPr wrap="none" rtlCol="0">
            <a:spAutoFit/>
          </a:bodyPr>
          <a:lstStyle/>
          <a:p>
            <a:r>
              <a:rPr lang="en-US" sz="2800" dirty="0">
                <a:solidFill>
                  <a:srgbClr val="C00000"/>
                </a:solidFill>
                <a:latin typeface="Times New Roman" panose="02020603050405020304" pitchFamily="18" charset="0"/>
                <a:cs typeface="Times New Roman" panose="02020603050405020304" pitchFamily="18" charset="0"/>
              </a:rPr>
              <a:t>Types of Solids</a:t>
            </a:r>
          </a:p>
        </p:txBody>
      </p:sp>
      <p:sp>
        <p:nvSpPr>
          <p:cNvPr id="4" name="Rectangle 3"/>
          <p:cNvSpPr/>
          <p:nvPr/>
        </p:nvSpPr>
        <p:spPr>
          <a:xfrm>
            <a:off x="419405" y="614824"/>
            <a:ext cx="1909497" cy="369332"/>
          </a:xfrm>
          <a:prstGeom prst="rect">
            <a:avLst/>
          </a:prstGeom>
        </p:spPr>
        <p:txBody>
          <a:bodyPr wrap="none">
            <a:spAutoFit/>
          </a:bodyPr>
          <a:lstStyle/>
          <a:p>
            <a:r>
              <a:rPr lang="en-US" dirty="0">
                <a:solidFill>
                  <a:srgbClr val="C00000"/>
                </a:solidFill>
                <a:latin typeface="Times New Roman" panose="02020603050405020304" pitchFamily="18" charset="0"/>
                <a:cs typeface="Times New Roman" panose="02020603050405020304" pitchFamily="18" charset="0"/>
              </a:rPr>
              <a:t>Amorphous Solids</a:t>
            </a:r>
          </a:p>
        </p:txBody>
      </p:sp>
      <p:sp>
        <p:nvSpPr>
          <p:cNvPr id="5" name="TextBox 4"/>
          <p:cNvSpPr txBox="1"/>
          <p:nvPr/>
        </p:nvSpPr>
        <p:spPr>
          <a:xfrm>
            <a:off x="419406" y="1120167"/>
            <a:ext cx="8659702" cy="3970318"/>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Is a solid that lacks an ordered internal structure</a:t>
            </a:r>
            <a:endParaRPr lang="it-IT"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it-IT"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it-IT" dirty="0">
                <a:latin typeface="Times New Roman" panose="02020603050405020304" pitchFamily="18" charset="0"/>
                <a:cs typeface="Times New Roman" panose="02020603050405020304" pitchFamily="18" charset="0"/>
              </a:rPr>
              <a:t>Are non-crystalline solids</a:t>
            </a:r>
          </a:p>
          <a:p>
            <a:pPr marL="285750" indent="-285750">
              <a:buFont typeface="Arial" panose="020B0604020202020204" pitchFamily="34" charset="0"/>
              <a:buChar char="•"/>
            </a:pPr>
            <a:endParaRPr lang="it-IT"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intermolecular force forces in amorphous solids are weaker than those in crystalline solids</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Examples: </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Polymers like plastics</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Glass</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Rubber</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it-IT" dirty="0">
              <a:latin typeface="Arial" panose="020B0604020202020204" pitchFamily="34" charset="0"/>
              <a:cs typeface="Arial" panose="020B0604020202020204" pitchFamily="34" charset="0"/>
            </a:endParaRPr>
          </a:p>
        </p:txBody>
      </p:sp>
      <p:pic>
        <p:nvPicPr>
          <p:cNvPr id="6" name="Picture 2" descr="https://upload.wikimedia.org/wikipedia/commons/thumb/2/2c/Crystalline_polycrystalline_amorphous.svg/150px-Crystalline_polycrystalline_amorphous.svg.png"/>
          <p:cNvPicPr>
            <a:picLocks noChangeAspect="1" noChangeArrowheads="1"/>
          </p:cNvPicPr>
          <p:nvPr/>
        </p:nvPicPr>
        <p:blipFill rotWithShape="1">
          <a:blip r:embed="rId3">
            <a:extLst>
              <a:ext uri="{28A0092B-C50C-407E-A947-70E740481C1C}">
                <a14:useLocalDpi xmlns:a14="http://schemas.microsoft.com/office/drawing/2010/main" val="0"/>
              </a:ext>
            </a:extLst>
          </a:blip>
          <a:srcRect t="72068"/>
          <a:stretch/>
        </p:blipFill>
        <p:spPr bwMode="auto">
          <a:xfrm>
            <a:off x="8653537" y="4011283"/>
            <a:ext cx="3005578" cy="2255520"/>
          </a:xfrm>
          <a:prstGeom prst="rect">
            <a:avLst/>
          </a:prstGeom>
          <a:noFill/>
          <a:ln w="254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2910967"/>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Models if molecules in science classroom">
            <a:extLst>
              <a:ext uri="{FF2B5EF4-FFF2-40B4-BE49-F238E27FC236}">
                <a16:creationId xmlns:a16="http://schemas.microsoft.com/office/drawing/2014/main" id="{6E4D87A2-BC5C-49DE-86B2-383112ECB65D}"/>
              </a:ext>
            </a:extLst>
          </p:cNvPr>
          <p:cNvPicPr>
            <a:picLocks noChangeAspect="1"/>
          </p:cNvPicPr>
          <p:nvPr/>
        </p:nvPicPr>
        <p:blipFill rotWithShape="1">
          <a:blip r:embed="rId2">
            <a:alphaModFix amt="40000"/>
          </a:blip>
          <a:srcRect t="15730"/>
          <a:stretch/>
        </p:blipFill>
        <p:spPr>
          <a:xfrm>
            <a:off x="20" y="10"/>
            <a:ext cx="12191980" cy="6857990"/>
          </a:xfrm>
          <a:prstGeom prst="rect">
            <a:avLst/>
          </a:prstGeom>
        </p:spPr>
      </p:pic>
      <p:sp>
        <p:nvSpPr>
          <p:cNvPr id="3" name="TextBox 2"/>
          <p:cNvSpPr txBox="1"/>
          <p:nvPr/>
        </p:nvSpPr>
        <p:spPr>
          <a:xfrm>
            <a:off x="2231136" y="255151"/>
            <a:ext cx="7729728" cy="1188720"/>
          </a:xfrm>
          <a:prstGeom prst="rect">
            <a:avLst/>
          </a:prstGeom>
          <a:noFill/>
          <a:ln>
            <a:solidFill>
              <a:srgbClr val="FFFFFF"/>
            </a:solidFill>
          </a:ln>
        </p:spPr>
        <p:txBody>
          <a:bodyPr vert="horz" lIns="182880" tIns="182880" rIns="182880" bIns="182880" rtlCol="0" anchor="ctr">
            <a:normAutofit/>
          </a:bodyPr>
          <a:lstStyle/>
          <a:p>
            <a:pPr algn="ctr" defTabSz="914400">
              <a:lnSpc>
                <a:spcPct val="90000"/>
              </a:lnSpc>
              <a:spcBef>
                <a:spcPct val="0"/>
              </a:spcBef>
              <a:spcAft>
                <a:spcPts val="600"/>
              </a:spcAft>
            </a:pPr>
            <a:r>
              <a:rPr lang="en-US" sz="2800" cap="all" spc="200" dirty="0">
                <a:solidFill>
                  <a:srgbClr val="FFFF00"/>
                </a:solidFill>
                <a:latin typeface="Times New Roman" panose="02020603050405020304" pitchFamily="18" charset="0"/>
                <a:ea typeface="+mj-ea"/>
                <a:cs typeface="Times New Roman" panose="02020603050405020304" pitchFamily="18" charset="0"/>
              </a:rPr>
              <a:t>Elastic Potential Energy</a:t>
            </a:r>
          </a:p>
        </p:txBody>
      </p:sp>
      <p:sp>
        <p:nvSpPr>
          <p:cNvPr id="4" name="TextBox 3"/>
          <p:cNvSpPr txBox="1"/>
          <p:nvPr/>
        </p:nvSpPr>
        <p:spPr>
          <a:xfrm>
            <a:off x="976184" y="1977644"/>
            <a:ext cx="10390316" cy="3101983"/>
          </a:xfrm>
          <a:prstGeom prst="rect">
            <a:avLst/>
          </a:prstGeom>
        </p:spPr>
        <p:txBody>
          <a:bodyPr vert="horz" lIns="91440" tIns="45720" rIns="91440" bIns="45720" rtlCol="0">
            <a:normAutofit fontScale="25000" lnSpcReduction="20000"/>
          </a:bodyPr>
          <a:lstStyle/>
          <a:p>
            <a:pPr marL="285750" indent="-228600" defTabSz="914400">
              <a:lnSpc>
                <a:spcPct val="90000"/>
              </a:lnSpc>
              <a:spcBef>
                <a:spcPts val="1000"/>
              </a:spcBef>
              <a:buClr>
                <a:schemeClr val="accent2"/>
              </a:buClr>
              <a:buFont typeface="Arial" panose="020B0604020202020204" pitchFamily="34" charset="0"/>
              <a:buChar char="•"/>
            </a:pPr>
            <a:r>
              <a:rPr lang="en-US" sz="8000" dirty="0">
                <a:solidFill>
                  <a:schemeClr val="tx1">
                    <a:lumMod val="85000"/>
                    <a:lumOff val="15000"/>
                  </a:schemeClr>
                </a:solidFill>
                <a:latin typeface="Times New Roman" panose="02020603050405020304" pitchFamily="18" charset="0"/>
                <a:cs typeface="Times New Roman" panose="02020603050405020304" pitchFamily="18" charset="0"/>
              </a:rPr>
              <a:t>Every bond has a natural “equilibrium” length </a:t>
            </a:r>
          </a:p>
          <a:p>
            <a:pPr marL="285750" indent="-228600" defTabSz="914400">
              <a:lnSpc>
                <a:spcPct val="90000"/>
              </a:lnSpc>
              <a:spcBef>
                <a:spcPts val="1000"/>
              </a:spcBef>
              <a:buClr>
                <a:schemeClr val="accent2"/>
              </a:buClr>
              <a:buFont typeface="Arial" panose="020B0604020202020204" pitchFamily="34" charset="0"/>
              <a:buChar char="•"/>
            </a:pPr>
            <a:endParaRPr lang="en-US" sz="8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8000" dirty="0">
                <a:solidFill>
                  <a:schemeClr val="tx1">
                    <a:lumMod val="85000"/>
                    <a:lumOff val="15000"/>
                  </a:schemeClr>
                </a:solidFill>
                <a:latin typeface="Times New Roman" panose="02020603050405020304" pitchFamily="18" charset="0"/>
                <a:cs typeface="Times New Roman" panose="02020603050405020304" pitchFamily="18" charset="0"/>
              </a:rPr>
              <a:t>Elastic potential energy is the energy stored in molecules/materials as the result of their bond’s stretching or compressing relative to the natural length bond length</a:t>
            </a:r>
          </a:p>
          <a:p>
            <a:pPr marL="285750" indent="-228600" defTabSz="914400">
              <a:lnSpc>
                <a:spcPct val="90000"/>
              </a:lnSpc>
              <a:spcBef>
                <a:spcPts val="1000"/>
              </a:spcBef>
              <a:buClr>
                <a:schemeClr val="accent2"/>
              </a:buClr>
              <a:buFont typeface="Arial" panose="020B0604020202020204" pitchFamily="34" charset="0"/>
              <a:buChar char="•"/>
            </a:pPr>
            <a:endParaRPr lang="en-US" sz="8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8000" dirty="0">
                <a:solidFill>
                  <a:schemeClr val="tx1">
                    <a:lumMod val="85000"/>
                    <a:lumOff val="15000"/>
                  </a:schemeClr>
                </a:solidFill>
                <a:latin typeface="Times New Roman" panose="02020603050405020304" pitchFamily="18" charset="0"/>
                <a:cs typeface="Times New Roman" panose="02020603050405020304" pitchFamily="18" charset="0"/>
              </a:rPr>
              <a:t>Vibrational motion at atomic level is responsible for elastic potential energy</a:t>
            </a:r>
          </a:p>
          <a:p>
            <a:pPr marL="285750" indent="-228600" defTabSz="914400">
              <a:lnSpc>
                <a:spcPct val="90000"/>
              </a:lnSpc>
              <a:spcBef>
                <a:spcPts val="1000"/>
              </a:spcBef>
              <a:buClr>
                <a:schemeClr val="accent2"/>
              </a:buClr>
              <a:buFont typeface="Arial" panose="020B0604020202020204" pitchFamily="34" charset="0"/>
              <a:buChar char="•"/>
            </a:pPr>
            <a:endParaRPr lang="en-US" sz="8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8000" dirty="0">
                <a:solidFill>
                  <a:schemeClr val="tx1">
                    <a:lumMod val="85000"/>
                    <a:lumOff val="15000"/>
                  </a:schemeClr>
                </a:solidFill>
                <a:latin typeface="Times New Roman" panose="02020603050405020304" pitchFamily="18" charset="0"/>
                <a:cs typeface="Times New Roman" panose="02020603050405020304" pitchFamily="18" charset="0"/>
              </a:rPr>
              <a:t>At molecular levels, in any solid, elastic potential energy can be stored in molecules of compounds depending on the amount of stretching in the bonds</a:t>
            </a:r>
          </a:p>
          <a:p>
            <a:pPr marL="57150" defTabSz="914400">
              <a:lnSpc>
                <a:spcPct val="90000"/>
              </a:lnSpc>
              <a:spcBef>
                <a:spcPts val="1000"/>
              </a:spcBef>
              <a:buClr>
                <a:schemeClr val="accent2"/>
              </a:buClr>
            </a:pPr>
            <a:endParaRPr lang="en-US" sz="8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8000" dirty="0">
                <a:solidFill>
                  <a:schemeClr val="tx1">
                    <a:lumMod val="85000"/>
                    <a:lumOff val="15000"/>
                  </a:schemeClr>
                </a:solidFill>
                <a:latin typeface="Times New Roman" panose="02020603050405020304" pitchFamily="18" charset="0"/>
                <a:cs typeface="Times New Roman" panose="02020603050405020304" pitchFamily="18" charset="0"/>
              </a:rPr>
              <a:t>At macroscopic/large length scales, elastic potential energy is stored in materials like rubber bands, bungee chords, trampolines, springs, an arrow drawn into a bow, </a:t>
            </a:r>
            <a:r>
              <a:rPr lang="en-US" sz="8000" dirty="0" err="1">
                <a:solidFill>
                  <a:schemeClr val="tx1">
                    <a:lumMod val="85000"/>
                    <a:lumOff val="15000"/>
                  </a:schemeClr>
                </a:solidFill>
                <a:latin typeface="Times New Roman" panose="02020603050405020304" pitchFamily="18" charset="0"/>
                <a:cs typeface="Times New Roman" panose="02020603050405020304" pitchFamily="18" charset="0"/>
              </a:rPr>
              <a:t>etc</a:t>
            </a:r>
            <a:r>
              <a:rPr lang="en-US" sz="8000" dirty="0">
                <a:solidFill>
                  <a:schemeClr val="tx1">
                    <a:lumMod val="85000"/>
                    <a:lumOff val="15000"/>
                  </a:schemeClr>
                </a:solidFill>
                <a:latin typeface="Times New Roman" panose="02020603050405020304" pitchFamily="18" charset="0"/>
                <a:cs typeface="Times New Roman" panose="02020603050405020304" pitchFamily="18" charset="0"/>
              </a:rPr>
              <a:t> when they are stretched beyond their naturel length</a:t>
            </a:r>
          </a:p>
          <a:p>
            <a:pPr marL="285750" indent="-228600" defTabSz="914400">
              <a:lnSpc>
                <a:spcPct val="90000"/>
              </a:lnSpc>
              <a:spcBef>
                <a:spcPts val="1000"/>
              </a:spcBef>
              <a:buClr>
                <a:schemeClr val="accent2"/>
              </a:buClr>
              <a:buFont typeface="Arial" panose="020B0604020202020204" pitchFamily="34" charset="0"/>
              <a:buChar char="•"/>
            </a:pPr>
            <a:endParaRPr lang="en-US" sz="500" dirty="0">
              <a:solidFill>
                <a:schemeClr val="tx1">
                  <a:lumMod val="85000"/>
                  <a:lumOff val="15000"/>
                </a:schemeClr>
              </a:solidFill>
            </a:endParaRPr>
          </a:p>
        </p:txBody>
      </p:sp>
    </p:spTree>
    <p:extLst>
      <p:ext uri="{BB962C8B-B14F-4D97-AF65-F5344CB8AC3E}">
        <p14:creationId xmlns:p14="http://schemas.microsoft.com/office/powerpoint/2010/main" val="396090860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38113" y="173330"/>
            <a:ext cx="4756030" cy="584775"/>
          </a:xfrm>
          <a:prstGeom prst="rect">
            <a:avLst/>
          </a:prstGeom>
        </p:spPr>
        <p:txBody>
          <a:bodyPr wrap="square">
            <a:spAutoFit/>
          </a:bodyPr>
          <a:lstStyle/>
          <a:p>
            <a:r>
              <a:rPr lang="en-US" sz="3200" dirty="0">
                <a:solidFill>
                  <a:srgbClr val="C00000"/>
                </a:solidFill>
                <a:latin typeface="Times New Roman" panose="02020603050405020304" pitchFamily="18" charset="0"/>
                <a:cs typeface="Times New Roman" panose="02020603050405020304" pitchFamily="18" charset="0"/>
              </a:rPr>
              <a:t>Molecular vibrations</a:t>
            </a:r>
          </a:p>
        </p:txBody>
      </p:sp>
      <p:sp>
        <p:nvSpPr>
          <p:cNvPr id="5" name="Rectangle 4"/>
          <p:cNvSpPr/>
          <p:nvPr/>
        </p:nvSpPr>
        <p:spPr>
          <a:xfrm>
            <a:off x="679623" y="758105"/>
            <a:ext cx="11121080" cy="5940088"/>
          </a:xfrm>
          <a:prstGeom prst="rect">
            <a:avLst/>
          </a:prstGeom>
        </p:spPr>
        <p:txBody>
          <a:bodyPr wrap="square">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 molecular vibration is a periodic motion of the atoms of a molecule relative to each other</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During molecular vibrations, the molecules do not move in space</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Vibrations cause elastic potential energy </a:t>
            </a:r>
          </a:p>
          <a:p>
            <a:pPr marL="742950" lvl="1" indent="-285750">
              <a:buFont typeface="Courier New" panose="02070309020205020404" pitchFamily="49" charset="0"/>
              <a:buChar char="o"/>
            </a:pPr>
            <a:endParaRPr lang="en-US" sz="2000" dirty="0">
              <a:latin typeface="Times New Roman" panose="02020603050405020304" pitchFamily="18" charset="0"/>
              <a:cs typeface="Times New Roman" panose="02020603050405020304" pitchFamily="18" charset="0"/>
            </a:endParaRP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Motion causes kinetic energy</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Typical vibrational frequencies range: 10^13 Hz to 10^14 Hz in molecules</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hertz (Hz) is the SI  unit of frequency and is defined as one (vibration) cycle per second</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Example: </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CPU (inside a computer, e.g., core-i7 clocks 2.67 GHz) are labeled in terms of their internal clock</a:t>
            </a:r>
          </a:p>
          <a:p>
            <a:pPr lvl="2"/>
            <a:r>
              <a:rPr lang="en-US" sz="2000" dirty="0">
                <a:latin typeface="Times New Roman" panose="02020603050405020304" pitchFamily="18" charset="0"/>
                <a:cs typeface="Times New Roman" panose="02020603050405020304" pitchFamily="18" charset="0"/>
              </a:rPr>
              <a:t>rate expressed in gigahertz (10^9 Hz)</a:t>
            </a:r>
          </a:p>
          <a:p>
            <a:pPr lvl="2"/>
            <a:endParaRPr lang="en-US" sz="2000" dirty="0">
              <a:latin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This specification refers to the frequency of the CPU's internal clock digital signal</a:t>
            </a:r>
          </a:p>
          <a:p>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42553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Rectangle 3"/>
          <p:cNvSpPr/>
          <p:nvPr/>
        </p:nvSpPr>
        <p:spPr>
          <a:xfrm>
            <a:off x="2231136" y="173860"/>
            <a:ext cx="7729728"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800" b="1" cap="all" spc="200" dirty="0">
                <a:solidFill>
                  <a:srgbClr val="C00000"/>
                </a:solidFill>
                <a:latin typeface="Times New Roman" panose="02020603050405020304" pitchFamily="18" charset="0"/>
                <a:ea typeface="+mj-ea"/>
                <a:cs typeface="Times New Roman" panose="02020603050405020304" pitchFamily="18" charset="0"/>
              </a:rPr>
              <a:t>Vibrations of a methylene group (–CH2–) in a molecule</a:t>
            </a:r>
          </a:p>
        </p:txBody>
      </p:sp>
      <p:sp>
        <p:nvSpPr>
          <p:cNvPr id="3" name="Rectangle 2"/>
          <p:cNvSpPr/>
          <p:nvPr/>
        </p:nvSpPr>
        <p:spPr>
          <a:xfrm>
            <a:off x="468098" y="1760714"/>
            <a:ext cx="5470625" cy="3101983"/>
          </a:xfrm>
          <a:prstGeom prst="rect">
            <a:avLst/>
          </a:prstGeom>
        </p:spPr>
        <p:txBody>
          <a:bodyPr vert="horz" lIns="91440" tIns="45720" rIns="91440" bIns="45720" rtlCol="0">
            <a:normAutofit/>
          </a:bodyPr>
          <a:lstStyle/>
          <a:p>
            <a:pPr marL="57150" defTabSz="914400">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(clockwise order) Six different ways: </a:t>
            </a:r>
          </a:p>
          <a:p>
            <a:pPr marL="400050" indent="-3429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Symmetric</a:t>
            </a:r>
          </a:p>
          <a:p>
            <a:pPr marL="400050" indent="-3429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Asymmetric stretching</a:t>
            </a:r>
          </a:p>
          <a:p>
            <a:pPr marL="400050" indent="-3429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Scissoring</a:t>
            </a:r>
          </a:p>
          <a:p>
            <a:pPr marL="400050" indent="-3429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Rocking</a:t>
            </a:r>
          </a:p>
          <a:p>
            <a:pPr marL="400050" indent="-3429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Wagging and twisting</a:t>
            </a:r>
          </a:p>
        </p:txBody>
      </p:sp>
      <p:grpSp>
        <p:nvGrpSpPr>
          <p:cNvPr id="11" name="Group 10"/>
          <p:cNvGrpSpPr/>
          <p:nvPr/>
        </p:nvGrpSpPr>
        <p:grpSpPr>
          <a:xfrm>
            <a:off x="7796414" y="1531025"/>
            <a:ext cx="3613403" cy="1780680"/>
            <a:chOff x="3095625" y="2714625"/>
            <a:chExt cx="5935153" cy="2924835"/>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5625" y="2781960"/>
              <a:ext cx="2000250" cy="14287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5875" y="2714625"/>
              <a:ext cx="2000250" cy="142875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4931" y="2781960"/>
              <a:ext cx="2000250" cy="142875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95625" y="4210710"/>
              <a:ext cx="2000250" cy="1428750"/>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1472" y="4210710"/>
              <a:ext cx="2000250" cy="1428750"/>
            </a:xfrm>
            <a:prstGeom prst="rect">
              <a:avLst/>
            </a:prstGeom>
          </p:spPr>
        </p:pic>
        <p:pic>
          <p:nvPicPr>
            <p:cNvPr id="10" name="Picture 9" descr="A satellite in space&#10;&#10;Description automatically generated with low confidence"/>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30528" y="4210710"/>
              <a:ext cx="2000250" cy="1428750"/>
            </a:xfrm>
            <a:prstGeom prst="rect">
              <a:avLst/>
            </a:prstGeom>
          </p:spPr>
        </p:pic>
      </p:grpSp>
    </p:spTree>
    <p:extLst>
      <p:ext uri="{BB962C8B-B14F-4D97-AF65-F5344CB8AC3E}">
        <p14:creationId xmlns:p14="http://schemas.microsoft.com/office/powerpoint/2010/main" val="422554191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TM10001115[[fn=Parcel]]</Template>
  <TotalTime>14907</TotalTime>
  <Words>3404</Words>
  <Application>Microsoft Office PowerPoint</Application>
  <PresentationFormat>Widescreen</PresentationFormat>
  <Paragraphs>449</Paragraphs>
  <Slides>33</Slides>
  <Notes>19</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Calibri</vt:lpstr>
      <vt:lpstr>Cambria Math</vt:lpstr>
      <vt:lpstr>Courier New</vt:lpstr>
      <vt:lpstr>Gill Sans MT</vt:lpstr>
      <vt:lpstr>source sans pro</vt:lpstr>
      <vt:lpstr>Times New Roman</vt:lpstr>
      <vt:lpstr>Parcel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Sairam Tangirala</dc:creator>
  <cp:lastModifiedBy>Sairam Tangirala</cp:lastModifiedBy>
  <cp:revision>366</cp:revision>
  <dcterms:created xsi:type="dcterms:W3CDTF">2020-08-11T15:14:16Z</dcterms:created>
  <dcterms:modified xsi:type="dcterms:W3CDTF">2022-05-13T17:26:35Z</dcterms:modified>
</cp:coreProperties>
</file>