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2" r:id="rId1"/>
  </p:sldMasterIdLst>
  <p:notesMasterIdLst>
    <p:notesMasterId r:id="rId33"/>
  </p:notesMasterIdLst>
  <p:sldIdLst>
    <p:sldId id="258" r:id="rId2"/>
    <p:sldId id="285" r:id="rId3"/>
    <p:sldId id="291" r:id="rId4"/>
    <p:sldId id="316" r:id="rId5"/>
    <p:sldId id="287" r:id="rId6"/>
    <p:sldId id="317" r:id="rId7"/>
    <p:sldId id="297" r:id="rId8"/>
    <p:sldId id="328" r:id="rId9"/>
    <p:sldId id="298" r:id="rId10"/>
    <p:sldId id="284" r:id="rId11"/>
    <p:sldId id="292" r:id="rId12"/>
    <p:sldId id="327" r:id="rId13"/>
    <p:sldId id="325" r:id="rId14"/>
    <p:sldId id="294" r:id="rId15"/>
    <p:sldId id="296" r:id="rId16"/>
    <p:sldId id="301" r:id="rId17"/>
    <p:sldId id="307" r:id="rId18"/>
    <p:sldId id="326" r:id="rId19"/>
    <p:sldId id="315" r:id="rId20"/>
    <p:sldId id="309" r:id="rId21"/>
    <p:sldId id="311" r:id="rId22"/>
    <p:sldId id="310" r:id="rId23"/>
    <p:sldId id="323" r:id="rId24"/>
    <p:sldId id="324" r:id="rId25"/>
    <p:sldId id="281" r:id="rId26"/>
    <p:sldId id="295" r:id="rId27"/>
    <p:sldId id="320" r:id="rId28"/>
    <p:sldId id="300" r:id="rId29"/>
    <p:sldId id="314" r:id="rId30"/>
    <p:sldId id="312" r:id="rId31"/>
    <p:sldId id="319" r:id="rId32"/>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60505" autoAdjust="0"/>
  </p:normalViewPr>
  <p:slideViewPr>
    <p:cSldViewPr snapToGrid="0">
      <p:cViewPr varScale="1">
        <p:scale>
          <a:sx n="38" d="100"/>
          <a:sy n="38" d="100"/>
        </p:scale>
        <p:origin x="1668" y="3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s>
</file>

<file path=ppt/diagrams/_rels/data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svg"/><Relationship Id="rId1" Type="http://schemas.openxmlformats.org/officeDocument/2006/relationships/image" Target="../media/image2.png"/><Relationship Id="rId4" Type="http://schemas.openxmlformats.org/officeDocument/2006/relationships/image" Target="../media/image5.svg"/></Relationships>
</file>

<file path=ppt/diagrams/_rels/drawing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svg"/><Relationship Id="rId1" Type="http://schemas.openxmlformats.org/officeDocument/2006/relationships/image" Target="../media/image2.png"/><Relationship Id="rId4" Type="http://schemas.openxmlformats.org/officeDocument/2006/relationships/image" Target="../media/image5.svg"/></Relationships>
</file>

<file path=ppt/diagrams/colors1.xml><?xml version="1.0" encoding="utf-8"?>
<dgm:colorsDef xmlns:dgm="http://schemas.openxmlformats.org/drawingml/2006/diagram" xmlns:a="http://schemas.openxmlformats.org/drawingml/2006/main" uniqueId="urn:microsoft.com/office/officeart/2018/5/colors/Iconchunking_neutralbg_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a:alpha val="0"/>
      </a:schemeClr>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bg1">
        <a:lumMod val="95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5BAC97E-7598-4B74-BD5C-1CA4A1ECAAC2}" type="doc">
      <dgm:prSet loTypeId="urn:microsoft.com/office/officeart/2018/2/layout/IconLabelList" loCatId="icon" qsTypeId="urn:microsoft.com/office/officeart/2005/8/quickstyle/simple1" qsCatId="simple" csTypeId="urn:microsoft.com/office/officeart/2018/5/colors/Iconchunking_neutralbg_accent2_2" csCatId="accent2" phldr="1"/>
      <dgm:spPr/>
      <dgm:t>
        <a:bodyPr/>
        <a:lstStyle/>
        <a:p>
          <a:endParaRPr lang="en-US"/>
        </a:p>
      </dgm:t>
    </dgm:pt>
    <dgm:pt modelId="{26A3CF33-ECC2-4CBD-B22B-A203CDED73F4}">
      <dgm:prSet custT="1"/>
      <dgm:spPr/>
      <dgm:t>
        <a:bodyPr/>
        <a:lstStyle/>
        <a:p>
          <a:pPr>
            <a:lnSpc>
              <a:spcPct val="100000"/>
            </a:lnSpc>
          </a:pPr>
          <a:r>
            <a:rPr lang="en-US" sz="2000" dirty="0">
              <a:latin typeface="Times New Roman" panose="02020603050405020304" pitchFamily="18" charset="0"/>
              <a:cs typeface="Times New Roman" panose="02020603050405020304" pitchFamily="18" charset="0"/>
            </a:rPr>
            <a:t>Used to describe the behavior of gases</a:t>
          </a:r>
        </a:p>
      </dgm:t>
    </dgm:pt>
    <dgm:pt modelId="{FF1BFCF3-5055-4C78-BB2A-2613E5A10668}" type="parTrans" cxnId="{B4E30582-C9AC-479C-8873-0046D2733CD8}">
      <dgm:prSet/>
      <dgm:spPr/>
      <dgm:t>
        <a:bodyPr/>
        <a:lstStyle/>
        <a:p>
          <a:endParaRPr lang="en-US"/>
        </a:p>
      </dgm:t>
    </dgm:pt>
    <dgm:pt modelId="{CE88E1C6-2FE2-4FE5-92CF-CDAEBE31C34E}" type="sibTrans" cxnId="{B4E30582-C9AC-479C-8873-0046D2733CD8}">
      <dgm:prSet/>
      <dgm:spPr/>
      <dgm:t>
        <a:bodyPr/>
        <a:lstStyle/>
        <a:p>
          <a:pPr>
            <a:lnSpc>
              <a:spcPct val="100000"/>
            </a:lnSpc>
          </a:pPr>
          <a:endParaRPr lang="en-US"/>
        </a:p>
      </dgm:t>
    </dgm:pt>
    <dgm:pt modelId="{F7F77E3A-AF43-4D19-93DF-59FB1E7D1C3A}">
      <dgm:prSet custT="1"/>
      <dgm:spPr/>
      <dgm:t>
        <a:bodyPr/>
        <a:lstStyle/>
        <a:p>
          <a:pPr>
            <a:lnSpc>
              <a:spcPct val="100000"/>
            </a:lnSpc>
          </a:pPr>
          <a:r>
            <a:rPr lang="en-US" sz="1400" dirty="0">
              <a:latin typeface="Times New Roman" panose="02020603050405020304" pitchFamily="18" charset="0"/>
              <a:cs typeface="Times New Roman" panose="02020603050405020304" pitchFamily="18" charset="0"/>
            </a:rPr>
            <a:t>Explains macroscopic (global) properties of a gas, such as pressure and temperature, in terms of its microscopic (local) components, such as atoms, molecules</a:t>
          </a:r>
        </a:p>
      </dgm:t>
    </dgm:pt>
    <dgm:pt modelId="{89F03C69-7748-48E2-922B-2E54DE8EB1EA}" type="parTrans" cxnId="{8901A37D-533D-46B3-9149-05B2EE090F25}">
      <dgm:prSet/>
      <dgm:spPr/>
      <dgm:t>
        <a:bodyPr/>
        <a:lstStyle/>
        <a:p>
          <a:endParaRPr lang="en-US"/>
        </a:p>
      </dgm:t>
    </dgm:pt>
    <dgm:pt modelId="{7ED30CEF-D8DD-4C27-8B41-573FEC2FAFA5}" type="sibTrans" cxnId="{8901A37D-533D-46B3-9149-05B2EE090F25}">
      <dgm:prSet/>
      <dgm:spPr/>
      <dgm:t>
        <a:bodyPr/>
        <a:lstStyle/>
        <a:p>
          <a:endParaRPr lang="en-US"/>
        </a:p>
      </dgm:t>
    </dgm:pt>
    <dgm:pt modelId="{ACEA203E-0EBA-48D9-914D-68FDD49A4F4F}" type="pres">
      <dgm:prSet presAssocID="{D5BAC97E-7598-4B74-BD5C-1CA4A1ECAAC2}" presName="root" presStyleCnt="0">
        <dgm:presLayoutVars>
          <dgm:dir/>
          <dgm:resizeHandles val="exact"/>
        </dgm:presLayoutVars>
      </dgm:prSet>
      <dgm:spPr/>
    </dgm:pt>
    <dgm:pt modelId="{44D644E0-51D0-4C52-80B8-590E5BBE15F2}" type="pres">
      <dgm:prSet presAssocID="{26A3CF33-ECC2-4CBD-B22B-A203CDED73F4}" presName="compNode" presStyleCnt="0"/>
      <dgm:spPr/>
    </dgm:pt>
    <dgm:pt modelId="{30D7DB93-EA3D-462E-9582-2640C61A73D3}" type="pres">
      <dgm:prSet presAssocID="{26A3CF33-ECC2-4CBD-B22B-A203CDED73F4}" presName="iconRect" presStyleLbl="node1" presStyleIdx="0" presStyleCnt="2"/>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Beaker"/>
        </a:ext>
      </dgm:extLst>
    </dgm:pt>
    <dgm:pt modelId="{6AA55BF0-EF92-4660-99DD-292E1C4EEC77}" type="pres">
      <dgm:prSet presAssocID="{26A3CF33-ECC2-4CBD-B22B-A203CDED73F4}" presName="spaceRect" presStyleCnt="0"/>
      <dgm:spPr/>
    </dgm:pt>
    <dgm:pt modelId="{B80DF30E-D247-41E5-BA44-BDE662B5BE63}" type="pres">
      <dgm:prSet presAssocID="{26A3CF33-ECC2-4CBD-B22B-A203CDED73F4}" presName="textRect" presStyleLbl="revTx" presStyleIdx="0" presStyleCnt="2">
        <dgm:presLayoutVars>
          <dgm:chMax val="1"/>
          <dgm:chPref val="1"/>
        </dgm:presLayoutVars>
      </dgm:prSet>
      <dgm:spPr/>
    </dgm:pt>
    <dgm:pt modelId="{BA1B9D8B-9B24-42A4-B80A-B1AF4724B305}" type="pres">
      <dgm:prSet presAssocID="{CE88E1C6-2FE2-4FE5-92CF-CDAEBE31C34E}" presName="sibTrans" presStyleCnt="0"/>
      <dgm:spPr/>
    </dgm:pt>
    <dgm:pt modelId="{B5FE87E2-8A79-42B8-BC20-01648FDEFE1E}" type="pres">
      <dgm:prSet presAssocID="{F7F77E3A-AF43-4D19-93DF-59FB1E7D1C3A}" presName="compNode" presStyleCnt="0"/>
      <dgm:spPr/>
    </dgm:pt>
    <dgm:pt modelId="{061A7743-A371-4F37-9496-6274564FFF6B}" type="pres">
      <dgm:prSet presAssocID="{F7F77E3A-AF43-4D19-93DF-59FB1E7D1C3A}" presName="iconRect" presStyleLbl="node1" presStyleIdx="1" presStyleCnt="2"/>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Solar system"/>
        </a:ext>
      </dgm:extLst>
    </dgm:pt>
    <dgm:pt modelId="{98DD68F3-7C7A-42D3-BEC3-6EB8FF5A88A2}" type="pres">
      <dgm:prSet presAssocID="{F7F77E3A-AF43-4D19-93DF-59FB1E7D1C3A}" presName="spaceRect" presStyleCnt="0"/>
      <dgm:spPr/>
    </dgm:pt>
    <dgm:pt modelId="{8DE646F6-8C23-4F7B-B651-A7C0B9F033FA}" type="pres">
      <dgm:prSet presAssocID="{F7F77E3A-AF43-4D19-93DF-59FB1E7D1C3A}" presName="textRect" presStyleLbl="revTx" presStyleIdx="1" presStyleCnt="2">
        <dgm:presLayoutVars>
          <dgm:chMax val="1"/>
          <dgm:chPref val="1"/>
        </dgm:presLayoutVars>
      </dgm:prSet>
      <dgm:spPr/>
    </dgm:pt>
  </dgm:ptLst>
  <dgm:cxnLst>
    <dgm:cxn modelId="{26CE5A2F-C478-42AA-AE71-7AC96D65B1FA}" type="presOf" srcId="{26A3CF33-ECC2-4CBD-B22B-A203CDED73F4}" destId="{B80DF30E-D247-41E5-BA44-BDE662B5BE63}" srcOrd="0" destOrd="0" presId="urn:microsoft.com/office/officeart/2018/2/layout/IconLabelList"/>
    <dgm:cxn modelId="{8901A37D-533D-46B3-9149-05B2EE090F25}" srcId="{D5BAC97E-7598-4B74-BD5C-1CA4A1ECAAC2}" destId="{F7F77E3A-AF43-4D19-93DF-59FB1E7D1C3A}" srcOrd="1" destOrd="0" parTransId="{89F03C69-7748-48E2-922B-2E54DE8EB1EA}" sibTransId="{7ED30CEF-D8DD-4C27-8B41-573FEC2FAFA5}"/>
    <dgm:cxn modelId="{B4E30582-C9AC-479C-8873-0046D2733CD8}" srcId="{D5BAC97E-7598-4B74-BD5C-1CA4A1ECAAC2}" destId="{26A3CF33-ECC2-4CBD-B22B-A203CDED73F4}" srcOrd="0" destOrd="0" parTransId="{FF1BFCF3-5055-4C78-BB2A-2613E5A10668}" sibTransId="{CE88E1C6-2FE2-4FE5-92CF-CDAEBE31C34E}"/>
    <dgm:cxn modelId="{26616E95-1284-4DA9-8664-96A1804E91BC}" type="presOf" srcId="{D5BAC97E-7598-4B74-BD5C-1CA4A1ECAAC2}" destId="{ACEA203E-0EBA-48D9-914D-68FDD49A4F4F}" srcOrd="0" destOrd="0" presId="urn:microsoft.com/office/officeart/2018/2/layout/IconLabelList"/>
    <dgm:cxn modelId="{29E30EB0-7036-457C-A0F6-7232D3A49D0C}" type="presOf" srcId="{F7F77E3A-AF43-4D19-93DF-59FB1E7D1C3A}" destId="{8DE646F6-8C23-4F7B-B651-A7C0B9F033FA}" srcOrd="0" destOrd="0" presId="urn:microsoft.com/office/officeart/2018/2/layout/IconLabelList"/>
    <dgm:cxn modelId="{85C12ECC-CD79-42E3-95E9-DC0B361342B6}" type="presParOf" srcId="{ACEA203E-0EBA-48D9-914D-68FDD49A4F4F}" destId="{44D644E0-51D0-4C52-80B8-590E5BBE15F2}" srcOrd="0" destOrd="0" presId="urn:microsoft.com/office/officeart/2018/2/layout/IconLabelList"/>
    <dgm:cxn modelId="{C97D4317-CE55-4422-99AA-B59E312A9759}" type="presParOf" srcId="{44D644E0-51D0-4C52-80B8-590E5BBE15F2}" destId="{30D7DB93-EA3D-462E-9582-2640C61A73D3}" srcOrd="0" destOrd="0" presId="urn:microsoft.com/office/officeart/2018/2/layout/IconLabelList"/>
    <dgm:cxn modelId="{FE0EA151-6630-49B4-98EB-568A4266617C}" type="presParOf" srcId="{44D644E0-51D0-4C52-80B8-590E5BBE15F2}" destId="{6AA55BF0-EF92-4660-99DD-292E1C4EEC77}" srcOrd="1" destOrd="0" presId="urn:microsoft.com/office/officeart/2018/2/layout/IconLabelList"/>
    <dgm:cxn modelId="{1823D5CC-8080-4053-8872-868B3D601808}" type="presParOf" srcId="{44D644E0-51D0-4C52-80B8-590E5BBE15F2}" destId="{B80DF30E-D247-41E5-BA44-BDE662B5BE63}" srcOrd="2" destOrd="0" presId="urn:microsoft.com/office/officeart/2018/2/layout/IconLabelList"/>
    <dgm:cxn modelId="{3CF51DA9-78D5-4427-A513-63CAA279DF1B}" type="presParOf" srcId="{ACEA203E-0EBA-48D9-914D-68FDD49A4F4F}" destId="{BA1B9D8B-9B24-42A4-B80A-B1AF4724B305}" srcOrd="1" destOrd="0" presId="urn:microsoft.com/office/officeart/2018/2/layout/IconLabelList"/>
    <dgm:cxn modelId="{E5C415F8-ED0D-416C-8DBB-EC7CDB871327}" type="presParOf" srcId="{ACEA203E-0EBA-48D9-914D-68FDD49A4F4F}" destId="{B5FE87E2-8A79-42B8-BC20-01648FDEFE1E}" srcOrd="2" destOrd="0" presId="urn:microsoft.com/office/officeart/2018/2/layout/IconLabelList"/>
    <dgm:cxn modelId="{43EE1D94-97F0-4CF1-B4E1-77F2A1DADCDC}" type="presParOf" srcId="{B5FE87E2-8A79-42B8-BC20-01648FDEFE1E}" destId="{061A7743-A371-4F37-9496-6274564FFF6B}" srcOrd="0" destOrd="0" presId="urn:microsoft.com/office/officeart/2018/2/layout/IconLabelList"/>
    <dgm:cxn modelId="{82858787-F16F-42DB-A95B-7B7E83A8B45E}" type="presParOf" srcId="{B5FE87E2-8A79-42B8-BC20-01648FDEFE1E}" destId="{98DD68F3-7C7A-42D3-BEC3-6EB8FF5A88A2}" srcOrd="1" destOrd="0" presId="urn:microsoft.com/office/officeart/2018/2/layout/IconLabelList"/>
    <dgm:cxn modelId="{B3E7D540-E6B6-4DAA-845E-E69C5564DBC6}" type="presParOf" srcId="{B5FE87E2-8A79-42B8-BC20-01648FDEFE1E}" destId="{8DE646F6-8C23-4F7B-B651-A7C0B9F033FA}" srcOrd="2" destOrd="0" presId="urn:microsoft.com/office/officeart/2018/2/layout/IconLabel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0D7DB93-EA3D-462E-9582-2640C61A73D3}">
      <dsp:nvSpPr>
        <dsp:cNvPr id="0" name=""/>
        <dsp:cNvSpPr/>
      </dsp:nvSpPr>
      <dsp:spPr>
        <a:xfrm>
          <a:off x="946493" y="117303"/>
          <a:ext cx="1483312" cy="1483312"/>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B80DF30E-D247-41E5-BA44-BDE662B5BE63}">
      <dsp:nvSpPr>
        <dsp:cNvPr id="0" name=""/>
        <dsp:cNvSpPr/>
      </dsp:nvSpPr>
      <dsp:spPr>
        <a:xfrm>
          <a:off x="40024" y="2009351"/>
          <a:ext cx="3296250" cy="8325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889000">
            <a:lnSpc>
              <a:spcPct val="100000"/>
            </a:lnSpc>
            <a:spcBef>
              <a:spcPct val="0"/>
            </a:spcBef>
            <a:spcAft>
              <a:spcPct val="35000"/>
            </a:spcAft>
            <a:buNone/>
          </a:pPr>
          <a:r>
            <a:rPr lang="en-US" sz="2000" kern="1200" dirty="0">
              <a:latin typeface="Times New Roman" panose="02020603050405020304" pitchFamily="18" charset="0"/>
              <a:cs typeface="Times New Roman" panose="02020603050405020304" pitchFamily="18" charset="0"/>
            </a:rPr>
            <a:t>Used to describe the behavior of gases</a:t>
          </a:r>
        </a:p>
      </dsp:txBody>
      <dsp:txXfrm>
        <a:off x="40024" y="2009351"/>
        <a:ext cx="3296250" cy="832500"/>
      </dsp:txXfrm>
    </dsp:sp>
    <dsp:sp modelId="{061A7743-A371-4F37-9496-6274564FFF6B}">
      <dsp:nvSpPr>
        <dsp:cNvPr id="0" name=""/>
        <dsp:cNvSpPr/>
      </dsp:nvSpPr>
      <dsp:spPr>
        <a:xfrm>
          <a:off x="4819587" y="117303"/>
          <a:ext cx="1483312" cy="1483312"/>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8DE646F6-8C23-4F7B-B651-A7C0B9F033FA}">
      <dsp:nvSpPr>
        <dsp:cNvPr id="0" name=""/>
        <dsp:cNvSpPr/>
      </dsp:nvSpPr>
      <dsp:spPr>
        <a:xfrm>
          <a:off x="3913118" y="2009351"/>
          <a:ext cx="3296250" cy="8325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622300">
            <a:lnSpc>
              <a:spcPct val="100000"/>
            </a:lnSpc>
            <a:spcBef>
              <a:spcPct val="0"/>
            </a:spcBef>
            <a:spcAft>
              <a:spcPct val="35000"/>
            </a:spcAft>
            <a:buNone/>
          </a:pPr>
          <a:r>
            <a:rPr lang="en-US" sz="1400" kern="1200" dirty="0">
              <a:latin typeface="Times New Roman" panose="02020603050405020304" pitchFamily="18" charset="0"/>
              <a:cs typeface="Times New Roman" panose="02020603050405020304" pitchFamily="18" charset="0"/>
            </a:rPr>
            <a:t>Explains macroscopic (global) properties of a gas, such as pressure and temperature, in terms of its microscopic (local) components, such as atoms, molecules</a:t>
          </a:r>
        </a:p>
      </dsp:txBody>
      <dsp:txXfrm>
        <a:off x="3913118" y="2009351"/>
        <a:ext cx="3296250" cy="832500"/>
      </dsp:txXfrm>
    </dsp:sp>
  </dsp:spTree>
</dsp:drawing>
</file>

<file path=ppt/diagrams/layout1.xml><?xml version="1.0" encoding="utf-8"?>
<dgm:layoutDef xmlns:dgm="http://schemas.openxmlformats.org/drawingml/2006/diagram" xmlns:a="http://schemas.openxmlformats.org/drawingml/2006/main" uniqueId="urn:microsoft.com/office/officeart/2018/2/layout/IconLabelList">
  <dgm:title val="Icon Label List"/>
  <dgm:desc val="Use to show non-sequential or grouped chunks of information accompanied by a related visuals. Works best with icons or small pictures with short text ca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snake">
          <dgm:param type="grDir" val="tL"/>
          <dgm:param type="flowDir" val="row"/>
          <dgm:param type="contDir" val="sameDir"/>
          <dgm:param type="off" val="ctr"/>
          <dgm:param type="vertAlign" val="mid"/>
          <dgm:param type="horzAlign" val="ctr"/>
        </dgm:alg>
      </dgm:if>
      <dgm:else name="Name2">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hoose name="Name3">
      <dgm:if name="Name4" axis="ch" ptType="node" func="cnt" op="lte" val="2">
        <dgm:constrLst>
          <dgm:constr type="h" for="ch" forName="compNode" refType="h" fact="0.4"/>
          <dgm:constr type="w" for="ch" forName="compNode" val="120"/>
          <dgm:constr type="w" for="ch" forName="sibTrans" refType="w" refFor="ch" refForName="compNode" fact="0.175"/>
          <dgm:constr type="sp" refType="w" refFor="ch" refForName="compNode" op="equ" fact="0.25"/>
          <dgm:constr type="primFontSz" for="des" ptType="node" op="equ" val="50"/>
          <dgm:constr type="h" for="des" forName="compNode" op="equ"/>
          <dgm:constr type="h" for="des" forName="textRect" op="equ"/>
        </dgm:constrLst>
      </dgm:if>
      <dgm:if name="Name5" axis="ch" ptType="node" func="cnt" op="lte" val="4">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36"/>
          <dgm:constr type="h" for="des" forName="compNode" op="equ"/>
          <dgm:constr type="h" for="des" forName="textRect" op="equ"/>
        </dgm:constrLst>
      </dgm:if>
      <dgm:else name="Name6">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24"/>
          <dgm:constr type="h" for="des" forName="compNode" op="equ"/>
          <dgm:constr type="h" for="des" forName="textRect" op="equ"/>
        </dgm:constrLst>
      </dgm:else>
    </dgm:choose>
    <dgm:ruleLst>
      <dgm:rule type="w" for="ch" forName="compNode" val="50" fact="NaN" max="NaN"/>
    </dgm:ruleLst>
    <dgm:forEach name="Name7" axis="ch" ptType="node">
      <dgm:layoutNode name="compNode">
        <dgm:alg type="composite"/>
        <dgm:shape xmlns:r="http://schemas.openxmlformats.org/officeDocument/2006/relationships" r:blip="">
          <dgm:adjLst/>
        </dgm:shape>
        <dgm:presOf axis="self"/>
        <dgm:constrLst>
          <dgm:constr type="w" for="ch" forName="iconRect" refType="w" fact="0.45"/>
          <dgm:constr type="h" for="ch" forName="iconRect" refType="w" refFor="ch" refForName="iconRect"/>
          <dgm:constr type="ctrX" for="ch" forName="iconRect" refType="w" fact="0.5"/>
          <dgm:constr type="t" for="ch" forName="iconRect"/>
          <dgm:constr type="h" for="ch" forName="spaceRect" refType="h" fact="0.15"/>
          <dgm:constr type="w" for="ch" forName="spaceRect" refType="w"/>
          <dgm:constr type="l" for="ch" forName="spaceRect"/>
          <dgm:constr type="t" for="ch" forName="spaceRect" refType="b" refFor="ch" refForName="iconRect"/>
          <dgm:constr type="h" for="ch" forName="textRect" val="20"/>
          <dgm:constr type="w" for="ch" forName="textRect" refType="w"/>
          <dgm:constr type="l" for="ch" forName="textRect"/>
          <dgm:constr type="t" for="ch" forName="textRect" refType="b" refFor="ch" refForName="spaceRect"/>
        </dgm:constrLst>
        <dgm:ruleLst>
          <dgm:rule type="h" val="INF" fact="NaN" max="NaN"/>
        </dgm:ruleLst>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alg type="tx">
            <dgm:param type="txAnchorVert" val="t"/>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 type="h" val="INF" fact="NaN" max="NaN"/>
          </dgm:ruleLst>
        </dgm:layoutNode>
      </dgm:layoutNode>
      <dgm:forEach name="Name8"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dgm1612:lstStyle>
    </a:ext>
  </dgm:extLst>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D5378E6-98B7-410B-82D4-0DF138A8E1C5}" type="datetimeFigureOut">
              <a:rPr lang="en-US" smtClean="0"/>
              <a:t>5/12/2022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6EB8423-8448-40C9-9646-B9FC1F789A33}" type="slidenum">
              <a:rPr lang="en-US" smtClean="0"/>
              <a:t>‹#›</a:t>
            </a:fld>
            <a:endParaRPr lang="en-US"/>
          </a:p>
        </p:txBody>
      </p:sp>
    </p:spTree>
    <p:extLst>
      <p:ext uri="{BB962C8B-B14F-4D97-AF65-F5344CB8AC3E}">
        <p14:creationId xmlns:p14="http://schemas.microsoft.com/office/powerpoint/2010/main" val="10279716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s://en.wikipedia.org/wiki/geometry" TargetMode="External"/><Relationship Id="rId2" Type="http://schemas.openxmlformats.org/officeDocument/2006/relationships/slide" Target="../slides/slide3.xml"/><Relationship Id="rId1" Type="http://schemas.openxmlformats.org/officeDocument/2006/relationships/notesMaster" Target="../notesMasters/notesMaster1.xml"/><Relationship Id="rId5" Type="http://schemas.openxmlformats.org/officeDocument/2006/relationships/hyperlink" Target="https://en.wikipedia.org/wiki/public_domain" TargetMode="External"/><Relationship Id="rId4" Type="http://schemas.openxmlformats.org/officeDocument/2006/relationships/hyperlink" Target="https://en.wikipedia.org/wiki/copyrights" TargetMode="Externa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s://en.wikipedia.org/wiki/en:Creative_Commons" TargetMode="External"/><Relationship Id="rId2" Type="http://schemas.openxmlformats.org/officeDocument/2006/relationships/slide" Target="../slides/slide18.xml"/><Relationship Id="rId1" Type="http://schemas.openxmlformats.org/officeDocument/2006/relationships/notesMaster" Target="../notesMasters/notesMaster1.xml"/><Relationship Id="rId4" Type="http://schemas.openxmlformats.org/officeDocument/2006/relationships/hyperlink" Target="https://creativecommons.org/licenses/by/4.0/deed.en" TargetMode="Externa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3" Type="http://schemas.openxmlformats.org/officeDocument/2006/relationships/hyperlink" Target="https://en.wikipedia.org/wiki/en:Creative_Commons" TargetMode="External"/><Relationship Id="rId2" Type="http://schemas.openxmlformats.org/officeDocument/2006/relationships/slide" Target="../slides/slide28.xml"/><Relationship Id="rId1" Type="http://schemas.openxmlformats.org/officeDocument/2006/relationships/notesMaster" Target="../notesMasters/notesMaster1.xml"/><Relationship Id="rId4" Type="http://schemas.openxmlformats.org/officeDocument/2006/relationships/hyperlink" Target="https://creativecommons.org/licenses/by-sa/4.0/deed.en" TargetMode="Externa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opentextbc.ca/introductorychemistry" TargetMode="External"/><Relationship Id="rId2" Type="http://schemas.openxmlformats.org/officeDocument/2006/relationships/slide" Target="../slides/slide10.xml"/><Relationship Id="rId1" Type="http://schemas.openxmlformats.org/officeDocument/2006/relationships/notesMaster" Target="../notesMasters/notesMaster1.xml"/><Relationship Id="rId4" Type="http://schemas.openxmlformats.org/officeDocument/2006/relationships/hyperlink" Target="https://creativecommons.org/licenses/by-nc-sa/4.0/" TargetMode="Externa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opentextbc.ca/introductorychemistry" TargetMode="External"/><Relationship Id="rId2" Type="http://schemas.openxmlformats.org/officeDocument/2006/relationships/slide" Target="../slides/slide12.xml"/><Relationship Id="rId1" Type="http://schemas.openxmlformats.org/officeDocument/2006/relationships/notesMaster" Target="../notesMasters/notesMaster1.xml"/><Relationship Id="rId4" Type="http://schemas.openxmlformats.org/officeDocument/2006/relationships/hyperlink" Target="https://creativecommons.org/licenses/by-nc-sa/4.0/" TargetMode="Externa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Image source:</a:t>
            </a:r>
            <a:r>
              <a:rPr lang="en-US" b="0" i="1" dirty="0">
                <a:solidFill>
                  <a:srgbClr val="202122"/>
                </a:solidFill>
                <a:effectLst/>
                <a:latin typeface="Arial" panose="020B0604020202020204" pitchFamily="34" charset="0"/>
              </a:rPr>
              <a:t> https://commons.wikimedia.org/wiki/File:Translational_motion.gif</a:t>
            </a:r>
            <a:endParaRPr lang="en-US" dirty="0"/>
          </a:p>
          <a:p>
            <a:r>
              <a:rPr lang="en-US" dirty="0"/>
              <a:t>License: </a:t>
            </a:r>
            <a:r>
              <a:rPr lang="en-US" b="0" i="1" dirty="0">
                <a:solidFill>
                  <a:srgbClr val="202122"/>
                </a:solidFill>
                <a:effectLst/>
                <a:latin typeface="Arial" panose="020B0604020202020204" pitchFamily="34" charset="0"/>
              </a:rPr>
              <a:t>This image of </a:t>
            </a:r>
            <a:r>
              <a:rPr lang="en-US" b="1" i="1" u="none" strike="noStrike" dirty="0">
                <a:solidFill>
                  <a:srgbClr val="3366BB"/>
                </a:solidFill>
                <a:effectLst/>
                <a:latin typeface="Arial" panose="020B0604020202020204" pitchFamily="34" charset="0"/>
                <a:hlinkClick r:id="rId3" tooltip="w:geometry"/>
              </a:rPr>
              <a:t>simple geometry</a:t>
            </a:r>
            <a:r>
              <a:rPr lang="en-US" b="0" i="1" dirty="0">
                <a:solidFill>
                  <a:srgbClr val="202122"/>
                </a:solidFill>
                <a:effectLst/>
                <a:latin typeface="Arial" panose="020B0604020202020204" pitchFamily="34" charset="0"/>
              </a:rPr>
              <a:t> is </a:t>
            </a:r>
            <a:r>
              <a:rPr lang="en-US" b="1" i="1" dirty="0">
                <a:solidFill>
                  <a:srgbClr val="202122"/>
                </a:solidFill>
                <a:effectLst/>
                <a:latin typeface="Arial" panose="020B0604020202020204" pitchFamily="34" charset="0"/>
              </a:rPr>
              <a:t>ineligible for </a:t>
            </a:r>
            <a:r>
              <a:rPr lang="en-US" b="1" i="1" u="none" strike="noStrike" dirty="0">
                <a:solidFill>
                  <a:srgbClr val="3366BB"/>
                </a:solidFill>
                <a:effectLst/>
                <a:latin typeface="Arial" panose="020B0604020202020204" pitchFamily="34" charset="0"/>
                <a:hlinkClick r:id="rId4" tooltip="w:copyrights"/>
              </a:rPr>
              <a:t>copyright</a:t>
            </a:r>
            <a:r>
              <a:rPr lang="en-US" b="0" i="1" dirty="0">
                <a:solidFill>
                  <a:srgbClr val="202122"/>
                </a:solidFill>
                <a:effectLst/>
                <a:latin typeface="Arial" panose="020B0604020202020204" pitchFamily="34" charset="0"/>
              </a:rPr>
              <a:t> and therefore in the </a:t>
            </a:r>
            <a:r>
              <a:rPr lang="en-US" b="1" i="1" u="none" strike="noStrike" dirty="0">
                <a:solidFill>
                  <a:srgbClr val="3366BB"/>
                </a:solidFill>
                <a:effectLst/>
                <a:latin typeface="Arial" panose="020B0604020202020204" pitchFamily="34" charset="0"/>
                <a:hlinkClick r:id="rId5" tooltip="w:public domain"/>
              </a:rPr>
              <a:t>public domain</a:t>
            </a:r>
            <a:r>
              <a:rPr lang="en-US" b="0" i="1" dirty="0">
                <a:solidFill>
                  <a:srgbClr val="202122"/>
                </a:solidFill>
                <a:effectLst/>
                <a:latin typeface="Arial" panose="020B0604020202020204" pitchFamily="34" charset="0"/>
              </a:rPr>
              <a:t>, because it consists entirely of information that is common property and contains no original authorship.</a:t>
            </a:r>
          </a:p>
        </p:txBody>
      </p:sp>
      <p:sp>
        <p:nvSpPr>
          <p:cNvPr id="4" name="Slide Number Placeholder 3"/>
          <p:cNvSpPr>
            <a:spLocks noGrp="1"/>
          </p:cNvSpPr>
          <p:nvPr>
            <p:ph type="sldNum" sz="quarter" idx="5"/>
          </p:nvPr>
        </p:nvSpPr>
        <p:spPr/>
        <p:txBody>
          <a:bodyPr/>
          <a:lstStyle/>
          <a:p>
            <a:fld id="{96EB8423-8448-40C9-9646-B9FC1F789A33}" type="slidenum">
              <a:rPr lang="en-US" smtClean="0"/>
              <a:t>3</a:t>
            </a:fld>
            <a:endParaRPr lang="en-US"/>
          </a:p>
        </p:txBody>
      </p:sp>
    </p:spTree>
    <p:extLst>
      <p:ext uri="{BB962C8B-B14F-4D97-AF65-F5344CB8AC3E}">
        <p14:creationId xmlns:p14="http://schemas.microsoft.com/office/powerpoint/2010/main" val="411016878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6EB8423-8448-40C9-9646-B9FC1F789A33}" type="slidenum">
              <a:rPr lang="en-US" smtClean="0"/>
              <a:t>16</a:t>
            </a:fld>
            <a:endParaRPr lang="en-US"/>
          </a:p>
        </p:txBody>
      </p:sp>
    </p:spTree>
    <p:extLst>
      <p:ext uri="{BB962C8B-B14F-4D97-AF65-F5344CB8AC3E}">
        <p14:creationId xmlns:p14="http://schemas.microsoft.com/office/powerpoint/2010/main" val="224584010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6EB8423-8448-40C9-9646-B9FC1F789A33}" type="slidenum">
              <a:rPr lang="en-US" smtClean="0"/>
              <a:t>17</a:t>
            </a:fld>
            <a:endParaRPr lang="en-US"/>
          </a:p>
        </p:txBody>
      </p:sp>
    </p:spTree>
    <p:extLst>
      <p:ext uri="{BB962C8B-B14F-4D97-AF65-F5344CB8AC3E}">
        <p14:creationId xmlns:p14="http://schemas.microsoft.com/office/powerpoint/2010/main" val="86218001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Copyright: Attribution-</a:t>
            </a:r>
            <a:r>
              <a:rPr lang="en-US" dirty="0" err="1"/>
              <a:t>NonCommercial</a:t>
            </a:r>
            <a:r>
              <a:rPr lang="en-US" dirty="0"/>
              <a:t>-</a:t>
            </a:r>
            <a:r>
              <a:rPr lang="en-US" dirty="0" err="1"/>
              <a:t>ShareAlike</a:t>
            </a:r>
            <a:r>
              <a:rPr lang="en-US" dirty="0"/>
              <a:t> 4.0 International (CC BY-NC-SA 4.0)</a:t>
            </a:r>
          </a:p>
          <a:p>
            <a:endParaRPr lang="en-US" dirty="0"/>
          </a:p>
          <a:p>
            <a:r>
              <a:rPr lang="en-US" dirty="0"/>
              <a:t>Website: https://socratic.org/questions/how-can-i-graph-charles-law</a:t>
            </a:r>
          </a:p>
          <a:p>
            <a:endParaRPr lang="en-US" dirty="0"/>
          </a:p>
          <a:p>
            <a:r>
              <a:rPr lang="en-US" dirty="0"/>
              <a:t>Copyright: This file is licensed under the </a:t>
            </a:r>
            <a:r>
              <a:rPr lang="en-US" u="none" strike="noStrike" dirty="0">
                <a:solidFill>
                  <a:srgbClr val="3366BB"/>
                </a:solidFill>
                <a:effectLst/>
                <a:hlinkClick r:id="rId3" tooltip="w:en:Creative Commons"/>
              </a:rPr>
              <a:t>Creative Commons</a:t>
            </a:r>
            <a:r>
              <a:rPr lang="en-US" dirty="0"/>
              <a:t> </a:t>
            </a:r>
            <a:r>
              <a:rPr lang="en-US" u="none" strike="noStrike" dirty="0">
                <a:solidFill>
                  <a:srgbClr val="3366BB"/>
                </a:solidFill>
                <a:effectLst/>
                <a:hlinkClick r:id="rId4"/>
              </a:rPr>
              <a:t>Attribution 4.0 International</a:t>
            </a:r>
            <a:r>
              <a:rPr lang="en-US" dirty="0"/>
              <a:t> license.</a:t>
            </a:r>
            <a:br>
              <a:rPr lang="en-US" dirty="0"/>
            </a:br>
            <a:endParaRPr lang="en-US" dirty="0"/>
          </a:p>
          <a:p>
            <a:r>
              <a:rPr lang="en-US" dirty="0"/>
              <a:t>Website: https://commons.wikimedia.org/wiki/File:Figure_39_03_02.jpg</a:t>
            </a:r>
          </a:p>
          <a:p>
            <a:endParaRPr lang="en-US" dirty="0"/>
          </a:p>
        </p:txBody>
      </p:sp>
      <p:sp>
        <p:nvSpPr>
          <p:cNvPr id="4" name="Slide Number Placeholder 3"/>
          <p:cNvSpPr>
            <a:spLocks noGrp="1"/>
          </p:cNvSpPr>
          <p:nvPr>
            <p:ph type="sldNum" sz="quarter" idx="5"/>
          </p:nvPr>
        </p:nvSpPr>
        <p:spPr/>
        <p:txBody>
          <a:bodyPr/>
          <a:lstStyle/>
          <a:p>
            <a:fld id="{96EB8423-8448-40C9-9646-B9FC1F789A33}" type="slidenum">
              <a:rPr lang="en-US" smtClean="0"/>
              <a:t>18</a:t>
            </a:fld>
            <a:endParaRPr lang="en-US"/>
          </a:p>
        </p:txBody>
      </p:sp>
    </p:spTree>
    <p:extLst>
      <p:ext uri="{BB962C8B-B14F-4D97-AF65-F5344CB8AC3E}">
        <p14:creationId xmlns:p14="http://schemas.microsoft.com/office/powerpoint/2010/main" val="298972414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https://www.varsitytutors.com/high_school_chemistry-help/using-boyle-s-law</a:t>
            </a:r>
          </a:p>
        </p:txBody>
      </p:sp>
      <p:sp>
        <p:nvSpPr>
          <p:cNvPr id="4" name="Slide Number Placeholder 3"/>
          <p:cNvSpPr>
            <a:spLocks noGrp="1"/>
          </p:cNvSpPr>
          <p:nvPr>
            <p:ph type="sldNum" sz="quarter" idx="10"/>
          </p:nvPr>
        </p:nvSpPr>
        <p:spPr/>
        <p:txBody>
          <a:bodyPr/>
          <a:lstStyle/>
          <a:p>
            <a:fld id="{96EB8423-8448-40C9-9646-B9FC1F789A33}" type="slidenum">
              <a:rPr lang="en-US" smtClean="0"/>
              <a:t>19</a:t>
            </a:fld>
            <a:endParaRPr lang="en-US"/>
          </a:p>
        </p:txBody>
      </p:sp>
    </p:spTree>
    <p:extLst>
      <p:ext uri="{BB962C8B-B14F-4D97-AF65-F5344CB8AC3E}">
        <p14:creationId xmlns:p14="http://schemas.microsoft.com/office/powerpoint/2010/main" val="63403473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6EB8423-8448-40C9-9646-B9FC1F789A33}" type="slidenum">
              <a:rPr lang="en-US" smtClean="0"/>
              <a:t>23</a:t>
            </a:fld>
            <a:endParaRPr lang="en-US"/>
          </a:p>
        </p:txBody>
      </p:sp>
    </p:spTree>
    <p:extLst>
      <p:ext uri="{BB962C8B-B14F-4D97-AF65-F5344CB8AC3E}">
        <p14:creationId xmlns:p14="http://schemas.microsoft.com/office/powerpoint/2010/main" val="9252752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Copyright: This file is in the public domain in the United States because it was solely created by NASA. NASA copyright policy states that "NASA material is not protected by copyright unless noted". (See </a:t>
            </a:r>
            <a:r>
              <a:rPr lang="en-US" dirty="0" err="1"/>
              <a:t>Template:PD-USGov</a:t>
            </a:r>
            <a:r>
              <a:rPr lang="en-US" dirty="0"/>
              <a:t>, NASA copyright policy page or JPL Image Use Policy.)</a:t>
            </a:r>
          </a:p>
          <a:p>
            <a:endParaRPr lang="en-US" dirty="0"/>
          </a:p>
          <a:p>
            <a:r>
              <a:rPr lang="en-US" dirty="0"/>
              <a:t>Website: https://commons.wikimedia.org/wiki/File:Charles_and_Gay-Lussac%27s_Law_animated.gif</a:t>
            </a:r>
          </a:p>
          <a:p>
            <a:endParaRPr lang="en-US" dirty="0"/>
          </a:p>
          <a:p>
            <a:r>
              <a:rPr lang="en-US" dirty="0"/>
              <a:t>Copyright: Attribution-</a:t>
            </a:r>
            <a:r>
              <a:rPr lang="en-US" dirty="0" err="1"/>
              <a:t>NonCommercial</a:t>
            </a:r>
            <a:r>
              <a:rPr lang="en-US" dirty="0"/>
              <a:t>-</a:t>
            </a:r>
            <a:r>
              <a:rPr lang="en-US" dirty="0" err="1"/>
              <a:t>ShareAlike</a:t>
            </a:r>
            <a:r>
              <a:rPr lang="en-US" dirty="0"/>
              <a:t> 4.0 International (CC BY-NC-SA 4.0)</a:t>
            </a:r>
          </a:p>
          <a:p>
            <a:endParaRPr lang="en-US" dirty="0"/>
          </a:p>
          <a:p>
            <a:r>
              <a:rPr lang="en-US" dirty="0"/>
              <a:t>Website: https://socratic.org/questions/how-can-i-graph-charles-law</a:t>
            </a:r>
          </a:p>
          <a:p>
            <a:endParaRPr lang="en-US" dirty="0"/>
          </a:p>
        </p:txBody>
      </p:sp>
      <p:sp>
        <p:nvSpPr>
          <p:cNvPr id="4" name="Slide Number Placeholder 3"/>
          <p:cNvSpPr>
            <a:spLocks noGrp="1"/>
          </p:cNvSpPr>
          <p:nvPr>
            <p:ph type="sldNum" sz="quarter" idx="5"/>
          </p:nvPr>
        </p:nvSpPr>
        <p:spPr/>
        <p:txBody>
          <a:bodyPr/>
          <a:lstStyle/>
          <a:p>
            <a:fld id="{96EB8423-8448-40C9-9646-B9FC1F789A33}" type="slidenum">
              <a:rPr lang="en-US" smtClean="0"/>
              <a:t>24</a:t>
            </a:fld>
            <a:endParaRPr lang="en-US"/>
          </a:p>
        </p:txBody>
      </p:sp>
    </p:spTree>
    <p:extLst>
      <p:ext uri="{BB962C8B-B14F-4D97-AF65-F5344CB8AC3E}">
        <p14:creationId xmlns:p14="http://schemas.microsoft.com/office/powerpoint/2010/main" val="152941256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https://www.chemteam.info/GasLaw/Gas-Charles-Problems-only.html</a:t>
            </a:r>
          </a:p>
        </p:txBody>
      </p:sp>
      <p:sp>
        <p:nvSpPr>
          <p:cNvPr id="4" name="Slide Number Placeholder 3"/>
          <p:cNvSpPr>
            <a:spLocks noGrp="1"/>
          </p:cNvSpPr>
          <p:nvPr>
            <p:ph type="sldNum" sz="quarter" idx="10"/>
          </p:nvPr>
        </p:nvSpPr>
        <p:spPr/>
        <p:txBody>
          <a:bodyPr/>
          <a:lstStyle/>
          <a:p>
            <a:fld id="{96EB8423-8448-40C9-9646-B9FC1F789A33}" type="slidenum">
              <a:rPr lang="en-US" smtClean="0"/>
              <a:t>25</a:t>
            </a:fld>
            <a:endParaRPr lang="en-US"/>
          </a:p>
        </p:txBody>
      </p:sp>
    </p:spTree>
    <p:extLst>
      <p:ext uri="{BB962C8B-B14F-4D97-AF65-F5344CB8AC3E}">
        <p14:creationId xmlns:p14="http://schemas.microsoft.com/office/powerpoint/2010/main" val="368805420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Image source: https://commons.wikimedia.org/wiki/File:Gay-Lussac%27s_law_graph.png</a:t>
            </a:r>
          </a:p>
          <a:p>
            <a:r>
              <a:rPr lang="en-US" dirty="0"/>
              <a:t>License: </a:t>
            </a:r>
            <a:r>
              <a:rPr lang="en-US" sz="1200" b="0" i="0" kern="1200" dirty="0">
                <a:solidFill>
                  <a:schemeClr val="tx1"/>
                </a:solidFill>
                <a:effectLst/>
                <a:latin typeface="+mn-lt"/>
                <a:ea typeface="+mn-ea"/>
                <a:cs typeface="+mn-cs"/>
              </a:rPr>
              <a:t>This file is licensed under the </a:t>
            </a:r>
            <a:r>
              <a:rPr lang="en-US" sz="1200" b="0" i="0" u="none" strike="noStrike" kern="1200" dirty="0">
                <a:solidFill>
                  <a:schemeClr val="tx1"/>
                </a:solidFill>
                <a:effectLst/>
                <a:latin typeface="+mn-lt"/>
                <a:ea typeface="+mn-ea"/>
                <a:cs typeface="+mn-cs"/>
                <a:hlinkClick r:id="rId3" tooltip="w:en:Creative Commons"/>
              </a:rPr>
              <a:t>Creative Commons</a:t>
            </a:r>
            <a:r>
              <a:rPr lang="en-US" sz="1200" b="0" i="0" kern="1200" dirty="0">
                <a:solidFill>
                  <a:schemeClr val="tx1"/>
                </a:solidFill>
                <a:effectLst/>
                <a:latin typeface="+mn-lt"/>
                <a:ea typeface="+mn-ea"/>
                <a:cs typeface="+mn-cs"/>
              </a:rPr>
              <a:t> </a:t>
            </a:r>
            <a:r>
              <a:rPr lang="en-US" sz="1200" b="0" i="0" u="none" strike="noStrike" kern="1200" dirty="0">
                <a:solidFill>
                  <a:schemeClr val="tx1"/>
                </a:solidFill>
                <a:effectLst/>
                <a:latin typeface="+mn-lt"/>
                <a:ea typeface="+mn-ea"/>
                <a:cs typeface="+mn-cs"/>
                <a:hlinkClick r:id="rId4"/>
              </a:rPr>
              <a:t>Attribution-Share Alike 4.0 International</a:t>
            </a:r>
            <a:r>
              <a:rPr lang="en-US" sz="1200" b="0" i="0" kern="1200" dirty="0">
                <a:solidFill>
                  <a:schemeClr val="tx1"/>
                </a:solidFill>
                <a:effectLst/>
                <a:latin typeface="+mn-lt"/>
                <a:ea typeface="+mn-ea"/>
                <a:cs typeface="+mn-cs"/>
              </a:rPr>
              <a:t> license.</a:t>
            </a:r>
            <a:endParaRPr lang="en-US" dirty="0"/>
          </a:p>
        </p:txBody>
      </p:sp>
      <p:sp>
        <p:nvSpPr>
          <p:cNvPr id="4" name="Slide Number Placeholder 3"/>
          <p:cNvSpPr>
            <a:spLocks noGrp="1"/>
          </p:cNvSpPr>
          <p:nvPr>
            <p:ph type="sldNum" sz="quarter" idx="10"/>
          </p:nvPr>
        </p:nvSpPr>
        <p:spPr/>
        <p:txBody>
          <a:bodyPr/>
          <a:lstStyle/>
          <a:p>
            <a:fld id="{96EB8423-8448-40C9-9646-B9FC1F789A33}" type="slidenum">
              <a:rPr lang="en-US" smtClean="0"/>
              <a:t>28</a:t>
            </a:fld>
            <a:endParaRPr lang="en-US"/>
          </a:p>
        </p:txBody>
      </p:sp>
    </p:spTree>
    <p:extLst>
      <p:ext uri="{BB962C8B-B14F-4D97-AF65-F5344CB8AC3E}">
        <p14:creationId xmlns:p14="http://schemas.microsoft.com/office/powerpoint/2010/main" val="401512156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6EB8423-8448-40C9-9646-B9FC1F789A33}" type="slidenum">
              <a:rPr lang="en-US" smtClean="0"/>
              <a:t>31</a:t>
            </a:fld>
            <a:endParaRPr lang="en-US"/>
          </a:p>
        </p:txBody>
      </p:sp>
    </p:spTree>
    <p:extLst>
      <p:ext uri="{BB962C8B-B14F-4D97-AF65-F5344CB8AC3E}">
        <p14:creationId xmlns:p14="http://schemas.microsoft.com/office/powerpoint/2010/main" val="422939552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6EB8423-8448-40C9-9646-B9FC1F789A33}" type="slidenum">
              <a:rPr lang="en-US" smtClean="0"/>
              <a:t>4</a:t>
            </a:fld>
            <a:endParaRPr lang="en-US"/>
          </a:p>
        </p:txBody>
      </p:sp>
    </p:spTree>
    <p:extLst>
      <p:ext uri="{BB962C8B-B14F-4D97-AF65-F5344CB8AC3E}">
        <p14:creationId xmlns:p14="http://schemas.microsoft.com/office/powerpoint/2010/main" val="269464731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6EB8423-8448-40C9-9646-B9FC1F789A33}" type="slidenum">
              <a:rPr lang="en-US" smtClean="0"/>
              <a:t>6</a:t>
            </a:fld>
            <a:endParaRPr lang="en-US"/>
          </a:p>
        </p:txBody>
      </p:sp>
    </p:spTree>
    <p:extLst>
      <p:ext uri="{BB962C8B-B14F-4D97-AF65-F5344CB8AC3E}">
        <p14:creationId xmlns:p14="http://schemas.microsoft.com/office/powerpoint/2010/main" val="200193291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6EB8423-8448-40C9-9646-B9FC1F789A33}" type="slidenum">
              <a:rPr lang="en-US" smtClean="0"/>
              <a:t>8</a:t>
            </a:fld>
            <a:endParaRPr lang="en-US"/>
          </a:p>
        </p:txBody>
      </p:sp>
    </p:spTree>
    <p:extLst>
      <p:ext uri="{BB962C8B-B14F-4D97-AF65-F5344CB8AC3E}">
        <p14:creationId xmlns:p14="http://schemas.microsoft.com/office/powerpoint/2010/main" val="350823938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Image source: https://opentextbc.ca/introductorychemistry/chapter/kinetic-molecular-theory-of-gases/</a:t>
            </a:r>
          </a:p>
          <a:p>
            <a:endParaRPr lang="en-US" dirty="0"/>
          </a:p>
          <a:p>
            <a:r>
              <a:rPr lang="en-US" dirty="0"/>
              <a:t>License: </a:t>
            </a:r>
            <a:r>
              <a:rPr lang="en-US" sz="1200" b="0" i="0" u="sng" kern="1200" dirty="0">
                <a:solidFill>
                  <a:schemeClr val="tx1"/>
                </a:solidFill>
                <a:effectLst/>
                <a:latin typeface="+mn-lt"/>
                <a:ea typeface="+mn-ea"/>
                <a:cs typeface="+mn-cs"/>
                <a:hlinkClick r:id="rId3"/>
              </a:rPr>
              <a:t>Introductory Chemistry - 1st Canadian Edition</a:t>
            </a:r>
            <a:r>
              <a:rPr lang="en-US" sz="1200" b="0" i="0" kern="1200" dirty="0">
                <a:solidFill>
                  <a:schemeClr val="tx1"/>
                </a:solidFill>
                <a:effectLst/>
                <a:latin typeface="+mn-lt"/>
                <a:ea typeface="+mn-ea"/>
                <a:cs typeface="+mn-cs"/>
              </a:rPr>
              <a:t> by Jessie A. Key is licensed under a </a:t>
            </a:r>
            <a:r>
              <a:rPr lang="en-US" sz="1200" b="0" i="0" u="sng" kern="1200" dirty="0">
                <a:solidFill>
                  <a:schemeClr val="tx1"/>
                </a:solidFill>
                <a:effectLst/>
                <a:latin typeface="+mn-lt"/>
                <a:ea typeface="+mn-ea"/>
                <a:cs typeface="+mn-cs"/>
                <a:hlinkClick r:id="rId4"/>
              </a:rPr>
              <a:t>Creative Commons Attribution-</a:t>
            </a:r>
            <a:r>
              <a:rPr lang="en-US" sz="1200" b="0" i="0" u="sng" kern="1200" dirty="0" err="1">
                <a:solidFill>
                  <a:schemeClr val="tx1"/>
                </a:solidFill>
                <a:effectLst/>
                <a:latin typeface="+mn-lt"/>
                <a:ea typeface="+mn-ea"/>
                <a:cs typeface="+mn-cs"/>
                <a:hlinkClick r:id="rId4"/>
              </a:rPr>
              <a:t>NonCommercial</a:t>
            </a:r>
            <a:r>
              <a:rPr lang="en-US" sz="1200" b="0" i="0" u="sng" kern="1200" dirty="0">
                <a:solidFill>
                  <a:schemeClr val="tx1"/>
                </a:solidFill>
                <a:effectLst/>
                <a:latin typeface="+mn-lt"/>
                <a:ea typeface="+mn-ea"/>
                <a:cs typeface="+mn-cs"/>
                <a:hlinkClick r:id="rId4"/>
              </a:rPr>
              <a:t>-</a:t>
            </a:r>
            <a:r>
              <a:rPr lang="en-US" sz="1200" b="0" i="0" u="sng" kern="1200" dirty="0" err="1">
                <a:solidFill>
                  <a:schemeClr val="tx1"/>
                </a:solidFill>
                <a:effectLst/>
                <a:latin typeface="+mn-lt"/>
                <a:ea typeface="+mn-ea"/>
                <a:cs typeface="+mn-cs"/>
                <a:hlinkClick r:id="rId4"/>
              </a:rPr>
              <a:t>ShareAlike</a:t>
            </a:r>
            <a:r>
              <a:rPr lang="en-US" sz="1200" b="0" i="0" u="sng" kern="1200" dirty="0">
                <a:solidFill>
                  <a:schemeClr val="tx1"/>
                </a:solidFill>
                <a:effectLst/>
                <a:latin typeface="+mn-lt"/>
                <a:ea typeface="+mn-ea"/>
                <a:cs typeface="+mn-cs"/>
                <a:hlinkClick r:id="rId4"/>
              </a:rPr>
              <a:t> 4.0 International License</a:t>
            </a:r>
            <a:r>
              <a:rPr lang="en-US" sz="1200" b="0" i="0" kern="1200" dirty="0">
                <a:solidFill>
                  <a:schemeClr val="tx1"/>
                </a:solidFill>
                <a:effectLst/>
                <a:latin typeface="+mn-lt"/>
                <a:ea typeface="+mn-ea"/>
                <a:cs typeface="+mn-cs"/>
              </a:rPr>
              <a:t>, except where otherwise noted.</a:t>
            </a:r>
            <a:endParaRPr lang="en-US" dirty="0"/>
          </a:p>
        </p:txBody>
      </p:sp>
      <p:sp>
        <p:nvSpPr>
          <p:cNvPr id="4" name="Slide Number Placeholder 3"/>
          <p:cNvSpPr>
            <a:spLocks noGrp="1"/>
          </p:cNvSpPr>
          <p:nvPr>
            <p:ph type="sldNum" sz="quarter" idx="5"/>
          </p:nvPr>
        </p:nvSpPr>
        <p:spPr/>
        <p:txBody>
          <a:bodyPr/>
          <a:lstStyle/>
          <a:p>
            <a:fld id="{96EB8423-8448-40C9-9646-B9FC1F789A33}" type="slidenum">
              <a:rPr lang="en-US" smtClean="0"/>
              <a:t>10</a:t>
            </a:fld>
            <a:endParaRPr lang="en-US"/>
          </a:p>
        </p:txBody>
      </p:sp>
    </p:spTree>
    <p:extLst>
      <p:ext uri="{BB962C8B-B14F-4D97-AF65-F5344CB8AC3E}">
        <p14:creationId xmlns:p14="http://schemas.microsoft.com/office/powerpoint/2010/main" val="45550314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Image source: https://opentextbc.ca/introductorychemistry/chapter/kinetic-molecular-theory-of-gases/</a:t>
            </a:r>
          </a:p>
          <a:p>
            <a:endParaRPr lang="en-US" dirty="0"/>
          </a:p>
          <a:p>
            <a:r>
              <a:rPr lang="en-US" dirty="0"/>
              <a:t>License: </a:t>
            </a:r>
            <a:r>
              <a:rPr lang="en-US" sz="1200" b="0" i="0" u="sng" kern="1200" dirty="0">
                <a:solidFill>
                  <a:schemeClr val="tx1"/>
                </a:solidFill>
                <a:effectLst/>
                <a:latin typeface="+mn-lt"/>
                <a:ea typeface="+mn-ea"/>
                <a:cs typeface="+mn-cs"/>
                <a:hlinkClick r:id="rId3"/>
              </a:rPr>
              <a:t>Introductory Chemistry - 1st Canadian Edition</a:t>
            </a:r>
            <a:r>
              <a:rPr lang="en-US" sz="1200" b="0" i="0" kern="1200" dirty="0">
                <a:solidFill>
                  <a:schemeClr val="tx1"/>
                </a:solidFill>
                <a:effectLst/>
                <a:latin typeface="+mn-lt"/>
                <a:ea typeface="+mn-ea"/>
                <a:cs typeface="+mn-cs"/>
              </a:rPr>
              <a:t> by Jessie A. Key is licensed under a </a:t>
            </a:r>
            <a:r>
              <a:rPr lang="en-US" sz="1200" b="0" i="0" u="sng" kern="1200" dirty="0">
                <a:solidFill>
                  <a:schemeClr val="tx1"/>
                </a:solidFill>
                <a:effectLst/>
                <a:latin typeface="+mn-lt"/>
                <a:ea typeface="+mn-ea"/>
                <a:cs typeface="+mn-cs"/>
                <a:hlinkClick r:id="rId4"/>
              </a:rPr>
              <a:t>Creative Commons Attribution-</a:t>
            </a:r>
            <a:r>
              <a:rPr lang="en-US" sz="1200" b="0" i="0" u="sng" kern="1200" dirty="0" err="1">
                <a:solidFill>
                  <a:schemeClr val="tx1"/>
                </a:solidFill>
                <a:effectLst/>
                <a:latin typeface="+mn-lt"/>
                <a:ea typeface="+mn-ea"/>
                <a:cs typeface="+mn-cs"/>
                <a:hlinkClick r:id="rId4"/>
              </a:rPr>
              <a:t>NonCommercial</a:t>
            </a:r>
            <a:r>
              <a:rPr lang="en-US" sz="1200" b="0" i="0" u="sng" kern="1200" dirty="0">
                <a:solidFill>
                  <a:schemeClr val="tx1"/>
                </a:solidFill>
                <a:effectLst/>
                <a:latin typeface="+mn-lt"/>
                <a:ea typeface="+mn-ea"/>
                <a:cs typeface="+mn-cs"/>
                <a:hlinkClick r:id="rId4"/>
              </a:rPr>
              <a:t>-</a:t>
            </a:r>
            <a:r>
              <a:rPr lang="en-US" sz="1200" b="0" i="0" u="sng" kern="1200" dirty="0" err="1">
                <a:solidFill>
                  <a:schemeClr val="tx1"/>
                </a:solidFill>
                <a:effectLst/>
                <a:latin typeface="+mn-lt"/>
                <a:ea typeface="+mn-ea"/>
                <a:cs typeface="+mn-cs"/>
                <a:hlinkClick r:id="rId4"/>
              </a:rPr>
              <a:t>ShareAlike</a:t>
            </a:r>
            <a:r>
              <a:rPr lang="en-US" sz="1200" b="0" i="0" u="sng" kern="1200" dirty="0">
                <a:solidFill>
                  <a:schemeClr val="tx1"/>
                </a:solidFill>
                <a:effectLst/>
                <a:latin typeface="+mn-lt"/>
                <a:ea typeface="+mn-ea"/>
                <a:cs typeface="+mn-cs"/>
                <a:hlinkClick r:id="rId4"/>
              </a:rPr>
              <a:t> 4.0 International License</a:t>
            </a:r>
            <a:r>
              <a:rPr lang="en-US" sz="1200" b="0" i="0" kern="1200" dirty="0">
                <a:solidFill>
                  <a:schemeClr val="tx1"/>
                </a:solidFill>
                <a:effectLst/>
                <a:latin typeface="+mn-lt"/>
                <a:ea typeface="+mn-ea"/>
                <a:cs typeface="+mn-cs"/>
              </a:rPr>
              <a:t>, except where otherwise noted.</a:t>
            </a:r>
            <a:endParaRPr lang="en-US" dirty="0"/>
          </a:p>
        </p:txBody>
      </p:sp>
      <p:sp>
        <p:nvSpPr>
          <p:cNvPr id="4" name="Slide Number Placeholder 3"/>
          <p:cNvSpPr>
            <a:spLocks noGrp="1"/>
          </p:cNvSpPr>
          <p:nvPr>
            <p:ph type="sldNum" sz="quarter" idx="5"/>
          </p:nvPr>
        </p:nvSpPr>
        <p:spPr/>
        <p:txBody>
          <a:bodyPr/>
          <a:lstStyle/>
          <a:p>
            <a:fld id="{96EB8423-8448-40C9-9646-B9FC1F789A33}" type="slidenum">
              <a:rPr lang="en-US" smtClean="0"/>
              <a:t>12</a:t>
            </a:fld>
            <a:endParaRPr lang="en-US"/>
          </a:p>
        </p:txBody>
      </p:sp>
    </p:spTree>
    <p:extLst>
      <p:ext uri="{BB962C8B-B14F-4D97-AF65-F5344CB8AC3E}">
        <p14:creationId xmlns:p14="http://schemas.microsoft.com/office/powerpoint/2010/main" val="49375087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6EB8423-8448-40C9-9646-B9FC1F789A33}" type="slidenum">
              <a:rPr lang="en-US" smtClean="0"/>
              <a:t>13</a:t>
            </a:fld>
            <a:endParaRPr lang="en-US"/>
          </a:p>
        </p:txBody>
      </p:sp>
    </p:spTree>
    <p:extLst>
      <p:ext uri="{BB962C8B-B14F-4D97-AF65-F5344CB8AC3E}">
        <p14:creationId xmlns:p14="http://schemas.microsoft.com/office/powerpoint/2010/main" val="74968466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r>
              <a:rPr lang="en-US" dirty="0"/>
              <a:t>Copyright: This file is in the public domain in the United States because it was solely created by NASA. NASA copyright policy states that "NASA material is not protected by copyright unless noted". (See </a:t>
            </a:r>
            <a:r>
              <a:rPr lang="en-US" dirty="0" err="1"/>
              <a:t>Template:PD-USGov</a:t>
            </a:r>
            <a:r>
              <a:rPr lang="en-US" dirty="0"/>
              <a:t>, NASA copyright policy page or JPL Image Use Policy.)</a:t>
            </a:r>
          </a:p>
          <a:p>
            <a:endParaRPr lang="en-US" dirty="0"/>
          </a:p>
          <a:p>
            <a:r>
              <a:rPr lang="en-US" dirty="0"/>
              <a:t>Website: https://www.grc.nasa.gov/www/BGH/pressure.html</a:t>
            </a:r>
          </a:p>
        </p:txBody>
      </p:sp>
      <p:sp>
        <p:nvSpPr>
          <p:cNvPr id="4" name="Slide Number Placeholder 3"/>
          <p:cNvSpPr>
            <a:spLocks noGrp="1"/>
          </p:cNvSpPr>
          <p:nvPr>
            <p:ph type="sldNum" sz="quarter" idx="5"/>
          </p:nvPr>
        </p:nvSpPr>
        <p:spPr/>
        <p:txBody>
          <a:bodyPr/>
          <a:lstStyle/>
          <a:p>
            <a:fld id="{96EB8423-8448-40C9-9646-B9FC1F789A33}" type="slidenum">
              <a:rPr lang="en-US" smtClean="0"/>
              <a:t>14</a:t>
            </a:fld>
            <a:endParaRPr lang="en-US"/>
          </a:p>
        </p:txBody>
      </p:sp>
    </p:spTree>
    <p:extLst>
      <p:ext uri="{BB962C8B-B14F-4D97-AF65-F5344CB8AC3E}">
        <p14:creationId xmlns:p14="http://schemas.microsoft.com/office/powerpoint/2010/main" val="108824988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6EB8423-8448-40C9-9646-B9FC1F789A33}" type="slidenum">
              <a:rPr lang="en-US" smtClean="0"/>
              <a:t>15</a:t>
            </a:fld>
            <a:endParaRPr lang="en-US"/>
          </a:p>
        </p:txBody>
      </p:sp>
    </p:spTree>
    <p:extLst>
      <p:ext uri="{BB962C8B-B14F-4D97-AF65-F5344CB8AC3E}">
        <p14:creationId xmlns:p14="http://schemas.microsoft.com/office/powerpoint/2010/main" val="32155150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bwMode="blackWhite">
          <a:xfrm>
            <a:off x="1600200" y="2386744"/>
            <a:ext cx="8991600" cy="1645920"/>
          </a:xfrm>
          <a:solidFill>
            <a:srgbClr val="FFFFFF"/>
          </a:solidFill>
          <a:ln w="38100">
            <a:solidFill>
              <a:srgbClr val="404040"/>
            </a:solidFill>
          </a:ln>
        </p:spPr>
        <p:txBody>
          <a:bodyPr lIns="274320" rIns="274320" anchor="ctr" anchorCtr="1">
            <a:normAutofit/>
          </a:bodyPr>
          <a:lstStyle>
            <a:lvl1pPr algn="ctr">
              <a:defRPr sz="3800">
                <a:solidFill>
                  <a:srgbClr val="262626"/>
                </a:solidFill>
              </a:defRPr>
            </a:lvl1pPr>
          </a:lstStyle>
          <a:p>
            <a:r>
              <a:rPr lang="en-US"/>
              <a:t>Click to edit Master title style</a:t>
            </a:r>
            <a:endParaRPr lang="en-US" dirty="0"/>
          </a:p>
        </p:txBody>
      </p:sp>
      <p:sp>
        <p:nvSpPr>
          <p:cNvPr id="3" name="Subtitle 2"/>
          <p:cNvSpPr>
            <a:spLocks noGrp="1"/>
          </p:cNvSpPr>
          <p:nvPr>
            <p:ph type="subTitle" idx="1"/>
          </p:nvPr>
        </p:nvSpPr>
        <p:spPr>
          <a:xfrm>
            <a:off x="2695194" y="4352544"/>
            <a:ext cx="6801612" cy="1239894"/>
          </a:xfrm>
          <a:noFill/>
        </p:spPr>
        <p:txBody>
          <a:bodyPr>
            <a:normAutofit/>
          </a:bodyPr>
          <a:lstStyle>
            <a:lvl1pPr marL="0" indent="0" algn="ctr">
              <a:buNone/>
              <a:defRPr sz="2000">
                <a:solidFill>
                  <a:schemeClr val="tx1">
                    <a:lumMod val="75000"/>
                    <a:lumOff val="25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7" name="Date Placeholder 6"/>
          <p:cNvSpPr>
            <a:spLocks noGrp="1"/>
          </p:cNvSpPr>
          <p:nvPr>
            <p:ph type="dt" sz="half" idx="10"/>
          </p:nvPr>
        </p:nvSpPr>
        <p:spPr/>
        <p:txBody>
          <a:bodyPr/>
          <a:lstStyle/>
          <a:p>
            <a:fld id="{DDC06E46-5019-43F7-A17D-308A3DF5FA45}" type="datetimeFigureOut">
              <a:rPr lang="en-US" smtClean="0"/>
              <a:t>5/12/2022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4B29F23-B9E2-4658-A936-C3B89C3A7EE7}" type="slidenum">
              <a:rPr lang="en-US" smtClean="0"/>
              <a:t>‹#›</a:t>
            </a:fld>
            <a:endParaRPr lang="en-US"/>
          </a:p>
        </p:txBody>
      </p:sp>
    </p:spTree>
    <p:extLst>
      <p:ext uri="{BB962C8B-B14F-4D97-AF65-F5344CB8AC3E}">
        <p14:creationId xmlns:p14="http://schemas.microsoft.com/office/powerpoint/2010/main" val="69207275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DDC06E46-5019-43F7-A17D-308A3DF5FA45}" type="datetimeFigureOut">
              <a:rPr lang="en-US" smtClean="0"/>
              <a:t>5/12/2022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4B29F23-B9E2-4658-A936-C3B89C3A7EE7}" type="slidenum">
              <a:rPr lang="en-US" smtClean="0"/>
              <a:t>‹#›</a:t>
            </a:fld>
            <a:endParaRPr lang="en-US"/>
          </a:p>
        </p:txBody>
      </p:sp>
    </p:spTree>
    <p:extLst>
      <p:ext uri="{BB962C8B-B14F-4D97-AF65-F5344CB8AC3E}">
        <p14:creationId xmlns:p14="http://schemas.microsoft.com/office/powerpoint/2010/main" val="234679699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653112" y="937260"/>
            <a:ext cx="1298608" cy="498348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2231136" y="937260"/>
            <a:ext cx="6198489" cy="4983480"/>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DDC06E46-5019-43F7-A17D-308A3DF5FA45}" type="datetimeFigureOut">
              <a:rPr lang="en-US" smtClean="0"/>
              <a:t>5/12/2022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4B29F23-B9E2-4658-A936-C3B89C3A7EE7}" type="slidenum">
              <a:rPr lang="en-US" smtClean="0"/>
              <a:t>‹#›</a:t>
            </a:fld>
            <a:endParaRPr lang="en-US"/>
          </a:p>
        </p:txBody>
      </p:sp>
    </p:spTree>
    <p:extLst>
      <p:ext uri="{BB962C8B-B14F-4D97-AF65-F5344CB8AC3E}">
        <p14:creationId xmlns:p14="http://schemas.microsoft.com/office/powerpoint/2010/main" val="325609429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DDC06E46-5019-43F7-A17D-308A3DF5FA45}" type="datetimeFigureOut">
              <a:rPr lang="en-US" smtClean="0"/>
              <a:t>5/12/2022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4B29F23-B9E2-4658-A936-C3B89C3A7EE7}" type="slidenum">
              <a:rPr lang="en-US" smtClean="0"/>
              <a:t>‹#›</a:t>
            </a:fld>
            <a:endParaRPr lang="en-US"/>
          </a:p>
        </p:txBody>
      </p:sp>
    </p:spTree>
    <p:extLst>
      <p:ext uri="{BB962C8B-B14F-4D97-AF65-F5344CB8AC3E}">
        <p14:creationId xmlns:p14="http://schemas.microsoft.com/office/powerpoint/2010/main" val="48079547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bwMode="blackWhite">
          <a:xfrm>
            <a:off x="1600200" y="2386744"/>
            <a:ext cx="8991600" cy="1645920"/>
          </a:xfrm>
          <a:solidFill>
            <a:srgbClr val="FFFFFF"/>
          </a:solidFill>
          <a:ln w="38100">
            <a:solidFill>
              <a:srgbClr val="404040"/>
            </a:solidFill>
          </a:ln>
        </p:spPr>
        <p:txBody>
          <a:bodyPr lIns="274320" rIns="274320" anchor="ctr" anchorCtr="1">
            <a:normAutofit/>
          </a:bodyPr>
          <a:lstStyle>
            <a:lvl1pPr>
              <a:defRPr sz="3800">
                <a:solidFill>
                  <a:srgbClr val="262626"/>
                </a:solidFill>
              </a:defRPr>
            </a:lvl1pPr>
          </a:lstStyle>
          <a:p>
            <a:r>
              <a:rPr lang="en-US"/>
              <a:t>Click to edit Master title style</a:t>
            </a:r>
            <a:endParaRPr lang="en-US" dirty="0"/>
          </a:p>
        </p:txBody>
      </p:sp>
      <p:sp>
        <p:nvSpPr>
          <p:cNvPr id="3" name="Text Placeholder 2"/>
          <p:cNvSpPr>
            <a:spLocks noGrp="1"/>
          </p:cNvSpPr>
          <p:nvPr>
            <p:ph type="body" idx="1"/>
          </p:nvPr>
        </p:nvSpPr>
        <p:spPr>
          <a:xfrm>
            <a:off x="2695194" y="4352465"/>
            <a:ext cx="6801612" cy="1265082"/>
          </a:xfrm>
        </p:spPr>
        <p:txBody>
          <a:bodyPr anchor="t" anchorCtr="1">
            <a:normAutofit/>
          </a:bodyPr>
          <a:lstStyle>
            <a:lvl1pPr marL="0" indent="0">
              <a:buNone/>
              <a:defRPr sz="20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7" name="Date Placeholder 6"/>
          <p:cNvSpPr>
            <a:spLocks noGrp="1"/>
          </p:cNvSpPr>
          <p:nvPr>
            <p:ph type="dt" sz="half" idx="10"/>
          </p:nvPr>
        </p:nvSpPr>
        <p:spPr/>
        <p:txBody>
          <a:bodyPr/>
          <a:lstStyle/>
          <a:p>
            <a:fld id="{DDC06E46-5019-43F7-A17D-308A3DF5FA45}" type="datetimeFigureOut">
              <a:rPr lang="en-US" smtClean="0"/>
              <a:t>5/12/2022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4B29F23-B9E2-4658-A936-C3B89C3A7EE7}" type="slidenum">
              <a:rPr lang="en-US" smtClean="0"/>
              <a:t>‹#›</a:t>
            </a:fld>
            <a:endParaRPr lang="en-US"/>
          </a:p>
        </p:txBody>
      </p:sp>
    </p:spTree>
    <p:extLst>
      <p:ext uri="{BB962C8B-B14F-4D97-AF65-F5344CB8AC3E}">
        <p14:creationId xmlns:p14="http://schemas.microsoft.com/office/powerpoint/2010/main" val="403729877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581912" y="2638044"/>
            <a:ext cx="4271771" cy="310198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338315" y="2638044"/>
            <a:ext cx="4270247" cy="310198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Date Placeholder 7"/>
          <p:cNvSpPr>
            <a:spLocks noGrp="1"/>
          </p:cNvSpPr>
          <p:nvPr>
            <p:ph type="dt" sz="half" idx="10"/>
          </p:nvPr>
        </p:nvSpPr>
        <p:spPr/>
        <p:txBody>
          <a:bodyPr/>
          <a:lstStyle/>
          <a:p>
            <a:fld id="{DDC06E46-5019-43F7-A17D-308A3DF5FA45}" type="datetimeFigureOut">
              <a:rPr lang="en-US" smtClean="0"/>
              <a:t>5/12/2022</a:t>
            </a:fld>
            <a:endParaRPr lang="en-US"/>
          </a:p>
        </p:txBody>
      </p:sp>
      <p:sp>
        <p:nvSpPr>
          <p:cNvPr id="9" name="Footer Placeholder 8"/>
          <p:cNvSpPr>
            <a:spLocks noGrp="1"/>
          </p:cNvSpPr>
          <p:nvPr>
            <p:ph type="ftr" sz="quarter" idx="11"/>
          </p:nvPr>
        </p:nvSpPr>
        <p:spPr/>
        <p:txBody>
          <a:bodyPr/>
          <a:lstStyle/>
          <a:p>
            <a:endParaRPr lang="en-US"/>
          </a:p>
        </p:txBody>
      </p:sp>
      <p:sp>
        <p:nvSpPr>
          <p:cNvPr id="10" name="Slide Number Placeholder 9"/>
          <p:cNvSpPr>
            <a:spLocks noGrp="1"/>
          </p:cNvSpPr>
          <p:nvPr>
            <p:ph type="sldNum" sz="quarter" idx="12"/>
          </p:nvPr>
        </p:nvSpPr>
        <p:spPr/>
        <p:txBody>
          <a:bodyPr/>
          <a:lstStyle/>
          <a:p>
            <a:fld id="{E4B29F23-B9E2-4658-A936-C3B89C3A7EE7}" type="slidenum">
              <a:rPr lang="en-US" smtClean="0"/>
              <a:t>‹#›</a:t>
            </a:fld>
            <a:endParaRPr lang="en-US"/>
          </a:p>
        </p:txBody>
      </p:sp>
    </p:spTree>
    <p:extLst>
      <p:ext uri="{BB962C8B-B14F-4D97-AF65-F5344CB8AC3E}">
        <p14:creationId xmlns:p14="http://schemas.microsoft.com/office/powerpoint/2010/main" val="383507415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583436" y="2313433"/>
            <a:ext cx="4270248" cy="704087"/>
          </a:xfrm>
        </p:spPr>
        <p:txBody>
          <a:bodyPr anchor="b" anchorCtr="1">
            <a:normAutofit/>
          </a:bodyPr>
          <a:lstStyle>
            <a:lvl1pPr marL="0" indent="0" algn="ctr">
              <a:buNone/>
              <a:defRPr sz="1900" b="0" cap="all" spc="100" baseline="0">
                <a:solidFill>
                  <a:schemeClr val="accent2">
                    <a:lumMod val="75000"/>
                  </a:schemeClr>
                </a:solidFill>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583436" y="3143250"/>
            <a:ext cx="4270248" cy="2596776"/>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Content Placeholder 5"/>
          <p:cNvSpPr>
            <a:spLocks noGrp="1"/>
          </p:cNvSpPr>
          <p:nvPr>
            <p:ph sz="quarter" idx="4"/>
          </p:nvPr>
        </p:nvSpPr>
        <p:spPr>
          <a:xfrm>
            <a:off x="6338316" y="3143250"/>
            <a:ext cx="4253484" cy="2596776"/>
          </a:xfrm>
        </p:spPr>
        <p:txBody>
          <a:bodyPr/>
          <a:lstStyle>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 Placeholder 4"/>
          <p:cNvSpPr>
            <a:spLocks noGrp="1"/>
          </p:cNvSpPr>
          <p:nvPr>
            <p:ph type="body" sz="quarter" idx="13"/>
          </p:nvPr>
        </p:nvSpPr>
        <p:spPr>
          <a:xfrm>
            <a:off x="6338316" y="2313433"/>
            <a:ext cx="4270248" cy="704087"/>
          </a:xfrm>
        </p:spPr>
        <p:txBody>
          <a:bodyPr anchor="b" anchorCtr="1">
            <a:normAutofit/>
          </a:bodyPr>
          <a:lstStyle>
            <a:lvl1pPr marL="0" indent="0" algn="ctr">
              <a:buNone/>
              <a:defRPr sz="1900" b="0" cap="all" spc="100" baseline="0">
                <a:solidFill>
                  <a:schemeClr val="accent2">
                    <a:lumMod val="75000"/>
                  </a:schemeClr>
                </a:solidFill>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7" name="Date Placeholder 6"/>
          <p:cNvSpPr>
            <a:spLocks noGrp="1"/>
          </p:cNvSpPr>
          <p:nvPr>
            <p:ph type="dt" sz="half" idx="10"/>
          </p:nvPr>
        </p:nvSpPr>
        <p:spPr/>
        <p:txBody>
          <a:bodyPr/>
          <a:lstStyle/>
          <a:p>
            <a:fld id="{DDC06E46-5019-43F7-A17D-308A3DF5FA45}" type="datetimeFigureOut">
              <a:rPr lang="en-US" smtClean="0"/>
              <a:t>5/12/2022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4B29F23-B9E2-4658-A936-C3B89C3A7EE7}" type="slidenum">
              <a:rPr lang="en-US" smtClean="0"/>
              <a:t>‹#›</a:t>
            </a:fld>
            <a:endParaRPr lang="en-US"/>
          </a:p>
        </p:txBody>
      </p:sp>
      <p:sp>
        <p:nvSpPr>
          <p:cNvPr id="10" name="Title 9"/>
          <p:cNvSpPr>
            <a:spLocks noGrp="1"/>
          </p:cNvSpPr>
          <p:nvPr>
            <p:ph type="title"/>
          </p:nvPr>
        </p:nvSpPr>
        <p:spPr/>
        <p:txBody>
          <a:bodyPr/>
          <a:lstStyle/>
          <a:p>
            <a:r>
              <a:rPr lang="en-US"/>
              <a:t>Click to edit Master title style</a:t>
            </a:r>
            <a:endParaRPr lang="en-US" dirty="0"/>
          </a:p>
        </p:txBody>
      </p:sp>
    </p:spTree>
    <p:extLst>
      <p:ext uri="{BB962C8B-B14F-4D97-AF65-F5344CB8AC3E}">
        <p14:creationId xmlns:p14="http://schemas.microsoft.com/office/powerpoint/2010/main" val="273433421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DDC06E46-5019-43F7-A17D-308A3DF5FA45}" type="datetimeFigureOut">
              <a:rPr lang="en-US" smtClean="0"/>
              <a:t>5/12/2022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4B29F23-B9E2-4658-A936-C3B89C3A7EE7}" type="slidenum">
              <a:rPr lang="en-US" smtClean="0"/>
              <a:t>‹#›</a:t>
            </a:fld>
            <a:endParaRPr lang="en-US"/>
          </a:p>
        </p:txBody>
      </p:sp>
    </p:spTree>
    <p:extLst>
      <p:ext uri="{BB962C8B-B14F-4D97-AF65-F5344CB8AC3E}">
        <p14:creationId xmlns:p14="http://schemas.microsoft.com/office/powerpoint/2010/main" val="186373839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DC06E46-5019-43F7-A17D-308A3DF5FA45}" type="datetimeFigureOut">
              <a:rPr lang="en-US" smtClean="0"/>
              <a:t>5/12/2022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4B29F23-B9E2-4658-A936-C3B89C3A7EE7}" type="slidenum">
              <a:rPr lang="en-US" smtClean="0"/>
              <a:t>‹#›</a:t>
            </a:fld>
            <a:endParaRPr lang="en-US"/>
          </a:p>
        </p:txBody>
      </p:sp>
    </p:spTree>
    <p:extLst>
      <p:ext uri="{BB962C8B-B14F-4D97-AF65-F5344CB8AC3E}">
        <p14:creationId xmlns:p14="http://schemas.microsoft.com/office/powerpoint/2010/main" val="304583074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6" name="Rectangle 25"/>
          <p:cNvSpPr/>
          <p:nvPr/>
        </p:nvSpPr>
        <p:spPr>
          <a:xfrm>
            <a:off x="0" y="0"/>
            <a:ext cx="60960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bwMode="blackWhite">
          <a:xfrm>
            <a:off x="804672" y="2243828"/>
            <a:ext cx="4486656" cy="1141497"/>
          </a:xfrm>
          <a:solidFill>
            <a:srgbClr val="FFFFFF"/>
          </a:solidFill>
          <a:ln>
            <a:solidFill>
              <a:srgbClr val="404040"/>
            </a:solidFill>
          </a:ln>
        </p:spPr>
        <p:txBody>
          <a:bodyPr anchor="ctr" anchorCtr="1">
            <a:normAutofit/>
          </a:bodyPr>
          <a:lstStyle>
            <a:lvl1pPr>
              <a:defRPr sz="2200">
                <a:solidFill>
                  <a:srgbClr val="262626"/>
                </a:solidFill>
              </a:defRPr>
            </a:lvl1pPr>
          </a:lstStyle>
          <a:p>
            <a:r>
              <a:rPr lang="en-US"/>
              <a:t>Click to edit Master title style</a:t>
            </a:r>
            <a:endParaRPr lang="en-US" dirty="0"/>
          </a:p>
        </p:txBody>
      </p:sp>
      <p:sp>
        <p:nvSpPr>
          <p:cNvPr id="3" name="Content Placeholder 2"/>
          <p:cNvSpPr>
            <a:spLocks noGrp="1"/>
          </p:cNvSpPr>
          <p:nvPr>
            <p:ph idx="1"/>
          </p:nvPr>
        </p:nvSpPr>
        <p:spPr>
          <a:xfrm>
            <a:off x="6736080" y="804672"/>
            <a:ext cx="4815840" cy="5248656"/>
          </a:xfrm>
        </p:spPr>
        <p:txBody>
          <a:bodyPr>
            <a:normAutofit/>
          </a:bodyPr>
          <a:lstStyle>
            <a:lvl1pPr>
              <a:defRPr sz="1900">
                <a:solidFill>
                  <a:schemeClr val="tx1"/>
                </a:solidFill>
              </a:defRPr>
            </a:lvl1pPr>
            <a:lvl2pPr>
              <a:defRPr sz="1600">
                <a:solidFill>
                  <a:schemeClr val="tx1"/>
                </a:solidFill>
              </a:defRPr>
            </a:lvl2pPr>
            <a:lvl3pPr>
              <a:defRPr sz="1600">
                <a:solidFill>
                  <a:schemeClr val="tx1"/>
                </a:solidFill>
              </a:defRPr>
            </a:lvl3pPr>
            <a:lvl4pPr>
              <a:defRPr sz="1600">
                <a:solidFill>
                  <a:schemeClr val="tx1"/>
                </a:solidFill>
              </a:defRPr>
            </a:lvl4pPr>
            <a:lvl5pPr>
              <a:defRPr sz="1600">
                <a:solidFill>
                  <a:schemeClr val="tx1"/>
                </a:solidFill>
              </a:defRPr>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115568" y="3549918"/>
            <a:ext cx="3794760" cy="2194036"/>
          </a:xfrm>
        </p:spPr>
        <p:txBody>
          <a:bodyPr anchor="t" anchorCtr="1">
            <a:normAutofit/>
          </a:bodyPr>
          <a:lstStyle>
            <a:lvl1pPr marL="0" indent="0" algn="ctr">
              <a:buNone/>
              <a:defRPr sz="1500">
                <a:solidFill>
                  <a:srgbClr val="FFFFFF"/>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9" name="Date Placeholder 8"/>
          <p:cNvSpPr>
            <a:spLocks noGrp="1"/>
          </p:cNvSpPr>
          <p:nvPr>
            <p:ph type="dt" sz="half" idx="10"/>
          </p:nvPr>
        </p:nvSpPr>
        <p:spPr/>
        <p:txBody>
          <a:bodyPr/>
          <a:lstStyle/>
          <a:p>
            <a:fld id="{DDC06E46-5019-43F7-A17D-308A3DF5FA45}" type="datetimeFigureOut">
              <a:rPr lang="en-US" smtClean="0"/>
              <a:t>5/12/2022</a:t>
            </a:fld>
            <a:endParaRPr lang="en-US"/>
          </a:p>
        </p:txBody>
      </p:sp>
      <p:sp>
        <p:nvSpPr>
          <p:cNvPr id="10" name="Footer Placeholder 9"/>
          <p:cNvSpPr>
            <a:spLocks noGrp="1"/>
          </p:cNvSpPr>
          <p:nvPr>
            <p:ph type="ftr" sz="quarter" idx="11"/>
          </p:nvPr>
        </p:nvSpPr>
        <p:spPr>
          <a:xfrm>
            <a:off x="804672" y="6236208"/>
            <a:ext cx="5124797" cy="320040"/>
          </a:xfrm>
        </p:spPr>
        <p:txBody>
          <a:bodyPr/>
          <a:lstStyle>
            <a:lvl1pPr>
              <a:defRPr>
                <a:solidFill>
                  <a:srgbClr val="FFFFFF">
                    <a:alpha val="70000"/>
                  </a:srgbClr>
                </a:solidFill>
              </a:defRPr>
            </a:lvl1pPr>
          </a:lstStyle>
          <a:p>
            <a:endParaRPr lang="en-US"/>
          </a:p>
        </p:txBody>
      </p:sp>
      <p:sp>
        <p:nvSpPr>
          <p:cNvPr id="11" name="Slide Number Placeholder 10"/>
          <p:cNvSpPr>
            <a:spLocks noGrp="1"/>
          </p:cNvSpPr>
          <p:nvPr>
            <p:ph type="sldNum" sz="quarter" idx="12"/>
          </p:nvPr>
        </p:nvSpPr>
        <p:spPr/>
        <p:txBody>
          <a:bodyPr/>
          <a:lstStyle/>
          <a:p>
            <a:fld id="{E4B29F23-B9E2-4658-A936-C3B89C3A7EE7}" type="slidenum">
              <a:rPr lang="en-US" smtClean="0"/>
              <a:t>‹#›</a:t>
            </a:fld>
            <a:endParaRPr lang="en-US"/>
          </a:p>
        </p:txBody>
      </p:sp>
    </p:spTree>
    <p:extLst>
      <p:ext uri="{BB962C8B-B14F-4D97-AF65-F5344CB8AC3E}">
        <p14:creationId xmlns:p14="http://schemas.microsoft.com/office/powerpoint/2010/main" val="139299809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18" name="Rectangle 17"/>
          <p:cNvSpPr/>
          <p:nvPr/>
        </p:nvSpPr>
        <p:spPr>
          <a:xfrm>
            <a:off x="0" y="0"/>
            <a:ext cx="6095999"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bwMode="blackWhite">
          <a:xfrm>
            <a:off x="808523" y="2243828"/>
            <a:ext cx="4494998" cy="1134640"/>
          </a:xfrm>
          <a:solidFill>
            <a:srgbClr val="FFFFFF"/>
          </a:solidFill>
          <a:ln>
            <a:solidFill>
              <a:srgbClr val="404040"/>
            </a:solidFill>
          </a:ln>
        </p:spPr>
        <p:txBody>
          <a:bodyPr anchor="ctr" anchorCtr="1">
            <a:noAutofit/>
          </a:bodyPr>
          <a:lstStyle>
            <a:lvl1pPr>
              <a:defRPr sz="2200">
                <a:solidFill>
                  <a:srgbClr val="262626"/>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6095999" y="0"/>
            <a:ext cx="6102097" cy="6858000"/>
          </a:xfrm>
          <a:solidFill>
            <a:schemeClr val="bg1">
              <a:lumMod val="75000"/>
            </a:schemeClr>
          </a:solidFill>
        </p:spPr>
        <p:txBody>
          <a:bodyPr anchor="t"/>
          <a:lstStyle>
            <a:lvl1pPr marL="0" indent="0">
              <a:buNone/>
              <a:defRPr sz="3200">
                <a:solidFill>
                  <a:schemeClr val="bg1">
                    <a:lumMod val="85000"/>
                    <a:lumOff val="1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115568" y="3549918"/>
            <a:ext cx="3794760" cy="2194037"/>
          </a:xfrm>
        </p:spPr>
        <p:txBody>
          <a:bodyPr anchor="t" anchorCtr="1">
            <a:normAutofit/>
          </a:bodyPr>
          <a:lstStyle>
            <a:lvl1pPr marL="0" indent="0" algn="ctr">
              <a:buNone/>
              <a:defRPr sz="1500">
                <a:solidFill>
                  <a:srgbClr val="FFFFFF"/>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8" name="Date Placeholder 7"/>
          <p:cNvSpPr>
            <a:spLocks noGrp="1"/>
          </p:cNvSpPr>
          <p:nvPr>
            <p:ph type="dt" sz="half" idx="10"/>
          </p:nvPr>
        </p:nvSpPr>
        <p:spPr/>
        <p:txBody>
          <a:bodyPr/>
          <a:lstStyle>
            <a:lvl1pPr>
              <a:defRPr>
                <a:solidFill>
                  <a:srgbClr val="FFFFFF"/>
                </a:solidFill>
                <a:effectLst>
                  <a:outerShdw blurRad="50800" dist="38100" dir="2700000" algn="tl" rotWithShape="0">
                    <a:prstClr val="black">
                      <a:alpha val="43000"/>
                    </a:prstClr>
                  </a:outerShdw>
                </a:effectLst>
              </a:defRPr>
            </a:lvl1pPr>
          </a:lstStyle>
          <a:p>
            <a:fld id="{DDC06E46-5019-43F7-A17D-308A3DF5FA45}" type="datetimeFigureOut">
              <a:rPr lang="en-US" smtClean="0"/>
              <a:t>5/12/2022</a:t>
            </a:fld>
            <a:endParaRPr lang="en-US"/>
          </a:p>
        </p:txBody>
      </p:sp>
      <p:sp>
        <p:nvSpPr>
          <p:cNvPr id="9" name="Footer Placeholder 8"/>
          <p:cNvSpPr>
            <a:spLocks noGrp="1"/>
          </p:cNvSpPr>
          <p:nvPr>
            <p:ph type="ftr" sz="quarter" idx="11"/>
          </p:nvPr>
        </p:nvSpPr>
        <p:spPr>
          <a:xfrm>
            <a:off x="804672" y="6236208"/>
            <a:ext cx="5124797" cy="320040"/>
          </a:xfrm>
        </p:spPr>
        <p:txBody>
          <a:bodyPr/>
          <a:lstStyle>
            <a:lvl1pPr>
              <a:defRPr>
                <a:solidFill>
                  <a:srgbClr val="FFFFFF">
                    <a:alpha val="70000"/>
                  </a:srgbClr>
                </a:solidFill>
              </a:defRPr>
            </a:lvl1pPr>
          </a:lstStyle>
          <a:p>
            <a:endParaRPr lang="en-US"/>
          </a:p>
        </p:txBody>
      </p:sp>
      <p:sp>
        <p:nvSpPr>
          <p:cNvPr id="10" name="Slide Number Placeholder 9"/>
          <p:cNvSpPr>
            <a:spLocks noGrp="1"/>
          </p:cNvSpPr>
          <p:nvPr>
            <p:ph type="sldNum" sz="quarter" idx="12"/>
          </p:nvPr>
        </p:nvSpPr>
        <p:spPr/>
        <p:txBody>
          <a:bodyPr/>
          <a:lstStyle/>
          <a:p>
            <a:fld id="{E4B29F23-B9E2-4658-A936-C3B89C3A7EE7}" type="slidenum">
              <a:rPr lang="en-US" smtClean="0"/>
              <a:t>‹#›</a:t>
            </a:fld>
            <a:endParaRPr lang="en-US"/>
          </a:p>
        </p:txBody>
      </p:sp>
    </p:spTree>
    <p:extLst>
      <p:ext uri="{BB962C8B-B14F-4D97-AF65-F5344CB8AC3E}">
        <p14:creationId xmlns:p14="http://schemas.microsoft.com/office/powerpoint/2010/main" val="220459164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bwMode="black">
          <a:xfrm>
            <a:off x="2231136" y="964692"/>
            <a:ext cx="7729728" cy="1188720"/>
          </a:xfrm>
          <a:prstGeom prst="rect">
            <a:avLst/>
          </a:prstGeom>
          <a:solidFill>
            <a:srgbClr val="FFFFFF"/>
          </a:solidFill>
          <a:ln w="31750" cap="sq">
            <a:solidFill>
              <a:srgbClr val="404040"/>
            </a:solidFill>
            <a:miter lim="800000"/>
          </a:ln>
        </p:spPr>
        <p:txBody>
          <a:bodyPr vert="horz" lIns="182880" tIns="182880" rIns="182880" bIns="18288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2231136" y="2638044"/>
            <a:ext cx="7729728" cy="3101983"/>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7821429" y="6238816"/>
            <a:ext cx="2753746" cy="323968"/>
          </a:xfrm>
          <a:prstGeom prst="rect">
            <a:avLst/>
          </a:prstGeom>
        </p:spPr>
        <p:txBody>
          <a:bodyPr vert="horz" lIns="91440" tIns="45720" rIns="91440" bIns="45720" rtlCol="0" anchor="ctr"/>
          <a:lstStyle>
            <a:lvl1pPr algn="r">
              <a:defRPr sz="1050">
                <a:solidFill>
                  <a:schemeClr val="tx1">
                    <a:alpha val="70000"/>
                  </a:schemeClr>
                </a:solidFill>
              </a:defRPr>
            </a:lvl1pPr>
          </a:lstStyle>
          <a:p>
            <a:fld id="{DDC06E46-5019-43F7-A17D-308A3DF5FA45}" type="datetimeFigureOut">
              <a:rPr lang="en-US" smtClean="0"/>
              <a:t>5/12/2022</a:t>
            </a:fld>
            <a:endParaRPr lang="en-US"/>
          </a:p>
        </p:txBody>
      </p:sp>
      <p:sp>
        <p:nvSpPr>
          <p:cNvPr id="5" name="Footer Placeholder 4"/>
          <p:cNvSpPr>
            <a:spLocks noGrp="1"/>
          </p:cNvSpPr>
          <p:nvPr>
            <p:ph type="ftr" sz="quarter" idx="3"/>
          </p:nvPr>
        </p:nvSpPr>
        <p:spPr>
          <a:xfrm>
            <a:off x="1600200" y="6236208"/>
            <a:ext cx="5901189" cy="320040"/>
          </a:xfrm>
          <a:prstGeom prst="rect">
            <a:avLst/>
          </a:prstGeom>
        </p:spPr>
        <p:txBody>
          <a:bodyPr vert="horz" lIns="91440" tIns="45720" rIns="91440" bIns="45720" rtlCol="0" anchor="ctr"/>
          <a:lstStyle>
            <a:lvl1pPr algn="l">
              <a:defRPr sz="1050">
                <a:solidFill>
                  <a:schemeClr val="tx1">
                    <a:alpha val="70000"/>
                  </a:schemeClr>
                </a:solidFill>
              </a:defRPr>
            </a:lvl1pPr>
          </a:lstStyle>
          <a:p>
            <a:endParaRPr lang="en-US"/>
          </a:p>
        </p:txBody>
      </p:sp>
      <p:sp>
        <p:nvSpPr>
          <p:cNvPr id="6" name="Slide Number Placeholder 5"/>
          <p:cNvSpPr>
            <a:spLocks noGrp="1"/>
          </p:cNvSpPr>
          <p:nvPr>
            <p:ph type="sldNum" sz="quarter" idx="4"/>
          </p:nvPr>
        </p:nvSpPr>
        <p:spPr>
          <a:xfrm>
            <a:off x="10758922" y="6217920"/>
            <a:ext cx="365760" cy="365760"/>
          </a:xfrm>
          <a:prstGeom prst="ellipse">
            <a:avLst/>
          </a:prstGeom>
          <a:solidFill>
            <a:srgbClr val="1D1D1D">
              <a:alpha val="70000"/>
            </a:srgbClr>
          </a:solidFill>
        </p:spPr>
        <p:txBody>
          <a:bodyPr vert="horz" lIns="18288" tIns="45720" rIns="18288" bIns="45720" rtlCol="0" anchor="ctr">
            <a:noAutofit/>
          </a:bodyPr>
          <a:lstStyle>
            <a:lvl1pPr algn="ctr">
              <a:defRPr sz="1100" spc="0" baseline="0">
                <a:solidFill>
                  <a:srgbClr val="FFFFFF"/>
                </a:solidFill>
              </a:defRPr>
            </a:lvl1pPr>
          </a:lstStyle>
          <a:p>
            <a:fld id="{E4B29F23-B9E2-4658-A936-C3B89C3A7EE7}" type="slidenum">
              <a:rPr lang="en-US" smtClean="0"/>
              <a:t>‹#›</a:t>
            </a:fld>
            <a:endParaRPr lang="en-US"/>
          </a:p>
        </p:txBody>
      </p:sp>
    </p:spTree>
    <p:extLst>
      <p:ext uri="{BB962C8B-B14F-4D97-AF65-F5344CB8AC3E}">
        <p14:creationId xmlns:p14="http://schemas.microsoft.com/office/powerpoint/2010/main" val="764148009"/>
      </p:ext>
    </p:extLst>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txStyles>
    <p:titleStyle>
      <a:lvl1pPr algn="ctr" defTabSz="914400" rtl="0" eaLnBrk="1" latinLnBrk="0" hangingPunct="1">
        <a:lnSpc>
          <a:spcPct val="90000"/>
        </a:lnSpc>
        <a:spcBef>
          <a:spcPct val="0"/>
        </a:spcBef>
        <a:buNone/>
        <a:defRPr sz="2800" kern="1200" cap="all" spc="200" baseline="0">
          <a:solidFill>
            <a:srgbClr val="262626"/>
          </a:solidFill>
          <a:latin typeface="+mj-lt"/>
          <a:ea typeface="+mj-ea"/>
          <a:cs typeface="+mj-cs"/>
        </a:defRPr>
      </a:lvl1pPr>
    </p:titleStyle>
    <p:bodyStyle>
      <a:lvl1pPr marL="228600" indent="-228600" algn="l" defTabSz="914400" rtl="0" eaLnBrk="1" latinLnBrk="0" hangingPunct="1">
        <a:lnSpc>
          <a:spcPct val="100000"/>
        </a:lnSpc>
        <a:spcBef>
          <a:spcPts val="1000"/>
        </a:spcBef>
        <a:buClr>
          <a:schemeClr val="accent2"/>
        </a:buClr>
        <a:buFont typeface="Arial" panose="020B0604020202020204" pitchFamily="34" charset="0"/>
        <a:buChar char="•"/>
        <a:defRPr sz="1800" kern="1200">
          <a:solidFill>
            <a:schemeClr val="tx1">
              <a:lumMod val="85000"/>
              <a:lumOff val="15000"/>
            </a:schemeClr>
          </a:solidFill>
          <a:latin typeface="+mn-lt"/>
          <a:ea typeface="+mn-ea"/>
          <a:cs typeface="+mn-cs"/>
        </a:defRPr>
      </a:lvl1pPr>
      <a:lvl2pPr marL="4572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2pPr>
      <a:lvl3pPr marL="6858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3pPr>
      <a:lvl4pPr marL="9144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4pPr>
      <a:lvl5pPr marL="11430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5pPr>
      <a:lvl6pPr marL="1312863"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6pPr>
      <a:lvl7pPr marL="1484313"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7pPr>
      <a:lvl8pPr marL="165735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8pPr>
      <a:lvl9pPr marL="1882775"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15.jpeg"/></Relationships>
</file>

<file path=ppt/slides/_rels/slide1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7.gif"/><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image" Target="../media/image19.svg"/></Relationships>
</file>

<file path=ppt/slides/_rels/slide16.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1.xml"/><Relationship Id="rId1" Type="http://schemas.openxmlformats.org/officeDocument/2006/relationships/slideLayout" Target="../slideLayouts/slideLayout7.xml"/><Relationship Id="rId5" Type="http://schemas.openxmlformats.org/officeDocument/2006/relationships/image" Target="../media/image23.png"/><Relationship Id="rId4" Type="http://schemas.openxmlformats.org/officeDocument/2006/relationships/image" Target="../media/image22.png"/></Relationships>
</file>

<file path=ppt/slides/_rels/slide18.xml.rels><?xml version="1.0" encoding="UTF-8" standalone="yes"?>
<Relationships xmlns="http://schemas.openxmlformats.org/package/2006/relationships"><Relationship Id="rId3" Type="http://schemas.openxmlformats.org/officeDocument/2006/relationships/image" Target="../media/image24.gif"/><Relationship Id="rId2" Type="http://schemas.openxmlformats.org/officeDocument/2006/relationships/notesSlide" Target="../notesSlides/notesSlide12.xml"/><Relationship Id="rId1" Type="http://schemas.openxmlformats.org/officeDocument/2006/relationships/slideLayout" Target="../slideLayouts/slideLayout7.xml"/><Relationship Id="rId4" Type="http://schemas.openxmlformats.org/officeDocument/2006/relationships/image" Target="../media/image25.png"/></Relationships>
</file>

<file path=ppt/slides/_rels/slide1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3.xml"/><Relationship Id="rId1" Type="http://schemas.openxmlformats.org/officeDocument/2006/relationships/slideLayout" Target="../slideLayouts/slideLayout7.xml"/><Relationship Id="rId4" Type="http://schemas.openxmlformats.org/officeDocument/2006/relationships/image" Target="../media/image27.svg"/></Relationships>
</file>

<file path=ppt/slides/_rels/slide2.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4.xml"/><Relationship Id="rId1" Type="http://schemas.openxmlformats.org/officeDocument/2006/relationships/slideLayout" Target="../slideLayouts/slideLayout7.xml"/><Relationship Id="rId5" Type="http://schemas.openxmlformats.org/officeDocument/2006/relationships/image" Target="../media/image32.png"/><Relationship Id="rId4" Type="http://schemas.openxmlformats.org/officeDocument/2006/relationships/image" Target="../media/image31.png"/></Relationships>
</file>

<file path=ppt/slides/_rels/slide24.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15.xml"/><Relationship Id="rId1" Type="http://schemas.openxmlformats.org/officeDocument/2006/relationships/slideLayout" Target="../slideLayouts/slideLayout7.xml"/><Relationship Id="rId5" Type="http://schemas.openxmlformats.org/officeDocument/2006/relationships/image" Target="../media/image35.png"/><Relationship Id="rId4" Type="http://schemas.openxmlformats.org/officeDocument/2006/relationships/image" Target="../media/image34.gif"/></Relationships>
</file>

<file path=ppt/slides/_rels/slide25.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6.xml"/><Relationship Id="rId1" Type="http://schemas.openxmlformats.org/officeDocument/2006/relationships/slideLayout" Target="../slideLayouts/slideLayout7.xml"/><Relationship Id="rId4" Type="http://schemas.openxmlformats.org/officeDocument/2006/relationships/image" Target="../media/image37.svg"/></Relationships>
</file>

<file path=ppt/slides/_rels/slide26.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6.gif"/><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7.xml"/><Relationship Id="rId5" Type="http://schemas.openxmlformats.org/officeDocument/2006/relationships/image" Target="../media/image10.png"/><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hyperlink" Target="https://www.thoughtco.com/definition-of-kelvin-temperature-scale-604544" TargetMode="Externa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TextBox 1"/>
          <p:cNvSpPr txBox="1"/>
          <p:nvPr/>
        </p:nvSpPr>
        <p:spPr>
          <a:xfrm>
            <a:off x="1524000" y="2634938"/>
            <a:ext cx="9144000" cy="1588127"/>
          </a:xfrm>
          <a:prstGeom prst="rect">
            <a:avLst/>
          </a:prstGeom>
          <a:solidFill>
            <a:srgbClr val="FFFFFF"/>
          </a:solidFill>
          <a:ln w="279400" cap="sq" cmpd="thinThick">
            <a:solidFill>
              <a:srgbClr val="FFFFFF"/>
            </a:solidFill>
            <a:miter lim="800000"/>
          </a:ln>
        </p:spPr>
        <p:txBody>
          <a:bodyPr vert="horz" lIns="182880" tIns="182880" rIns="182880" bIns="182880" rtlCol="0" anchor="ctr">
            <a:normAutofit/>
          </a:bodyPr>
          <a:lstStyle/>
          <a:p>
            <a:pPr algn="ctr" defTabSz="914400">
              <a:lnSpc>
                <a:spcPct val="90000"/>
              </a:lnSpc>
              <a:spcBef>
                <a:spcPct val="0"/>
              </a:spcBef>
              <a:spcAft>
                <a:spcPts val="600"/>
              </a:spcAft>
            </a:pPr>
            <a:r>
              <a:rPr lang="en-US" sz="4800" kern="1200" cap="all" spc="200" baseline="0" dirty="0">
                <a:solidFill>
                  <a:srgbClr val="262626"/>
                </a:solidFill>
                <a:latin typeface="Times New Roman" panose="02020603050405020304" pitchFamily="18" charset="0"/>
                <a:ea typeface="+mj-ea"/>
                <a:cs typeface="Times New Roman" panose="02020603050405020304" pitchFamily="18" charset="0"/>
              </a:rPr>
              <a:t>Gas Phase</a:t>
            </a:r>
          </a:p>
        </p:txBody>
      </p:sp>
    </p:spTree>
    <p:extLst>
      <p:ext uri="{BB962C8B-B14F-4D97-AF65-F5344CB8AC3E}">
        <p14:creationId xmlns:p14="http://schemas.microsoft.com/office/powerpoint/2010/main" val="344559496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Rectangle 1"/>
          <p:cNvSpPr/>
          <p:nvPr/>
        </p:nvSpPr>
        <p:spPr>
          <a:xfrm>
            <a:off x="-349632" y="97771"/>
            <a:ext cx="7364770" cy="1381466"/>
          </a:xfrm>
          <a:prstGeom prst="rect">
            <a:avLst/>
          </a:prstGeom>
        </p:spPr>
        <p:txBody>
          <a:bodyPr vert="horz" lIns="182880" tIns="182880" rIns="182880" bIns="182880" rtlCol="0" anchor="ctr">
            <a:normAutofit/>
          </a:bodyPr>
          <a:lstStyle/>
          <a:p>
            <a:pPr lvl="0" algn="ctr" defTabSz="914400" fontAlgn="base">
              <a:lnSpc>
                <a:spcPct val="90000"/>
              </a:lnSpc>
              <a:spcBef>
                <a:spcPct val="0"/>
              </a:spcBef>
              <a:spcAft>
                <a:spcPts val="600"/>
              </a:spcAft>
            </a:pPr>
            <a:r>
              <a:rPr lang="en-US" altLang="en-US" sz="2000" b="1" cap="all" spc="200" dirty="0">
                <a:solidFill>
                  <a:srgbClr val="C00000"/>
                </a:solidFill>
                <a:latin typeface="Times New Roman" panose="02020603050405020304" pitchFamily="18" charset="0"/>
                <a:ea typeface="+mj-ea"/>
                <a:cs typeface="Times New Roman" panose="02020603050405020304" pitchFamily="18" charset="0"/>
              </a:rPr>
              <a:t>molecular speed Distribution</a:t>
            </a:r>
          </a:p>
          <a:p>
            <a:pPr lvl="0" algn="ctr" defTabSz="914400" fontAlgn="base">
              <a:lnSpc>
                <a:spcPct val="90000"/>
              </a:lnSpc>
              <a:spcBef>
                <a:spcPct val="0"/>
              </a:spcBef>
              <a:spcAft>
                <a:spcPts val="600"/>
              </a:spcAft>
            </a:pPr>
            <a:r>
              <a:rPr lang="en-US" altLang="en-US" sz="2000" b="1" cap="all" spc="200" dirty="0">
                <a:solidFill>
                  <a:srgbClr val="C00000"/>
                </a:solidFill>
                <a:latin typeface="Times New Roman" panose="02020603050405020304" pitchFamily="18" charset="0"/>
                <a:ea typeface="+mj-ea"/>
                <a:cs typeface="Times New Roman" panose="02020603050405020304" pitchFamily="18" charset="0"/>
              </a:rPr>
              <a:t>at various temperatures</a:t>
            </a:r>
          </a:p>
        </p:txBody>
      </p:sp>
      <p:sp>
        <p:nvSpPr>
          <p:cNvPr id="9" name="Rectangle 8">
            <a:extLst>
              <a:ext uri="{FF2B5EF4-FFF2-40B4-BE49-F238E27FC236}">
                <a16:creationId xmlns:a16="http://schemas.microsoft.com/office/drawing/2014/main" id="{56533F40-045E-4E3D-9243-864CD4E5866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943605" y="964692"/>
            <a:ext cx="5440680" cy="4936558"/>
          </a:xfrm>
          <a:prstGeom prst="rect">
            <a:avLst/>
          </a:prstGeom>
          <a:noFill/>
          <a:ln w="31750" cap="sq">
            <a:solidFill>
              <a:srgbClr val="FFFFFF"/>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a:extLst>
              <a:ext uri="{FF2B5EF4-FFF2-40B4-BE49-F238E27FC236}">
                <a16:creationId xmlns:a16="http://schemas.microsoft.com/office/drawing/2014/main" id="{30402EC6-D845-41B3-BEBE-CB34D9BFEA6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110699" y="1128683"/>
            <a:ext cx="5106493" cy="4608576"/>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26" name="Picture 2" descr="Molecular Speeds | Superborsuk">
            <a:extLst>
              <a:ext uri="{FF2B5EF4-FFF2-40B4-BE49-F238E27FC236}">
                <a16:creationId xmlns:a16="http://schemas.microsoft.com/office/drawing/2014/main" id="{DAFBF5D3-4461-4B44-8C97-80C69B97DB21}"/>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689558" y="1750090"/>
            <a:ext cx="5106493" cy="3716316"/>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p:cNvSpPr/>
          <p:nvPr/>
        </p:nvSpPr>
        <p:spPr>
          <a:xfrm>
            <a:off x="216569" y="1713273"/>
            <a:ext cx="6472989" cy="4351967"/>
          </a:xfrm>
          <a:prstGeom prst="rect">
            <a:avLst/>
          </a:prstGeom>
        </p:spPr>
        <p:txBody>
          <a:bodyPr vert="horz" lIns="91440" tIns="45720" rIns="91440" bIns="45720" rtlCol="0">
            <a:noAutofit/>
          </a:bodyPr>
          <a:lstStyle/>
          <a:p>
            <a:pPr marL="285750" indent="-228600" defTabSz="914400">
              <a:lnSpc>
                <a:spcPct val="90000"/>
              </a:lnSpc>
              <a:spcBef>
                <a:spcPts val="1000"/>
              </a:spcBef>
              <a:buClr>
                <a:schemeClr val="accent2"/>
              </a:buClr>
              <a:buFont typeface="Arial" panose="020B0604020202020204" pitchFamily="34" charset="0"/>
              <a:buChar char="•"/>
            </a:pPr>
            <a:r>
              <a:rPr lang="en-US" sz="2000" dirty="0">
                <a:solidFill>
                  <a:schemeClr val="tx1">
                    <a:lumMod val="85000"/>
                    <a:lumOff val="15000"/>
                  </a:schemeClr>
                </a:solidFill>
                <a:latin typeface="Times New Roman" panose="02020603050405020304" pitchFamily="18" charset="0"/>
                <a:cs typeface="Times New Roman" panose="02020603050405020304" pitchFamily="18" charset="0"/>
              </a:rPr>
              <a:t>Instantaneous speeds of gas particles at a fixed temperature, will have a wide range of values</a:t>
            </a:r>
          </a:p>
          <a:p>
            <a:pPr marL="285750" indent="-228600" defTabSz="914400">
              <a:lnSpc>
                <a:spcPct val="90000"/>
              </a:lnSpc>
              <a:spcBef>
                <a:spcPts val="1000"/>
              </a:spcBef>
              <a:buClr>
                <a:schemeClr val="accent2"/>
              </a:buClr>
              <a:buFont typeface="Arial" panose="020B0604020202020204" pitchFamily="34" charset="0"/>
              <a:buChar char="•"/>
            </a:pPr>
            <a:endParaRPr lang="en-US" sz="2000" dirty="0">
              <a:solidFill>
                <a:schemeClr val="tx1">
                  <a:lumMod val="85000"/>
                  <a:lumOff val="15000"/>
                </a:schemeClr>
              </a:solidFill>
              <a:latin typeface="Times New Roman" panose="02020603050405020304" pitchFamily="18" charset="0"/>
              <a:cs typeface="Times New Roman" panose="02020603050405020304" pitchFamily="18" charset="0"/>
            </a:endParaRPr>
          </a:p>
          <a:p>
            <a:pPr marL="285750" indent="-228600" defTabSz="914400">
              <a:lnSpc>
                <a:spcPct val="90000"/>
              </a:lnSpc>
              <a:spcBef>
                <a:spcPts val="1000"/>
              </a:spcBef>
              <a:buClr>
                <a:schemeClr val="accent2"/>
              </a:buClr>
              <a:buFont typeface="Arial" panose="020B0604020202020204" pitchFamily="34" charset="0"/>
              <a:buChar char="•"/>
            </a:pPr>
            <a:r>
              <a:rPr lang="en-US" sz="2000" dirty="0">
                <a:solidFill>
                  <a:schemeClr val="tx1">
                    <a:lumMod val="85000"/>
                    <a:lumOff val="15000"/>
                  </a:schemeClr>
                </a:solidFill>
                <a:latin typeface="Times New Roman" panose="02020603050405020304" pitchFamily="18" charset="0"/>
                <a:cs typeface="Times New Roman" panose="02020603050405020304" pitchFamily="18" charset="0"/>
              </a:rPr>
              <a:t>Some particles will have speed = 0, a few will have very large speeds, but a majority will fall into a more or less well-defined range</a:t>
            </a:r>
          </a:p>
          <a:p>
            <a:pPr marL="285750" indent="-228600" defTabSz="914400">
              <a:lnSpc>
                <a:spcPct val="90000"/>
              </a:lnSpc>
              <a:spcBef>
                <a:spcPts val="1000"/>
              </a:spcBef>
              <a:buClr>
                <a:schemeClr val="accent2"/>
              </a:buClr>
              <a:buFont typeface="Arial" panose="020B0604020202020204" pitchFamily="34" charset="0"/>
              <a:buChar char="•"/>
            </a:pPr>
            <a:endParaRPr lang="en-US" sz="2000" dirty="0">
              <a:solidFill>
                <a:schemeClr val="tx1">
                  <a:lumMod val="85000"/>
                  <a:lumOff val="15000"/>
                </a:schemeClr>
              </a:solidFill>
              <a:latin typeface="Times New Roman" panose="02020603050405020304" pitchFamily="18" charset="0"/>
              <a:cs typeface="Times New Roman" panose="02020603050405020304" pitchFamily="18" charset="0"/>
            </a:endParaRPr>
          </a:p>
          <a:p>
            <a:pPr marL="285750" indent="-228600" defTabSz="914400">
              <a:lnSpc>
                <a:spcPct val="90000"/>
              </a:lnSpc>
              <a:spcBef>
                <a:spcPts val="1000"/>
              </a:spcBef>
              <a:buClr>
                <a:schemeClr val="accent2"/>
              </a:buClr>
              <a:buFont typeface="Arial" panose="020B0604020202020204" pitchFamily="34" charset="0"/>
              <a:buChar char="•"/>
            </a:pPr>
            <a:r>
              <a:rPr lang="en-US" sz="2000" dirty="0">
                <a:solidFill>
                  <a:schemeClr val="tx1">
                    <a:lumMod val="85000"/>
                    <a:lumOff val="15000"/>
                  </a:schemeClr>
                </a:solidFill>
                <a:latin typeface="Times New Roman" panose="02020603050405020304" pitchFamily="18" charset="0"/>
                <a:cs typeface="Times New Roman" panose="02020603050405020304" pitchFamily="18" charset="0"/>
              </a:rPr>
              <a:t>As temperature of gas particles increases</a:t>
            </a:r>
          </a:p>
          <a:p>
            <a:pPr marL="742950" lvl="1" indent="-228600" defTabSz="914400">
              <a:lnSpc>
                <a:spcPct val="90000"/>
              </a:lnSpc>
              <a:spcBef>
                <a:spcPts val="1000"/>
              </a:spcBef>
              <a:buClr>
                <a:schemeClr val="accent2"/>
              </a:buClr>
              <a:buFont typeface="Arial" panose="020B0604020202020204" pitchFamily="34" charset="0"/>
              <a:buChar char="•"/>
            </a:pPr>
            <a:r>
              <a:rPr lang="en-US" sz="2000" dirty="0">
                <a:solidFill>
                  <a:schemeClr val="tx1">
                    <a:lumMod val="85000"/>
                    <a:lumOff val="15000"/>
                  </a:schemeClr>
                </a:solidFill>
                <a:latin typeface="Times New Roman" panose="02020603050405020304" pitchFamily="18" charset="0"/>
                <a:cs typeface="Times New Roman" panose="02020603050405020304" pitchFamily="18" charset="0"/>
              </a:rPr>
              <a:t>Maximum molecular speed (peak value) decreases</a:t>
            </a:r>
          </a:p>
          <a:p>
            <a:pPr marL="742950" lvl="1" indent="-228600" defTabSz="914400">
              <a:lnSpc>
                <a:spcPct val="90000"/>
              </a:lnSpc>
              <a:spcBef>
                <a:spcPts val="1000"/>
              </a:spcBef>
              <a:buClr>
                <a:schemeClr val="accent2"/>
              </a:buClr>
              <a:buFont typeface="Arial" panose="020B0604020202020204" pitchFamily="34" charset="0"/>
              <a:buChar char="•"/>
            </a:pPr>
            <a:r>
              <a:rPr lang="en-US" sz="2000" dirty="0">
                <a:solidFill>
                  <a:schemeClr val="tx1">
                    <a:lumMod val="85000"/>
                    <a:lumOff val="15000"/>
                  </a:schemeClr>
                </a:solidFill>
                <a:latin typeface="Times New Roman" panose="02020603050405020304" pitchFamily="18" charset="0"/>
                <a:cs typeface="Times New Roman" panose="02020603050405020304" pitchFamily="18" charset="0"/>
              </a:rPr>
              <a:t>The width of the distribution increases, that is a larger number of particles have higher speeds</a:t>
            </a:r>
          </a:p>
          <a:p>
            <a:pPr marL="285750" indent="-228600" defTabSz="914400">
              <a:lnSpc>
                <a:spcPct val="90000"/>
              </a:lnSpc>
              <a:spcBef>
                <a:spcPts val="1000"/>
              </a:spcBef>
              <a:buClr>
                <a:schemeClr val="accent2"/>
              </a:buClr>
              <a:buFont typeface="Arial" panose="020B0604020202020204" pitchFamily="34" charset="0"/>
              <a:buChar char="•"/>
            </a:pPr>
            <a:endParaRPr lang="en-US" sz="2000" dirty="0">
              <a:solidFill>
                <a:schemeClr val="tx1">
                  <a:lumMod val="85000"/>
                  <a:lumOff val="15000"/>
                </a:schemeClr>
              </a:solidFill>
              <a:latin typeface="Times New Roman" panose="02020603050405020304" pitchFamily="18" charset="0"/>
              <a:cs typeface="Times New Roman" panose="02020603050405020304" pitchFamily="18" charset="0"/>
            </a:endParaRPr>
          </a:p>
          <a:p>
            <a:pPr marL="285750" indent="-228600" defTabSz="914400">
              <a:lnSpc>
                <a:spcPct val="90000"/>
              </a:lnSpc>
              <a:spcBef>
                <a:spcPts val="1000"/>
              </a:spcBef>
              <a:buClr>
                <a:schemeClr val="accent2"/>
              </a:buClr>
              <a:buFont typeface="Arial" panose="020B0604020202020204" pitchFamily="34" charset="0"/>
              <a:buChar char="•"/>
            </a:pPr>
            <a:endParaRPr lang="en-US" sz="2000" dirty="0">
              <a:solidFill>
                <a:schemeClr val="tx1">
                  <a:lumMod val="85000"/>
                  <a:lumOff val="15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55107572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F0E0B566-D1DA-4DCF-98AE-8A9080ACE7B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202247" y="2743200"/>
            <a:ext cx="2445458" cy="2996827"/>
          </a:xfrm>
          <a:prstGeom prst="rect">
            <a:avLst/>
          </a:prstGeom>
          <a:noFill/>
          <a:ln w="31750" cap="sq">
            <a:solidFill>
              <a:srgbClr val="FFFFFF"/>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a:extLst>
              <a:ext uri="{FF2B5EF4-FFF2-40B4-BE49-F238E27FC236}">
                <a16:creationId xmlns:a16="http://schemas.microsoft.com/office/drawing/2014/main" id="{00E4990F-F707-4516-A1D3-55BDB80D67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368844" y="2906589"/>
            <a:ext cx="2112264" cy="2670048"/>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p:cNvPicPr>
            <a:picLocks noChangeAspect="1"/>
          </p:cNvPicPr>
          <p:nvPr/>
        </p:nvPicPr>
        <p:blipFill>
          <a:blip r:embed="rId2"/>
          <a:stretch>
            <a:fillRect/>
          </a:stretch>
        </p:blipFill>
        <p:spPr>
          <a:xfrm>
            <a:off x="2533436" y="3773830"/>
            <a:ext cx="1783080" cy="935566"/>
          </a:xfrm>
          <a:prstGeom prst="rect">
            <a:avLst/>
          </a:prstGeom>
        </p:spPr>
      </p:pic>
      <p:sp>
        <p:nvSpPr>
          <p:cNvPr id="2" name="Rectangle 1"/>
          <p:cNvSpPr/>
          <p:nvPr/>
        </p:nvSpPr>
        <p:spPr>
          <a:xfrm>
            <a:off x="5126897" y="1374728"/>
            <a:ext cx="6916714" cy="3522073"/>
          </a:xfrm>
          <a:prstGeom prst="rect">
            <a:avLst/>
          </a:prstGeom>
        </p:spPr>
        <p:txBody>
          <a:bodyPr vert="horz" lIns="91440" tIns="45720" rIns="91440" bIns="45720" rtlCol="0">
            <a:noAutofit/>
          </a:bodyPr>
          <a:lstStyle/>
          <a:p>
            <a:pPr marL="285750" indent="-228600" defTabSz="914400">
              <a:spcBef>
                <a:spcPts val="1000"/>
              </a:spcBef>
              <a:buClr>
                <a:schemeClr val="accent2"/>
              </a:buClr>
              <a:buFont typeface="Arial" panose="020B0604020202020204" pitchFamily="34" charset="0"/>
              <a:buChar char="•"/>
            </a:pPr>
            <a:r>
              <a:rPr lang="en-US" sz="2000" dirty="0">
                <a:solidFill>
                  <a:schemeClr val="tx1">
                    <a:lumMod val="85000"/>
                    <a:lumOff val="15000"/>
                  </a:schemeClr>
                </a:solidFill>
                <a:latin typeface="Times New Roman" panose="02020603050405020304" pitchFamily="18" charset="0"/>
                <a:cs typeface="Times New Roman" panose="02020603050405020304" pitchFamily="18" charset="0"/>
              </a:rPr>
              <a:t>As the molecules are in a gas are in random motion, there will be just about as many molecules moving in one direction as in the opposite direction, so we need a special method to calculate average speed</a:t>
            </a:r>
          </a:p>
          <a:p>
            <a:pPr marL="285750" indent="-228600" defTabSz="914400">
              <a:spcBef>
                <a:spcPts val="1000"/>
              </a:spcBef>
              <a:buClr>
                <a:schemeClr val="accent2"/>
              </a:buClr>
              <a:buFont typeface="Arial" panose="020B0604020202020204" pitchFamily="34" charset="0"/>
              <a:buChar char="•"/>
            </a:pPr>
            <a:r>
              <a:rPr lang="en-US" sz="2000" dirty="0">
                <a:solidFill>
                  <a:schemeClr val="tx1">
                    <a:lumMod val="85000"/>
                    <a:lumOff val="15000"/>
                  </a:schemeClr>
                </a:solidFill>
                <a:latin typeface="Times New Roman" panose="02020603050405020304" pitchFamily="18" charset="0"/>
                <a:cs typeface="Times New Roman" panose="02020603050405020304" pitchFamily="18" charset="0"/>
              </a:rPr>
              <a:t>The appropriate speed for gas molecules is referred to as the Root Mean Square (RMS) velocity (</a:t>
            </a:r>
            <a:r>
              <a:rPr lang="en-US" sz="2000" dirty="0" err="1">
                <a:solidFill>
                  <a:schemeClr val="tx1">
                    <a:lumMod val="85000"/>
                    <a:lumOff val="15000"/>
                  </a:schemeClr>
                </a:solidFill>
                <a:latin typeface="Times New Roman" panose="02020603050405020304" pitchFamily="18" charset="0"/>
                <a:cs typeface="Times New Roman" panose="02020603050405020304" pitchFamily="18" charset="0"/>
              </a:rPr>
              <a:t>V</a:t>
            </a:r>
            <a:r>
              <a:rPr lang="en-US" sz="2000" baseline="-25000" dirty="0" err="1">
                <a:solidFill>
                  <a:schemeClr val="tx1">
                    <a:lumMod val="85000"/>
                    <a:lumOff val="15000"/>
                  </a:schemeClr>
                </a:solidFill>
                <a:latin typeface="Times New Roman" panose="02020603050405020304" pitchFamily="18" charset="0"/>
                <a:cs typeface="Times New Roman" panose="02020603050405020304" pitchFamily="18" charset="0"/>
              </a:rPr>
              <a:t>rms</a:t>
            </a:r>
            <a:r>
              <a:rPr lang="en-US" sz="2000" dirty="0">
                <a:solidFill>
                  <a:schemeClr val="tx1">
                    <a:lumMod val="85000"/>
                    <a:lumOff val="15000"/>
                  </a:schemeClr>
                </a:solidFill>
                <a:latin typeface="Times New Roman" panose="02020603050405020304" pitchFamily="18" charset="0"/>
                <a:cs typeface="Times New Roman" panose="02020603050405020304" pitchFamily="18" charset="0"/>
              </a:rPr>
              <a:t>)</a:t>
            </a:r>
          </a:p>
          <a:p>
            <a:pPr marL="57150" defTabSz="914400">
              <a:spcBef>
                <a:spcPts val="1000"/>
              </a:spcBef>
              <a:buClr>
                <a:schemeClr val="accent2"/>
              </a:buClr>
            </a:pPr>
            <a:endParaRPr lang="en-US" sz="2000" dirty="0">
              <a:solidFill>
                <a:schemeClr val="tx1">
                  <a:lumMod val="85000"/>
                  <a:lumOff val="15000"/>
                </a:schemeClr>
              </a:solidFill>
              <a:latin typeface="Times New Roman" panose="02020603050405020304" pitchFamily="18" charset="0"/>
              <a:cs typeface="Times New Roman" panose="02020603050405020304" pitchFamily="18" charset="0"/>
            </a:endParaRPr>
          </a:p>
          <a:p>
            <a:pPr marL="285750" indent="-228600" defTabSz="914400">
              <a:spcBef>
                <a:spcPts val="1000"/>
              </a:spcBef>
              <a:buClr>
                <a:schemeClr val="accent2"/>
              </a:buClr>
              <a:buFont typeface="Arial" panose="020B0604020202020204" pitchFamily="34" charset="0"/>
              <a:buChar char="•"/>
            </a:pPr>
            <a:r>
              <a:rPr lang="en-US" sz="2000" dirty="0">
                <a:solidFill>
                  <a:schemeClr val="tx1">
                    <a:lumMod val="85000"/>
                    <a:lumOff val="15000"/>
                  </a:schemeClr>
                </a:solidFill>
                <a:latin typeface="Times New Roman" panose="02020603050405020304" pitchFamily="18" charset="0"/>
                <a:cs typeface="Times New Roman" panose="02020603050405020304" pitchFamily="18" charset="0"/>
              </a:rPr>
              <a:t>kB = Boltzmann’s constant = 1.381×10-23 m2 kg s-2 K-1</a:t>
            </a:r>
          </a:p>
          <a:p>
            <a:pPr marL="285750" indent="-228600" defTabSz="914400">
              <a:spcBef>
                <a:spcPts val="1000"/>
              </a:spcBef>
              <a:buClr>
                <a:schemeClr val="accent2"/>
              </a:buClr>
              <a:buFont typeface="Arial" panose="020B0604020202020204" pitchFamily="34" charset="0"/>
              <a:buChar char="•"/>
            </a:pPr>
            <a:r>
              <a:rPr lang="en-US" sz="2000" dirty="0">
                <a:solidFill>
                  <a:schemeClr val="tx1">
                    <a:lumMod val="85000"/>
                    <a:lumOff val="15000"/>
                  </a:schemeClr>
                </a:solidFill>
                <a:latin typeface="Times New Roman" panose="02020603050405020304" pitchFamily="18" charset="0"/>
                <a:cs typeface="Times New Roman" panose="02020603050405020304" pitchFamily="18" charset="0"/>
              </a:rPr>
              <a:t>T = Temperature in Kelvin</a:t>
            </a:r>
          </a:p>
          <a:p>
            <a:pPr marL="285750" indent="-228600" defTabSz="914400">
              <a:spcBef>
                <a:spcPts val="1000"/>
              </a:spcBef>
              <a:buClr>
                <a:schemeClr val="accent2"/>
              </a:buClr>
              <a:buFont typeface="Arial" panose="020B0604020202020204" pitchFamily="34" charset="0"/>
              <a:buChar char="•"/>
            </a:pPr>
            <a:r>
              <a:rPr lang="en-US" sz="2000" dirty="0">
                <a:solidFill>
                  <a:schemeClr val="tx1">
                    <a:lumMod val="85000"/>
                    <a:lumOff val="15000"/>
                  </a:schemeClr>
                </a:solidFill>
                <a:latin typeface="Times New Roman" panose="02020603050405020304" pitchFamily="18" charset="0"/>
                <a:cs typeface="Times New Roman" panose="02020603050405020304" pitchFamily="18" charset="0"/>
              </a:rPr>
              <a:t>m = gas particles mass in Kg</a:t>
            </a:r>
          </a:p>
          <a:p>
            <a:pPr marL="285750" indent="-228600" defTabSz="914400">
              <a:spcBef>
                <a:spcPts val="1000"/>
              </a:spcBef>
              <a:buClr>
                <a:schemeClr val="accent2"/>
              </a:buClr>
              <a:buFont typeface="Arial" panose="020B0604020202020204" pitchFamily="34" charset="0"/>
              <a:buChar char="•"/>
            </a:pPr>
            <a:endParaRPr lang="en-US" sz="2000" dirty="0">
              <a:solidFill>
                <a:schemeClr val="tx1">
                  <a:lumMod val="85000"/>
                  <a:lumOff val="15000"/>
                </a:schemeClr>
              </a:solidFill>
              <a:latin typeface="Times New Roman" panose="02020603050405020304" pitchFamily="18" charset="0"/>
              <a:cs typeface="Times New Roman" panose="02020603050405020304" pitchFamily="18" charset="0"/>
            </a:endParaRPr>
          </a:p>
          <a:p>
            <a:pPr marL="285750" indent="-228600" defTabSz="914400">
              <a:spcBef>
                <a:spcPts val="1000"/>
              </a:spcBef>
              <a:buClr>
                <a:schemeClr val="accent2"/>
              </a:buClr>
              <a:buFont typeface="Arial" panose="020B0604020202020204" pitchFamily="34" charset="0"/>
              <a:buChar char="•"/>
            </a:pPr>
            <a:endParaRPr lang="en-US" sz="2000" dirty="0">
              <a:solidFill>
                <a:schemeClr val="tx1">
                  <a:lumMod val="85000"/>
                  <a:lumOff val="15000"/>
                </a:schemeClr>
              </a:solidFill>
              <a:latin typeface="Times New Roman" panose="02020603050405020304" pitchFamily="18" charset="0"/>
              <a:cs typeface="Times New Roman" panose="02020603050405020304" pitchFamily="18" charset="0"/>
            </a:endParaRPr>
          </a:p>
        </p:txBody>
      </p:sp>
      <p:sp>
        <p:nvSpPr>
          <p:cNvPr id="4" name="Rectangle 3">
            <a:extLst>
              <a:ext uri="{FF2B5EF4-FFF2-40B4-BE49-F238E27FC236}">
                <a16:creationId xmlns:a16="http://schemas.microsoft.com/office/drawing/2014/main" id="{6C7A4737-5E03-414F-BCE8-1A4FCA572441}"/>
              </a:ext>
            </a:extLst>
          </p:cNvPr>
          <p:cNvSpPr/>
          <p:nvPr/>
        </p:nvSpPr>
        <p:spPr>
          <a:xfrm>
            <a:off x="3776102" y="297773"/>
            <a:ext cx="4639796" cy="400110"/>
          </a:xfrm>
          <a:prstGeom prst="rect">
            <a:avLst/>
          </a:prstGeom>
        </p:spPr>
        <p:txBody>
          <a:bodyPr wrap="none">
            <a:spAutoFit/>
          </a:bodyPr>
          <a:lstStyle/>
          <a:p>
            <a:r>
              <a:rPr lang="en-US" sz="2000" b="1" dirty="0">
                <a:solidFill>
                  <a:srgbClr val="C00000"/>
                </a:solidFill>
                <a:latin typeface="Times New Roman" panose="02020603050405020304" pitchFamily="18" charset="0"/>
                <a:cs typeface="Times New Roman" panose="02020603050405020304" pitchFamily="18" charset="0"/>
              </a:rPr>
              <a:t>Root Mean Square (RMS) velocity (</a:t>
            </a:r>
            <a:r>
              <a:rPr lang="en-US" sz="2000" b="1" dirty="0" err="1">
                <a:solidFill>
                  <a:srgbClr val="C00000"/>
                </a:solidFill>
                <a:latin typeface="Times New Roman" panose="02020603050405020304" pitchFamily="18" charset="0"/>
                <a:cs typeface="Times New Roman" panose="02020603050405020304" pitchFamily="18" charset="0"/>
              </a:rPr>
              <a:t>V</a:t>
            </a:r>
            <a:r>
              <a:rPr lang="en-US" sz="2000" b="1" baseline="-25000" dirty="0" err="1">
                <a:solidFill>
                  <a:srgbClr val="C00000"/>
                </a:solidFill>
                <a:latin typeface="Times New Roman" panose="02020603050405020304" pitchFamily="18" charset="0"/>
                <a:cs typeface="Times New Roman" panose="02020603050405020304" pitchFamily="18" charset="0"/>
              </a:rPr>
              <a:t>rms</a:t>
            </a:r>
            <a:r>
              <a:rPr lang="en-US" sz="2000" b="1" dirty="0">
                <a:solidFill>
                  <a:srgbClr val="C00000"/>
                </a:solidFill>
                <a:latin typeface="Times New Roman" panose="02020603050405020304" pitchFamily="18" charset="0"/>
                <a:cs typeface="Times New Roman" panose="02020603050405020304" pitchFamily="18" charset="0"/>
              </a:rPr>
              <a:t>)</a:t>
            </a:r>
            <a:endParaRPr lang="en-US" sz="2000" b="1" dirty="0">
              <a:solidFill>
                <a:srgbClr val="C00000"/>
              </a:solidFill>
            </a:endParaRPr>
          </a:p>
        </p:txBody>
      </p:sp>
    </p:spTree>
    <p:extLst>
      <p:ext uri="{BB962C8B-B14F-4D97-AF65-F5344CB8AC3E}">
        <p14:creationId xmlns:p14="http://schemas.microsoft.com/office/powerpoint/2010/main" val="221042422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38D04FED-C569-4B11-88C7-F3D2538AAEFE}"/>
              </a:ext>
            </a:extLst>
          </p:cNvPr>
          <p:cNvSpPr/>
          <p:nvPr/>
        </p:nvSpPr>
        <p:spPr>
          <a:xfrm>
            <a:off x="3320155" y="312393"/>
            <a:ext cx="5855822" cy="707886"/>
          </a:xfrm>
          <a:prstGeom prst="rect">
            <a:avLst/>
          </a:prstGeom>
        </p:spPr>
        <p:txBody>
          <a:bodyPr wrap="square">
            <a:spAutoFit/>
          </a:bodyPr>
          <a:lstStyle/>
          <a:p>
            <a:pPr lvl="0" defTabSz="914400" eaLnBrk="0" fontAlgn="base" hangingPunct="0">
              <a:spcBef>
                <a:spcPct val="0"/>
              </a:spcBef>
              <a:spcAft>
                <a:spcPct val="0"/>
              </a:spcAft>
            </a:pPr>
            <a:r>
              <a:rPr lang="en-US" altLang="en-US" sz="2000" dirty="0">
                <a:solidFill>
                  <a:srgbClr val="C00000"/>
                </a:solidFill>
                <a:latin typeface="Times New Roman" panose="02020603050405020304" pitchFamily="18" charset="0"/>
                <a:cs typeface="Times New Roman" panose="02020603050405020304" pitchFamily="18" charset="0"/>
              </a:rPr>
              <a:t>MOLECULAR SPEED DISTRIBUTION</a:t>
            </a:r>
          </a:p>
          <a:p>
            <a:pPr lvl="0" algn="ctr" defTabSz="914400" eaLnBrk="0" fontAlgn="base" hangingPunct="0">
              <a:spcBef>
                <a:spcPct val="0"/>
              </a:spcBef>
              <a:spcAft>
                <a:spcPct val="0"/>
              </a:spcAft>
            </a:pPr>
            <a:r>
              <a:rPr lang="en-US" altLang="en-US" sz="2000" dirty="0">
                <a:solidFill>
                  <a:srgbClr val="C00000"/>
                </a:solidFill>
                <a:latin typeface="Times New Roman" panose="02020603050405020304" pitchFamily="18" charset="0"/>
                <a:cs typeface="Times New Roman" panose="02020603050405020304" pitchFamily="18" charset="0"/>
              </a:rPr>
              <a:t>AT VARIOUS TEMPERATURES</a:t>
            </a:r>
          </a:p>
        </p:txBody>
      </p:sp>
      <p:sp>
        <p:nvSpPr>
          <p:cNvPr id="11" name="Rectangle 10">
            <a:extLst>
              <a:ext uri="{FF2B5EF4-FFF2-40B4-BE49-F238E27FC236}">
                <a16:creationId xmlns:a16="http://schemas.microsoft.com/office/drawing/2014/main" id="{17A3003C-5699-4F23-A5AA-105EFE49C83F}"/>
              </a:ext>
            </a:extLst>
          </p:cNvPr>
          <p:cNvSpPr/>
          <p:nvPr/>
        </p:nvSpPr>
        <p:spPr>
          <a:xfrm>
            <a:off x="310896" y="1263597"/>
            <a:ext cx="7187184" cy="5016758"/>
          </a:xfrm>
          <a:prstGeom prst="rect">
            <a:avLst/>
          </a:prstGeom>
        </p:spPr>
        <p:txBody>
          <a:bodyPr wrap="square">
            <a:spAutoFit/>
          </a:bodyPr>
          <a:lstStyle/>
          <a:p>
            <a:pPr marL="285750" indent="-285750">
              <a:buFont typeface="Arial" panose="020B0604020202020204" pitchFamily="34" charset="0"/>
              <a:buChar char="•"/>
            </a:pPr>
            <a:r>
              <a:rPr lang="en-US" sz="2000" dirty="0">
                <a:solidFill>
                  <a:srgbClr val="000000"/>
                </a:solidFill>
                <a:latin typeface="Times New Roman" panose="02020603050405020304" pitchFamily="18" charset="0"/>
                <a:cs typeface="Times New Roman" panose="02020603050405020304" pitchFamily="18" charset="0"/>
              </a:rPr>
              <a:t>Instantaneous speeds of gas particles at some fixed temperature, will have a wide range of values</a:t>
            </a:r>
          </a:p>
          <a:p>
            <a:pPr marL="285750" indent="-285750">
              <a:buFont typeface="Arial" panose="020B0604020202020204" pitchFamily="34" charset="0"/>
              <a:buChar char="•"/>
            </a:pPr>
            <a:endParaRPr lang="en-US" sz="2000" dirty="0">
              <a:solidFill>
                <a:srgbClr val="000000"/>
              </a:solidFill>
              <a:latin typeface="Times New Roman" panose="02020603050405020304" pitchFamily="18" charset="0"/>
              <a:cs typeface="Times New Roman" panose="02020603050405020304" pitchFamily="18" charset="0"/>
            </a:endParaRPr>
          </a:p>
          <a:p>
            <a:pPr marL="285750" indent="-285750">
              <a:buFont typeface="Arial" panose="020B0604020202020204" pitchFamily="34" charset="0"/>
              <a:buChar char="•"/>
            </a:pPr>
            <a:r>
              <a:rPr lang="en-US" sz="2000" dirty="0">
                <a:solidFill>
                  <a:srgbClr val="000000"/>
                </a:solidFill>
                <a:latin typeface="Times New Roman" panose="02020603050405020304" pitchFamily="18" charset="0"/>
                <a:cs typeface="Times New Roman" panose="02020603050405020304" pitchFamily="18" charset="0"/>
              </a:rPr>
              <a:t>Some particles will have speed = 0, a few will have very large speeds, but a majority will fall into a more or less well-defined range</a:t>
            </a:r>
          </a:p>
          <a:p>
            <a:pPr marL="285750" indent="-285750">
              <a:buFont typeface="Arial" panose="020B0604020202020204" pitchFamily="34" charset="0"/>
              <a:buChar char="•"/>
            </a:pPr>
            <a:endParaRPr lang="en-US" sz="2000" dirty="0">
              <a:solidFill>
                <a:srgbClr val="000000"/>
              </a:solidFill>
              <a:latin typeface="Times New Roman" panose="02020603050405020304" pitchFamily="18" charset="0"/>
              <a:cs typeface="Times New Roman" panose="02020603050405020304" pitchFamily="18" charset="0"/>
            </a:endParaRPr>
          </a:p>
          <a:p>
            <a:pPr marL="285750" indent="-285750">
              <a:buFont typeface="Arial" panose="020B0604020202020204" pitchFamily="34" charset="0"/>
              <a:buChar char="•"/>
            </a:pPr>
            <a:r>
              <a:rPr lang="en-US" sz="2000" dirty="0">
                <a:solidFill>
                  <a:srgbClr val="000000"/>
                </a:solidFill>
                <a:latin typeface="Times New Roman" panose="02020603050405020304" pitchFamily="18" charset="0"/>
                <a:cs typeface="Times New Roman" panose="02020603050405020304" pitchFamily="18" charset="0"/>
              </a:rPr>
              <a:t>Note: As the molecules are in a gas are in random motion, there will be just about as many molecules moving in one direction as in the opposite direction, so we need a special method to calculate average speed</a:t>
            </a:r>
          </a:p>
          <a:p>
            <a:pPr marL="285750" indent="-285750">
              <a:buFont typeface="Arial" panose="020B0604020202020204" pitchFamily="34" charset="0"/>
              <a:buChar char="•"/>
            </a:pPr>
            <a:endParaRPr lang="en-US" sz="2000" dirty="0">
              <a:solidFill>
                <a:srgbClr val="000000"/>
              </a:solidFill>
              <a:latin typeface="Times New Roman" panose="02020603050405020304" pitchFamily="18" charset="0"/>
              <a:cs typeface="Times New Roman" panose="02020603050405020304" pitchFamily="18" charset="0"/>
            </a:endParaRPr>
          </a:p>
          <a:p>
            <a:pPr marL="285750" indent="-285750">
              <a:buFont typeface="Arial" panose="020B0604020202020204" pitchFamily="34" charset="0"/>
              <a:buChar char="•"/>
            </a:pPr>
            <a:r>
              <a:rPr lang="en-US" sz="2000" dirty="0">
                <a:solidFill>
                  <a:srgbClr val="000000"/>
                </a:solidFill>
                <a:latin typeface="Times New Roman" panose="02020603050405020304" pitchFamily="18" charset="0"/>
                <a:cs typeface="Times New Roman" panose="02020603050405020304" pitchFamily="18" charset="0"/>
              </a:rPr>
              <a:t>The appropriate speed for gas molecules is referred to as the Root Mean Square (RMS) velocity (</a:t>
            </a:r>
            <a:r>
              <a:rPr lang="en-US" sz="2000" dirty="0" err="1">
                <a:latin typeface="Times New Roman" panose="02020603050405020304" pitchFamily="18" charset="0"/>
                <a:cs typeface="Times New Roman" panose="02020603050405020304" pitchFamily="18" charset="0"/>
              </a:rPr>
              <a:t>V</a:t>
            </a:r>
            <a:r>
              <a:rPr lang="en-US" sz="2000" baseline="-25000" dirty="0" err="1">
                <a:latin typeface="Times New Roman" panose="02020603050405020304" pitchFamily="18" charset="0"/>
                <a:cs typeface="Times New Roman" panose="02020603050405020304" pitchFamily="18" charset="0"/>
              </a:rPr>
              <a:t>rms</a:t>
            </a:r>
            <a:r>
              <a:rPr lang="en-US" sz="2000" dirty="0">
                <a:solidFill>
                  <a:srgbClr val="000000"/>
                </a:solidFill>
                <a:latin typeface="Times New Roman" panose="02020603050405020304" pitchFamily="18" charset="0"/>
                <a:cs typeface="Times New Roman" panose="02020603050405020304" pitchFamily="18" charset="0"/>
              </a:rPr>
              <a:t>)</a:t>
            </a:r>
          </a:p>
          <a:p>
            <a:pPr marL="285750" indent="-285750">
              <a:buFont typeface="Arial" panose="020B0604020202020204" pitchFamily="34" charset="0"/>
              <a:buChar char="•"/>
            </a:pPr>
            <a:endParaRPr lang="en-US" sz="2000" dirty="0">
              <a:solidFill>
                <a:srgbClr val="000000"/>
              </a:solidFill>
              <a:latin typeface="Times New Roman" panose="02020603050405020304" pitchFamily="18" charset="0"/>
              <a:cs typeface="Times New Roman" panose="02020603050405020304" pitchFamily="18" charset="0"/>
            </a:endParaRPr>
          </a:p>
          <a:p>
            <a:pPr marL="285750" indent="-285750">
              <a:buFont typeface="Arial" panose="020B0604020202020204" pitchFamily="34" charset="0"/>
              <a:buChar char="•"/>
            </a:pPr>
            <a:endParaRPr lang="en-US" sz="2000" dirty="0">
              <a:latin typeface="Times New Roman" panose="02020603050405020304" pitchFamily="18" charset="0"/>
              <a:cs typeface="Times New Roman" panose="02020603050405020304" pitchFamily="18" charset="0"/>
            </a:endParaRPr>
          </a:p>
        </p:txBody>
      </p:sp>
      <p:pic>
        <p:nvPicPr>
          <p:cNvPr id="3" name="Picture 2">
            <a:extLst>
              <a:ext uri="{FF2B5EF4-FFF2-40B4-BE49-F238E27FC236}">
                <a16:creationId xmlns:a16="http://schemas.microsoft.com/office/drawing/2014/main" id="{783EB9B5-63B9-46F6-B641-274E69ED562D}"/>
              </a:ext>
            </a:extLst>
          </p:cNvPr>
          <p:cNvPicPr>
            <a:picLocks noChangeAspect="1"/>
          </p:cNvPicPr>
          <p:nvPr/>
        </p:nvPicPr>
        <p:blipFill>
          <a:blip r:embed="rId3"/>
          <a:stretch>
            <a:fillRect/>
          </a:stretch>
        </p:blipFill>
        <p:spPr>
          <a:xfrm>
            <a:off x="2532339" y="5606435"/>
            <a:ext cx="2139881" cy="1146147"/>
          </a:xfrm>
          <a:prstGeom prst="rect">
            <a:avLst/>
          </a:prstGeom>
        </p:spPr>
      </p:pic>
      <p:sp>
        <p:nvSpPr>
          <p:cNvPr id="14" name="TextBox 13">
            <a:extLst>
              <a:ext uri="{FF2B5EF4-FFF2-40B4-BE49-F238E27FC236}">
                <a16:creationId xmlns:a16="http://schemas.microsoft.com/office/drawing/2014/main" id="{23FD9D6A-9D28-488D-99D2-C4FADE91349F}"/>
              </a:ext>
            </a:extLst>
          </p:cNvPr>
          <p:cNvSpPr txBox="1"/>
          <p:nvPr/>
        </p:nvSpPr>
        <p:spPr>
          <a:xfrm>
            <a:off x="6574111" y="5477038"/>
            <a:ext cx="5755358" cy="1015663"/>
          </a:xfrm>
          <a:prstGeom prst="rect">
            <a:avLst/>
          </a:prstGeom>
          <a:noFill/>
        </p:spPr>
        <p:txBody>
          <a:bodyPr wrap="none" rtlCol="0">
            <a:spAutoFit/>
          </a:bodyPr>
          <a:lstStyle/>
          <a:p>
            <a:r>
              <a:rPr lang="en-US" sz="2000" dirty="0">
                <a:solidFill>
                  <a:srgbClr val="000000"/>
                </a:solidFill>
                <a:latin typeface="Times New Roman" panose="02020603050405020304" pitchFamily="18" charset="0"/>
                <a:cs typeface="Times New Roman" panose="02020603050405020304" pitchFamily="18" charset="0"/>
              </a:rPr>
              <a:t>k</a:t>
            </a:r>
            <a:r>
              <a:rPr lang="en-US" sz="2000" baseline="-25000" dirty="0">
                <a:solidFill>
                  <a:srgbClr val="000000"/>
                </a:solidFill>
                <a:latin typeface="Times New Roman" panose="02020603050405020304" pitchFamily="18" charset="0"/>
                <a:cs typeface="Times New Roman" panose="02020603050405020304" pitchFamily="18" charset="0"/>
              </a:rPr>
              <a:t>B</a:t>
            </a:r>
            <a:r>
              <a:rPr lang="en-US" sz="2000" dirty="0">
                <a:latin typeface="Times New Roman" panose="02020603050405020304" pitchFamily="18" charset="0"/>
                <a:cs typeface="Times New Roman" panose="02020603050405020304" pitchFamily="18" charset="0"/>
              </a:rPr>
              <a:t> = Boltzmann’s constant</a:t>
            </a:r>
            <a:r>
              <a:rPr lang="en-US" sz="2000" dirty="0">
                <a:solidFill>
                  <a:srgbClr val="000000"/>
                </a:solidFill>
                <a:latin typeface="Times New Roman" panose="02020603050405020304" pitchFamily="18" charset="0"/>
                <a:cs typeface="Times New Roman" panose="02020603050405020304" pitchFamily="18" charset="0"/>
              </a:rPr>
              <a:t> = 1.381×10</a:t>
            </a:r>
            <a:r>
              <a:rPr lang="en-US" sz="2000" baseline="30000" dirty="0">
                <a:solidFill>
                  <a:srgbClr val="000000"/>
                </a:solidFill>
                <a:latin typeface="Times New Roman" panose="02020603050405020304" pitchFamily="18" charset="0"/>
                <a:cs typeface="Times New Roman" panose="02020603050405020304" pitchFamily="18" charset="0"/>
              </a:rPr>
              <a:t>-23</a:t>
            </a:r>
            <a:r>
              <a:rPr lang="en-US" sz="2000" dirty="0">
                <a:solidFill>
                  <a:srgbClr val="000000"/>
                </a:solidFill>
                <a:latin typeface="Times New Roman" panose="02020603050405020304" pitchFamily="18" charset="0"/>
                <a:cs typeface="Times New Roman" panose="02020603050405020304" pitchFamily="18" charset="0"/>
              </a:rPr>
              <a:t> m</a:t>
            </a:r>
            <a:r>
              <a:rPr lang="en-US" sz="2000" baseline="30000" dirty="0">
                <a:solidFill>
                  <a:srgbClr val="000000"/>
                </a:solidFill>
                <a:latin typeface="Times New Roman" panose="02020603050405020304" pitchFamily="18" charset="0"/>
                <a:cs typeface="Times New Roman" panose="02020603050405020304" pitchFamily="18" charset="0"/>
              </a:rPr>
              <a:t>2</a:t>
            </a:r>
            <a:r>
              <a:rPr lang="en-US" sz="2000" dirty="0">
                <a:solidFill>
                  <a:srgbClr val="000000"/>
                </a:solidFill>
                <a:latin typeface="Times New Roman" panose="02020603050405020304" pitchFamily="18" charset="0"/>
                <a:cs typeface="Times New Roman" panose="02020603050405020304" pitchFamily="18" charset="0"/>
              </a:rPr>
              <a:t> kg s</a:t>
            </a:r>
            <a:r>
              <a:rPr lang="en-US" sz="2000" baseline="30000" dirty="0">
                <a:solidFill>
                  <a:srgbClr val="000000"/>
                </a:solidFill>
                <a:latin typeface="Times New Roman" panose="02020603050405020304" pitchFamily="18" charset="0"/>
                <a:cs typeface="Times New Roman" panose="02020603050405020304" pitchFamily="18" charset="0"/>
              </a:rPr>
              <a:t>-2</a:t>
            </a:r>
            <a:r>
              <a:rPr lang="en-US" sz="2000" dirty="0">
                <a:solidFill>
                  <a:srgbClr val="000000"/>
                </a:solidFill>
                <a:latin typeface="Times New Roman" panose="02020603050405020304" pitchFamily="18" charset="0"/>
                <a:cs typeface="Times New Roman" panose="02020603050405020304" pitchFamily="18" charset="0"/>
              </a:rPr>
              <a:t> K</a:t>
            </a:r>
            <a:r>
              <a:rPr lang="en-US" sz="2000" baseline="30000" dirty="0">
                <a:solidFill>
                  <a:srgbClr val="000000"/>
                </a:solidFill>
                <a:latin typeface="Times New Roman" panose="02020603050405020304" pitchFamily="18" charset="0"/>
                <a:cs typeface="Times New Roman" panose="02020603050405020304" pitchFamily="18" charset="0"/>
              </a:rPr>
              <a:t>-1</a:t>
            </a:r>
            <a:endParaRPr lang="en-US" sz="2000" dirty="0">
              <a:latin typeface="Times New Roman" panose="02020603050405020304" pitchFamily="18" charset="0"/>
              <a:cs typeface="Times New Roman" panose="02020603050405020304" pitchFamily="18" charset="0"/>
            </a:endParaRPr>
          </a:p>
          <a:p>
            <a:r>
              <a:rPr lang="en-US" sz="2000" dirty="0">
                <a:latin typeface="Times New Roman" panose="02020603050405020304" pitchFamily="18" charset="0"/>
                <a:cs typeface="Times New Roman" panose="02020603050405020304" pitchFamily="18" charset="0"/>
              </a:rPr>
              <a:t>T = Temperature in Kelvin</a:t>
            </a:r>
          </a:p>
          <a:p>
            <a:r>
              <a:rPr lang="en-US" sz="2000" dirty="0">
                <a:latin typeface="Times New Roman" panose="02020603050405020304" pitchFamily="18" charset="0"/>
                <a:cs typeface="Times New Roman" panose="02020603050405020304" pitchFamily="18" charset="0"/>
              </a:rPr>
              <a:t>m = gas particles mass in Kg</a:t>
            </a:r>
          </a:p>
        </p:txBody>
      </p:sp>
      <p:pic>
        <p:nvPicPr>
          <p:cNvPr id="7" name="Picture 2" descr="Molecular Speeds | Superborsuk">
            <a:extLst>
              <a:ext uri="{FF2B5EF4-FFF2-40B4-BE49-F238E27FC236}">
                <a16:creationId xmlns:a16="http://schemas.microsoft.com/office/drawing/2014/main" id="{E241CAF1-821D-4562-BABF-D6E77EDAA97C}"/>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613942" y="1420008"/>
            <a:ext cx="4386646" cy="31924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0544283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10" name="TextBox 9">
            <a:extLst>
              <a:ext uri="{FF2B5EF4-FFF2-40B4-BE49-F238E27FC236}">
                <a16:creationId xmlns:a16="http://schemas.microsoft.com/office/drawing/2014/main" id="{B6F4AC2C-D05E-4A47-B755-17F21174D32C}"/>
              </a:ext>
            </a:extLst>
          </p:cNvPr>
          <p:cNvSpPr txBox="1"/>
          <p:nvPr/>
        </p:nvSpPr>
        <p:spPr>
          <a:xfrm>
            <a:off x="804672" y="964692"/>
            <a:ext cx="5894832" cy="1188720"/>
          </a:xfrm>
          <a:prstGeom prst="rect">
            <a:avLst/>
          </a:prstGeom>
        </p:spPr>
        <p:txBody>
          <a:bodyPr vert="horz" lIns="182880" tIns="182880" rIns="182880" bIns="182880" rtlCol="0" anchor="ctr">
            <a:normAutofit/>
          </a:bodyPr>
          <a:lstStyle/>
          <a:p>
            <a:pPr algn="ctr" defTabSz="914400">
              <a:lnSpc>
                <a:spcPct val="90000"/>
              </a:lnSpc>
              <a:spcBef>
                <a:spcPct val="0"/>
              </a:spcBef>
              <a:spcAft>
                <a:spcPts val="600"/>
              </a:spcAft>
            </a:pPr>
            <a:r>
              <a:rPr lang="en-US" sz="2800" b="1" cap="all" spc="200" dirty="0">
                <a:solidFill>
                  <a:srgbClr val="C00000"/>
                </a:solidFill>
                <a:latin typeface="Times New Roman" panose="02020603050405020304" pitchFamily="18" charset="0"/>
                <a:ea typeface="+mj-ea"/>
                <a:cs typeface="Times New Roman" panose="02020603050405020304" pitchFamily="18" charset="0"/>
              </a:rPr>
              <a:t>Pressure</a:t>
            </a:r>
          </a:p>
        </p:txBody>
      </p:sp>
      <p:sp>
        <p:nvSpPr>
          <p:cNvPr id="13" name="Rectangle 12">
            <a:extLst>
              <a:ext uri="{FF2B5EF4-FFF2-40B4-BE49-F238E27FC236}">
                <a16:creationId xmlns:a16="http://schemas.microsoft.com/office/drawing/2014/main" id="{86C5E99D-EDD3-4931-85DD-554C2949CA70}"/>
              </a:ext>
            </a:extLst>
          </p:cNvPr>
          <p:cNvSpPr/>
          <p:nvPr/>
        </p:nvSpPr>
        <p:spPr>
          <a:xfrm>
            <a:off x="445169" y="2232401"/>
            <a:ext cx="6379882" cy="3668849"/>
          </a:xfrm>
          <a:prstGeom prst="rect">
            <a:avLst/>
          </a:prstGeom>
        </p:spPr>
        <p:txBody>
          <a:bodyPr vert="horz" lIns="91440" tIns="45720" rIns="91440" bIns="45720" rtlCol="0">
            <a:normAutofit lnSpcReduction="10000"/>
          </a:bodyPr>
          <a:lstStyle/>
          <a:p>
            <a:pPr marL="285750" indent="-228600" defTabSz="914400">
              <a:lnSpc>
                <a:spcPct val="90000"/>
              </a:lnSpc>
              <a:spcBef>
                <a:spcPts val="1000"/>
              </a:spcBef>
              <a:buClr>
                <a:schemeClr val="accent2"/>
              </a:buClr>
              <a:buFont typeface="Arial" panose="020B0604020202020204" pitchFamily="34" charset="0"/>
              <a:buChar char="•"/>
            </a:pPr>
            <a:r>
              <a:rPr lang="en-US" sz="2000" dirty="0">
                <a:solidFill>
                  <a:schemeClr val="tx1">
                    <a:lumMod val="85000"/>
                    <a:lumOff val="15000"/>
                  </a:schemeClr>
                </a:solidFill>
                <a:latin typeface="Times New Roman" panose="02020603050405020304" pitchFamily="18" charset="0"/>
                <a:cs typeface="Times New Roman" panose="02020603050405020304" pitchFamily="18" charset="0"/>
              </a:rPr>
              <a:t>The gas particles in continuous motion frequently strike the walls of their container</a:t>
            </a:r>
          </a:p>
          <a:p>
            <a:pPr marL="285750" indent="-228600" defTabSz="914400">
              <a:lnSpc>
                <a:spcPct val="90000"/>
              </a:lnSpc>
              <a:spcBef>
                <a:spcPts val="1000"/>
              </a:spcBef>
              <a:buClr>
                <a:schemeClr val="accent2"/>
              </a:buClr>
              <a:buFont typeface="Arial" panose="020B0604020202020204" pitchFamily="34" charset="0"/>
              <a:buChar char="•"/>
            </a:pPr>
            <a:endParaRPr lang="en-US" sz="2000" dirty="0">
              <a:solidFill>
                <a:schemeClr val="tx1">
                  <a:lumMod val="85000"/>
                  <a:lumOff val="15000"/>
                </a:schemeClr>
              </a:solidFill>
              <a:latin typeface="Times New Roman" panose="02020603050405020304" pitchFamily="18" charset="0"/>
              <a:cs typeface="Times New Roman" panose="02020603050405020304" pitchFamily="18" charset="0"/>
            </a:endParaRPr>
          </a:p>
          <a:p>
            <a:pPr marL="285750" indent="-228600" defTabSz="914400">
              <a:lnSpc>
                <a:spcPct val="90000"/>
              </a:lnSpc>
              <a:spcBef>
                <a:spcPts val="1000"/>
              </a:spcBef>
              <a:buClr>
                <a:schemeClr val="accent2"/>
              </a:buClr>
              <a:buFont typeface="Arial" panose="020B0604020202020204" pitchFamily="34" charset="0"/>
              <a:buChar char="•"/>
            </a:pPr>
            <a:r>
              <a:rPr lang="en-US" sz="2000" dirty="0">
                <a:solidFill>
                  <a:schemeClr val="tx1">
                    <a:lumMod val="85000"/>
                    <a:lumOff val="15000"/>
                  </a:schemeClr>
                </a:solidFill>
                <a:latin typeface="Times New Roman" panose="02020603050405020304" pitchFamily="18" charset="0"/>
                <a:cs typeface="Times New Roman" panose="02020603050405020304" pitchFamily="18" charset="0"/>
              </a:rPr>
              <a:t>After striking the container walls, they bounce off with same speed</a:t>
            </a:r>
          </a:p>
          <a:p>
            <a:pPr marL="285750" indent="-228600" defTabSz="914400">
              <a:lnSpc>
                <a:spcPct val="90000"/>
              </a:lnSpc>
              <a:spcBef>
                <a:spcPts val="1000"/>
              </a:spcBef>
              <a:buClr>
                <a:schemeClr val="accent2"/>
              </a:buClr>
              <a:buFont typeface="Arial" panose="020B0604020202020204" pitchFamily="34" charset="0"/>
              <a:buChar char="•"/>
            </a:pPr>
            <a:endParaRPr lang="en-US" sz="2000" dirty="0">
              <a:solidFill>
                <a:schemeClr val="tx1">
                  <a:lumMod val="85000"/>
                  <a:lumOff val="15000"/>
                </a:schemeClr>
              </a:solidFill>
              <a:latin typeface="Times New Roman" panose="02020603050405020304" pitchFamily="18" charset="0"/>
              <a:cs typeface="Times New Roman" panose="02020603050405020304" pitchFamily="18" charset="0"/>
            </a:endParaRPr>
          </a:p>
          <a:p>
            <a:pPr marL="285750" indent="-228600" defTabSz="914400">
              <a:lnSpc>
                <a:spcPct val="90000"/>
              </a:lnSpc>
              <a:spcBef>
                <a:spcPts val="1000"/>
              </a:spcBef>
              <a:buClr>
                <a:schemeClr val="accent2"/>
              </a:buClr>
              <a:buFont typeface="Arial" panose="020B0604020202020204" pitchFamily="34" charset="0"/>
              <a:buChar char="•"/>
            </a:pPr>
            <a:r>
              <a:rPr lang="en-US" sz="2000" dirty="0">
                <a:solidFill>
                  <a:schemeClr val="tx1">
                    <a:lumMod val="85000"/>
                    <a:lumOff val="15000"/>
                  </a:schemeClr>
                </a:solidFill>
                <a:latin typeface="Times New Roman" panose="02020603050405020304" pitchFamily="18" charset="0"/>
                <a:cs typeface="Times New Roman" panose="02020603050405020304" pitchFamily="18" charset="0"/>
              </a:rPr>
              <a:t>The striking of gas particles on the walls of container results in a total force applied to the walls</a:t>
            </a:r>
          </a:p>
          <a:p>
            <a:pPr marL="285750" indent="-228600" defTabSz="914400">
              <a:lnSpc>
                <a:spcPct val="90000"/>
              </a:lnSpc>
              <a:spcBef>
                <a:spcPts val="1000"/>
              </a:spcBef>
              <a:buClr>
                <a:schemeClr val="accent2"/>
              </a:buClr>
              <a:buFont typeface="Arial" panose="020B0604020202020204" pitchFamily="34" charset="0"/>
              <a:buChar char="•"/>
            </a:pPr>
            <a:endParaRPr lang="en-US" sz="2000" dirty="0">
              <a:solidFill>
                <a:schemeClr val="tx1">
                  <a:lumMod val="85000"/>
                  <a:lumOff val="15000"/>
                </a:schemeClr>
              </a:solidFill>
              <a:latin typeface="Times New Roman" panose="02020603050405020304" pitchFamily="18" charset="0"/>
              <a:cs typeface="Times New Roman" panose="02020603050405020304" pitchFamily="18" charset="0"/>
            </a:endParaRPr>
          </a:p>
          <a:p>
            <a:pPr marL="285750" indent="-228600" defTabSz="914400">
              <a:lnSpc>
                <a:spcPct val="90000"/>
              </a:lnSpc>
              <a:spcBef>
                <a:spcPts val="1000"/>
              </a:spcBef>
              <a:buClr>
                <a:schemeClr val="accent2"/>
              </a:buClr>
              <a:buFont typeface="Arial" panose="020B0604020202020204" pitchFamily="34" charset="0"/>
              <a:buChar char="•"/>
            </a:pPr>
            <a:r>
              <a:rPr lang="en-US" sz="2000" dirty="0">
                <a:solidFill>
                  <a:schemeClr val="tx1">
                    <a:lumMod val="85000"/>
                    <a:lumOff val="15000"/>
                  </a:schemeClr>
                </a:solidFill>
                <a:latin typeface="Times New Roman" panose="02020603050405020304" pitchFamily="18" charset="0"/>
                <a:cs typeface="Times New Roman" panose="02020603050405020304" pitchFamily="18" charset="0"/>
              </a:rPr>
              <a:t> Pressure of the gas.= Force divided by the surface area of container</a:t>
            </a:r>
          </a:p>
          <a:p>
            <a:pPr marL="285750" indent="-228600" defTabSz="914400">
              <a:lnSpc>
                <a:spcPct val="90000"/>
              </a:lnSpc>
              <a:spcBef>
                <a:spcPts val="1000"/>
              </a:spcBef>
              <a:buClr>
                <a:schemeClr val="accent2"/>
              </a:buClr>
              <a:buFont typeface="Arial" panose="020B0604020202020204" pitchFamily="34" charset="0"/>
              <a:buChar char="•"/>
            </a:pPr>
            <a:endParaRPr lang="en-US" dirty="0">
              <a:solidFill>
                <a:schemeClr val="tx1">
                  <a:lumMod val="85000"/>
                  <a:lumOff val="15000"/>
                </a:schemeClr>
              </a:solidFill>
            </a:endParaRPr>
          </a:p>
        </p:txBody>
      </p:sp>
      <p:sp>
        <p:nvSpPr>
          <p:cNvPr id="30" name="Rectangle 29">
            <a:extLst>
              <a:ext uri="{FF2B5EF4-FFF2-40B4-BE49-F238E27FC236}">
                <a16:creationId xmlns:a16="http://schemas.microsoft.com/office/drawing/2014/main" id="{879398A9-0D0D-4901-BDDF-B3D93CECA7B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386706" y="964692"/>
            <a:ext cx="3986784" cy="4936558"/>
          </a:xfrm>
          <a:prstGeom prst="rect">
            <a:avLst/>
          </a:prstGeom>
          <a:noFill/>
          <a:ln w="31750" cap="sq">
            <a:solidFill>
              <a:srgbClr val="FFFFFF"/>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2" name="Rectangle 31">
            <a:extLst>
              <a:ext uri="{FF2B5EF4-FFF2-40B4-BE49-F238E27FC236}">
                <a16:creationId xmlns:a16="http://schemas.microsoft.com/office/drawing/2014/main" id="{011FEC3B-E514-4E21-B2CB-7903A73569E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51298" y="1128683"/>
            <a:ext cx="3657600" cy="4608576"/>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a:extLst>
              <a:ext uri="{FF2B5EF4-FFF2-40B4-BE49-F238E27FC236}">
                <a16:creationId xmlns:a16="http://schemas.microsoft.com/office/drawing/2014/main" id="{1E21C6EB-5AC5-4386-8AFC-5A7FF45E6D44}"/>
              </a:ext>
            </a:extLst>
          </p:cNvPr>
          <p:cNvPicPr>
            <a:picLocks noChangeAspect="1"/>
          </p:cNvPicPr>
          <p:nvPr/>
        </p:nvPicPr>
        <p:blipFill>
          <a:blip r:embed="rId3"/>
          <a:stretch>
            <a:fillRect/>
          </a:stretch>
        </p:blipFill>
        <p:spPr>
          <a:xfrm>
            <a:off x="7920748" y="2232401"/>
            <a:ext cx="2597607" cy="2314925"/>
          </a:xfrm>
          <a:prstGeom prst="rect">
            <a:avLst/>
          </a:prstGeom>
        </p:spPr>
      </p:pic>
      <p:sp>
        <p:nvSpPr>
          <p:cNvPr id="5" name="TextBox 4"/>
          <p:cNvSpPr txBox="1"/>
          <p:nvPr/>
        </p:nvSpPr>
        <p:spPr>
          <a:xfrm>
            <a:off x="5123688" y="2473983"/>
            <a:ext cx="6092952" cy="1188720"/>
          </a:xfrm>
          <a:prstGeom prst="rect">
            <a:avLst/>
          </a:prstGeom>
        </p:spPr>
        <p:txBody>
          <a:bodyPr vert="horz" lIns="182880" tIns="182880" rIns="182880" bIns="182880" rtlCol="0" anchor="ctr">
            <a:normAutofit/>
          </a:bodyPr>
          <a:lstStyle/>
          <a:p>
            <a:pPr algn="ctr" defTabSz="914400">
              <a:lnSpc>
                <a:spcPct val="90000"/>
              </a:lnSpc>
              <a:spcBef>
                <a:spcPct val="0"/>
              </a:spcBef>
              <a:spcAft>
                <a:spcPts val="600"/>
              </a:spcAft>
            </a:pPr>
            <a:endParaRPr lang="en-US" sz="2600" b="1" cap="all" spc="200" dirty="0">
              <a:solidFill>
                <a:srgbClr val="262626"/>
              </a:solidFill>
              <a:latin typeface="+mj-lt"/>
              <a:ea typeface="+mj-ea"/>
              <a:cs typeface="+mj-cs"/>
            </a:endParaRPr>
          </a:p>
        </p:txBody>
      </p:sp>
      <p:sp>
        <p:nvSpPr>
          <p:cNvPr id="24" name="Rectangle 23">
            <a:extLst>
              <a:ext uri="{FF2B5EF4-FFF2-40B4-BE49-F238E27FC236}">
                <a16:creationId xmlns:a16="http://schemas.microsoft.com/office/drawing/2014/main" id="{2E551B7E-9319-4C5C-A528-4E753677418F}"/>
              </a:ext>
            </a:extLst>
          </p:cNvPr>
          <p:cNvSpPr/>
          <p:nvPr/>
        </p:nvSpPr>
        <p:spPr>
          <a:xfrm>
            <a:off x="7551298" y="1218877"/>
            <a:ext cx="6096000" cy="923330"/>
          </a:xfrm>
          <a:prstGeom prst="rect">
            <a:avLst/>
          </a:prstGeom>
        </p:spPr>
        <p:txBody>
          <a:bodyPr>
            <a:spAutoFit/>
          </a:bodyPr>
          <a:lstStyle/>
          <a:p>
            <a:r>
              <a:rPr lang="en-US" i="1" dirty="0">
                <a:latin typeface="Times New Roman" panose="02020603050405020304" pitchFamily="18" charset="0"/>
                <a:cs typeface="Times New Roman" panose="02020603050405020304" pitchFamily="18" charset="0"/>
              </a:rPr>
              <a:t>P = the pressure</a:t>
            </a:r>
          </a:p>
          <a:p>
            <a:r>
              <a:rPr lang="en-US" i="1" dirty="0">
                <a:latin typeface="Times New Roman" panose="02020603050405020304" pitchFamily="18" charset="0"/>
                <a:cs typeface="Times New Roman" panose="02020603050405020304" pitchFamily="18" charset="0"/>
              </a:rPr>
              <a:t>F = force acting on the container</a:t>
            </a:r>
          </a:p>
          <a:p>
            <a:r>
              <a:rPr lang="en-US" i="1" dirty="0">
                <a:latin typeface="Times New Roman" panose="02020603050405020304" pitchFamily="18" charset="0"/>
                <a:cs typeface="Times New Roman" panose="02020603050405020304" pitchFamily="18" charset="0"/>
              </a:rPr>
              <a:t>A = area of the surface on contact</a:t>
            </a:r>
          </a:p>
        </p:txBody>
      </p:sp>
      <p:sp>
        <p:nvSpPr>
          <p:cNvPr id="26" name="Rectangle 25">
            <a:extLst>
              <a:ext uri="{FF2B5EF4-FFF2-40B4-BE49-F238E27FC236}">
                <a16:creationId xmlns:a16="http://schemas.microsoft.com/office/drawing/2014/main" id="{2B8138EC-6BA6-4C08-8646-F36E52B31803}"/>
              </a:ext>
            </a:extLst>
          </p:cNvPr>
          <p:cNvSpPr/>
          <p:nvPr/>
        </p:nvSpPr>
        <p:spPr>
          <a:xfrm>
            <a:off x="7755410" y="4788908"/>
            <a:ext cx="3453488" cy="830997"/>
          </a:xfrm>
          <a:prstGeom prst="rect">
            <a:avLst/>
          </a:prstGeom>
        </p:spPr>
        <p:txBody>
          <a:bodyPr wrap="square">
            <a:spAutoFit/>
          </a:bodyPr>
          <a:lstStyle/>
          <a:p>
            <a:r>
              <a:rPr lang="en-US" sz="1600" b="1" dirty="0">
                <a:latin typeface="Times New Roman" panose="02020603050405020304" pitchFamily="18" charset="0"/>
                <a:cs typeface="Times New Roman" panose="02020603050405020304" pitchFamily="18" charset="0"/>
              </a:rPr>
              <a:t>The SI unit for pressure is the </a:t>
            </a:r>
            <a:r>
              <a:rPr lang="en-US" sz="1600" b="1" dirty="0" err="1">
                <a:latin typeface="Times New Roman" panose="02020603050405020304" pitchFamily="18" charset="0"/>
                <a:cs typeface="Times New Roman" panose="02020603050405020304" pitchFamily="18" charset="0"/>
              </a:rPr>
              <a:t>pascal</a:t>
            </a:r>
            <a:r>
              <a:rPr lang="en-US" sz="1600" b="1" dirty="0">
                <a:latin typeface="Times New Roman" panose="02020603050405020304" pitchFamily="18" charset="0"/>
                <a:cs typeface="Times New Roman" panose="02020603050405020304" pitchFamily="18" charset="0"/>
              </a:rPr>
              <a:t> (Pa), </a:t>
            </a:r>
          </a:p>
          <a:p>
            <a:r>
              <a:rPr lang="en-US" sz="1600" b="1" dirty="0">
                <a:latin typeface="Times New Roman" panose="02020603050405020304" pitchFamily="18" charset="0"/>
                <a:cs typeface="Times New Roman" panose="02020603050405020304" pitchFamily="18" charset="0"/>
              </a:rPr>
              <a:t>1 Pa = 1 N / meter square</a:t>
            </a:r>
          </a:p>
        </p:txBody>
      </p:sp>
    </p:spTree>
    <p:extLst>
      <p:ext uri="{BB962C8B-B14F-4D97-AF65-F5344CB8AC3E}">
        <p14:creationId xmlns:p14="http://schemas.microsoft.com/office/powerpoint/2010/main" val="134588072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4" name="TextBox 3"/>
          <p:cNvSpPr txBox="1"/>
          <p:nvPr/>
        </p:nvSpPr>
        <p:spPr>
          <a:xfrm>
            <a:off x="804672" y="964692"/>
            <a:ext cx="3066937" cy="1188720"/>
          </a:xfrm>
          <a:prstGeom prst="rect">
            <a:avLst/>
          </a:prstGeom>
        </p:spPr>
        <p:txBody>
          <a:bodyPr vert="horz" lIns="182880" tIns="182880" rIns="182880" bIns="182880" rtlCol="0" anchor="ctr">
            <a:normAutofit/>
          </a:bodyPr>
          <a:lstStyle/>
          <a:p>
            <a:pPr algn="ctr" defTabSz="914400">
              <a:lnSpc>
                <a:spcPct val="90000"/>
              </a:lnSpc>
              <a:spcBef>
                <a:spcPct val="0"/>
              </a:spcBef>
              <a:spcAft>
                <a:spcPts val="600"/>
              </a:spcAft>
            </a:pPr>
            <a:r>
              <a:rPr lang="en-US" sz="2800" b="1" cap="all" spc="200" dirty="0">
                <a:solidFill>
                  <a:srgbClr val="C00000"/>
                </a:solidFill>
                <a:latin typeface="Times New Roman" panose="02020603050405020304" pitchFamily="18" charset="0"/>
                <a:ea typeface="+mj-ea"/>
                <a:cs typeface="Times New Roman" panose="02020603050405020304" pitchFamily="18" charset="0"/>
              </a:rPr>
              <a:t>Pressure</a:t>
            </a:r>
          </a:p>
        </p:txBody>
      </p:sp>
      <p:sp>
        <p:nvSpPr>
          <p:cNvPr id="2" name="Rectangle 1"/>
          <p:cNvSpPr/>
          <p:nvPr/>
        </p:nvSpPr>
        <p:spPr>
          <a:xfrm>
            <a:off x="276726" y="2305490"/>
            <a:ext cx="4275058" cy="3263206"/>
          </a:xfrm>
          <a:prstGeom prst="rect">
            <a:avLst/>
          </a:prstGeom>
        </p:spPr>
        <p:txBody>
          <a:bodyPr vert="horz" lIns="91440" tIns="45720" rIns="91440" bIns="45720" rtlCol="0">
            <a:noAutofit/>
          </a:bodyPr>
          <a:lstStyle/>
          <a:p>
            <a:pPr marL="285750" indent="-228600" defTabSz="914400">
              <a:lnSpc>
                <a:spcPct val="90000"/>
              </a:lnSpc>
              <a:spcBef>
                <a:spcPts val="1000"/>
              </a:spcBef>
              <a:buClr>
                <a:schemeClr val="accent2"/>
              </a:buClr>
              <a:buFont typeface="Arial" panose="020B0604020202020204" pitchFamily="34" charset="0"/>
              <a:buChar char="•"/>
            </a:pPr>
            <a:r>
              <a:rPr lang="en-US" sz="2000" dirty="0">
                <a:solidFill>
                  <a:schemeClr val="tx1">
                    <a:lumMod val="85000"/>
                    <a:lumOff val="15000"/>
                  </a:schemeClr>
                </a:solidFill>
                <a:latin typeface="Times New Roman" panose="02020603050405020304" pitchFamily="18" charset="0"/>
                <a:cs typeface="Times New Roman" panose="02020603050405020304" pitchFamily="18" charset="0"/>
              </a:rPr>
              <a:t>The macroscopic phenomena of pressure can be explained in terms of the kinetic molecular theory of gases</a:t>
            </a:r>
          </a:p>
          <a:p>
            <a:pPr marL="285750" indent="-228600" defTabSz="914400">
              <a:lnSpc>
                <a:spcPct val="90000"/>
              </a:lnSpc>
              <a:spcBef>
                <a:spcPts val="1000"/>
              </a:spcBef>
              <a:buClr>
                <a:schemeClr val="accent2"/>
              </a:buClr>
              <a:buFont typeface="Arial" panose="020B0604020202020204" pitchFamily="34" charset="0"/>
              <a:buChar char="•"/>
            </a:pPr>
            <a:endParaRPr lang="en-US" sz="2000" dirty="0">
              <a:solidFill>
                <a:schemeClr val="tx1">
                  <a:lumMod val="85000"/>
                  <a:lumOff val="15000"/>
                </a:schemeClr>
              </a:solidFill>
              <a:latin typeface="Times New Roman" panose="02020603050405020304" pitchFamily="18" charset="0"/>
              <a:cs typeface="Times New Roman" panose="02020603050405020304" pitchFamily="18" charset="0"/>
            </a:endParaRPr>
          </a:p>
          <a:p>
            <a:pPr marL="285750" indent="-228600" defTabSz="914400">
              <a:lnSpc>
                <a:spcPct val="90000"/>
              </a:lnSpc>
              <a:spcBef>
                <a:spcPts val="1000"/>
              </a:spcBef>
              <a:buClr>
                <a:schemeClr val="accent2"/>
              </a:buClr>
              <a:buFont typeface="Arial" panose="020B0604020202020204" pitchFamily="34" charset="0"/>
              <a:buChar char="•"/>
            </a:pPr>
            <a:r>
              <a:rPr lang="en-US" sz="2000" dirty="0">
                <a:solidFill>
                  <a:schemeClr val="tx1">
                    <a:lumMod val="85000"/>
                    <a:lumOff val="15000"/>
                  </a:schemeClr>
                </a:solidFill>
                <a:latin typeface="Times New Roman" panose="02020603050405020304" pitchFamily="18" charset="0"/>
                <a:cs typeface="Times New Roman" panose="02020603050405020304" pitchFamily="18" charset="0"/>
              </a:rPr>
              <a:t>Pressure is proportional to the gas particle’s averaged velocity’s square </a:t>
            </a:r>
          </a:p>
          <a:p>
            <a:pPr marL="285750" indent="-228600" defTabSz="914400">
              <a:lnSpc>
                <a:spcPct val="90000"/>
              </a:lnSpc>
              <a:spcBef>
                <a:spcPts val="1000"/>
              </a:spcBef>
              <a:buClr>
                <a:schemeClr val="accent2"/>
              </a:buClr>
              <a:buFont typeface="Arial" panose="020B0604020202020204" pitchFamily="34" charset="0"/>
              <a:buChar char="•"/>
            </a:pPr>
            <a:endParaRPr lang="en-US" sz="2000" dirty="0">
              <a:solidFill>
                <a:schemeClr val="tx1">
                  <a:lumMod val="85000"/>
                  <a:lumOff val="15000"/>
                </a:schemeClr>
              </a:solidFill>
              <a:latin typeface="Times New Roman" panose="02020603050405020304" pitchFamily="18" charset="0"/>
              <a:cs typeface="Times New Roman" panose="02020603050405020304" pitchFamily="18" charset="0"/>
            </a:endParaRPr>
          </a:p>
          <a:p>
            <a:pPr marL="285750" indent="-228600" defTabSz="914400">
              <a:lnSpc>
                <a:spcPct val="90000"/>
              </a:lnSpc>
              <a:spcBef>
                <a:spcPts val="1000"/>
              </a:spcBef>
              <a:buClr>
                <a:schemeClr val="accent2"/>
              </a:buClr>
              <a:buFont typeface="Arial" panose="020B0604020202020204" pitchFamily="34" charset="0"/>
              <a:buChar char="•"/>
            </a:pPr>
            <a:r>
              <a:rPr lang="en-US" sz="2000" dirty="0">
                <a:solidFill>
                  <a:schemeClr val="tx1">
                    <a:lumMod val="85000"/>
                    <a:lumOff val="15000"/>
                  </a:schemeClr>
                </a:solidFill>
                <a:latin typeface="Times New Roman" panose="02020603050405020304" pitchFamily="18" charset="0"/>
                <a:cs typeface="Times New Roman" panose="02020603050405020304" pitchFamily="18" charset="0"/>
              </a:rPr>
              <a:t>As the gas particle’s speed increases so does the pressure exert by the gas</a:t>
            </a:r>
          </a:p>
        </p:txBody>
      </p:sp>
      <p:sp>
        <p:nvSpPr>
          <p:cNvPr id="9" name="Rectangle 8">
            <a:extLst>
              <a:ext uri="{FF2B5EF4-FFF2-40B4-BE49-F238E27FC236}">
                <a16:creationId xmlns:a16="http://schemas.microsoft.com/office/drawing/2014/main" id="{6515FC82-3453-4CBE-8895-4CCFF339529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94182" y="964692"/>
            <a:ext cx="6885432" cy="4936558"/>
          </a:xfrm>
          <a:prstGeom prst="rect">
            <a:avLst/>
          </a:prstGeom>
          <a:noFill/>
          <a:ln w="31750" cap="sq">
            <a:solidFill>
              <a:srgbClr val="FFFFFF"/>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a:extLst>
              <a:ext uri="{FF2B5EF4-FFF2-40B4-BE49-F238E27FC236}">
                <a16:creationId xmlns:a16="http://schemas.microsoft.com/office/drawing/2014/main" id="{C5FD847B-65C0-4027-8DFC-70CB424514F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57802" y="1128683"/>
            <a:ext cx="6558192" cy="4608576"/>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Diagram&#10;&#10;Description automatically generated with low confidence"/>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38975" y="1289304"/>
            <a:ext cx="5689828" cy="4279392"/>
          </a:xfrm>
          <a:prstGeom prst="rect">
            <a:avLst/>
          </a:prstGeom>
        </p:spPr>
      </p:pic>
    </p:spTree>
    <p:extLst>
      <p:ext uri="{BB962C8B-B14F-4D97-AF65-F5344CB8AC3E}">
        <p14:creationId xmlns:p14="http://schemas.microsoft.com/office/powerpoint/2010/main" val="355708106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5" name="TextBox 4"/>
          <p:cNvSpPr txBox="1"/>
          <p:nvPr/>
        </p:nvSpPr>
        <p:spPr>
          <a:xfrm>
            <a:off x="804672" y="964692"/>
            <a:ext cx="5894832" cy="1188720"/>
          </a:xfrm>
          <a:prstGeom prst="rect">
            <a:avLst/>
          </a:prstGeom>
        </p:spPr>
        <p:txBody>
          <a:bodyPr vert="horz" lIns="182880" tIns="182880" rIns="182880" bIns="182880" rtlCol="0" anchor="ctr">
            <a:normAutofit/>
          </a:bodyPr>
          <a:lstStyle/>
          <a:p>
            <a:pPr algn="ctr" defTabSz="914400">
              <a:lnSpc>
                <a:spcPct val="90000"/>
              </a:lnSpc>
              <a:spcBef>
                <a:spcPct val="0"/>
              </a:spcBef>
              <a:spcAft>
                <a:spcPts val="600"/>
              </a:spcAft>
            </a:pPr>
            <a:r>
              <a:rPr lang="en-US" sz="2800" b="1" cap="all" spc="200" dirty="0">
                <a:solidFill>
                  <a:srgbClr val="C00000"/>
                </a:solidFill>
                <a:latin typeface="Times New Roman" panose="02020603050405020304" pitchFamily="18" charset="0"/>
                <a:ea typeface="+mj-ea"/>
                <a:cs typeface="Times New Roman" panose="02020603050405020304" pitchFamily="18" charset="0"/>
              </a:rPr>
              <a:t>Example Problems</a:t>
            </a:r>
          </a:p>
        </p:txBody>
      </p:sp>
      <p:sp>
        <p:nvSpPr>
          <p:cNvPr id="3" name="Rectangle 2"/>
          <p:cNvSpPr/>
          <p:nvPr/>
        </p:nvSpPr>
        <p:spPr>
          <a:xfrm>
            <a:off x="803243" y="2638044"/>
            <a:ext cx="5963317" cy="3263206"/>
          </a:xfrm>
          <a:prstGeom prst="rect">
            <a:avLst/>
          </a:prstGeom>
        </p:spPr>
        <p:txBody>
          <a:bodyPr vert="horz" lIns="91440" tIns="45720" rIns="91440" bIns="45720" rtlCol="0">
            <a:normAutofit lnSpcReduction="10000"/>
          </a:bodyPr>
          <a:lstStyle/>
          <a:p>
            <a:pPr defTabSz="914400">
              <a:spcBef>
                <a:spcPts val="1000"/>
              </a:spcBef>
              <a:buClr>
                <a:schemeClr val="accent2"/>
              </a:buClr>
            </a:pPr>
            <a:r>
              <a:rPr lang="en-US" sz="2000" dirty="0">
                <a:latin typeface="Times New Roman" panose="02020603050405020304" pitchFamily="18" charset="0"/>
                <a:cs typeface="Times New Roman" panose="02020603050405020304" pitchFamily="18" charset="0"/>
              </a:rPr>
              <a:t>Q) You are underwater inside a swimming pool. You use a pressure gauge and measure the pressure on the palm of your hand to be 1.2 x 10^5 Pascals. You would like to calculate the weight pool water experienced by your hand. </a:t>
            </a:r>
          </a:p>
          <a:p>
            <a:pPr defTabSz="914400">
              <a:spcBef>
                <a:spcPts val="1000"/>
              </a:spcBef>
              <a:buClr>
                <a:schemeClr val="accent2"/>
              </a:buClr>
            </a:pPr>
            <a:endParaRPr lang="en-US" sz="2000" dirty="0">
              <a:latin typeface="Times New Roman" panose="02020603050405020304" pitchFamily="18" charset="0"/>
              <a:cs typeface="Times New Roman" panose="02020603050405020304" pitchFamily="18" charset="0"/>
            </a:endParaRPr>
          </a:p>
          <a:p>
            <a:pPr defTabSz="914400">
              <a:spcBef>
                <a:spcPts val="1000"/>
              </a:spcBef>
              <a:buClr>
                <a:schemeClr val="accent2"/>
              </a:buClr>
            </a:pPr>
            <a:r>
              <a:rPr lang="en-US" sz="2000" dirty="0">
                <a:latin typeface="Times New Roman" panose="02020603050405020304" pitchFamily="18" charset="0"/>
                <a:cs typeface="Times New Roman" panose="02020603050405020304" pitchFamily="18" charset="0"/>
              </a:rPr>
              <a:t>You come out of the pool and measure the area of palm of your hand and find it to be 8.4 x 10^-3 m^2. Using given data calculate the force of water on your hand. (Answer: 1000 N)</a:t>
            </a:r>
          </a:p>
          <a:p>
            <a:pPr indent="-228600" defTabSz="914400">
              <a:spcBef>
                <a:spcPts val="1000"/>
              </a:spcBef>
              <a:buClr>
                <a:schemeClr val="accent2"/>
              </a:buClr>
              <a:buFont typeface="Arial" panose="020B0604020202020204" pitchFamily="34" charset="0"/>
              <a:buChar char="•"/>
            </a:pPr>
            <a:endParaRPr lang="en-US" sz="2000" dirty="0">
              <a:latin typeface="Times New Roman" panose="02020603050405020304" pitchFamily="18" charset="0"/>
              <a:cs typeface="Times New Roman" panose="02020603050405020304" pitchFamily="18" charset="0"/>
            </a:endParaRPr>
          </a:p>
          <a:p>
            <a:pPr indent="-228600" defTabSz="914400">
              <a:spcBef>
                <a:spcPts val="1000"/>
              </a:spcBef>
              <a:buClr>
                <a:schemeClr val="accent2"/>
              </a:buClr>
              <a:buFont typeface="Arial" panose="020B0604020202020204" pitchFamily="34" charset="0"/>
              <a:buChar char="•"/>
            </a:pPr>
            <a:endParaRPr lang="en-US" sz="2000" dirty="0">
              <a:latin typeface="Times New Roman" panose="02020603050405020304" pitchFamily="18" charset="0"/>
              <a:cs typeface="Times New Roman" panose="02020603050405020304" pitchFamily="18" charset="0"/>
            </a:endParaRPr>
          </a:p>
          <a:p>
            <a:pPr indent="-228600" defTabSz="914400">
              <a:spcBef>
                <a:spcPts val="1000"/>
              </a:spcBef>
              <a:buClr>
                <a:schemeClr val="accent2"/>
              </a:buClr>
              <a:buFont typeface="Arial" panose="020B0604020202020204" pitchFamily="34" charset="0"/>
              <a:buChar char="•"/>
            </a:pPr>
            <a:endParaRPr lang="en-US" sz="2000" dirty="0">
              <a:latin typeface="Times New Roman" panose="02020603050405020304" pitchFamily="18" charset="0"/>
              <a:cs typeface="Times New Roman" panose="02020603050405020304" pitchFamily="18" charset="0"/>
            </a:endParaRPr>
          </a:p>
        </p:txBody>
      </p:sp>
      <p:sp>
        <p:nvSpPr>
          <p:cNvPr id="16" name="Rectangle 11">
            <a:extLst>
              <a:ext uri="{FF2B5EF4-FFF2-40B4-BE49-F238E27FC236}">
                <a16:creationId xmlns:a16="http://schemas.microsoft.com/office/drawing/2014/main" id="{879398A9-0D0D-4901-BDDF-B3D93CECA7B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386706" y="964692"/>
            <a:ext cx="3986784" cy="4936558"/>
          </a:xfrm>
          <a:prstGeom prst="rect">
            <a:avLst/>
          </a:prstGeom>
          <a:noFill/>
          <a:ln w="31750" cap="sq">
            <a:solidFill>
              <a:srgbClr val="FFFFFF"/>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Rectangle 13">
            <a:extLst>
              <a:ext uri="{FF2B5EF4-FFF2-40B4-BE49-F238E27FC236}">
                <a16:creationId xmlns:a16="http://schemas.microsoft.com/office/drawing/2014/main" id="{011FEC3B-E514-4E21-B2CB-7903A73569E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51298" y="1128683"/>
            <a:ext cx="3657600" cy="4608576"/>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8" name="Graphic 8" descr="Document">
            <a:extLst>
              <a:ext uri="{FF2B5EF4-FFF2-40B4-BE49-F238E27FC236}">
                <a16:creationId xmlns:a16="http://schemas.microsoft.com/office/drawing/2014/main" id="{D5150AAE-471A-4463-8619-CDDC71D7048D}"/>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880482" y="1764792"/>
            <a:ext cx="3328416" cy="3328416"/>
          </a:xfrm>
          <a:prstGeom prst="rect">
            <a:avLst/>
          </a:prstGeom>
        </p:spPr>
      </p:pic>
    </p:spTree>
    <p:extLst>
      <p:ext uri="{BB962C8B-B14F-4D97-AF65-F5344CB8AC3E}">
        <p14:creationId xmlns:p14="http://schemas.microsoft.com/office/powerpoint/2010/main" val="227479421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 name="Picture 5" descr="Molecules">
            <a:extLst>
              <a:ext uri="{FF2B5EF4-FFF2-40B4-BE49-F238E27FC236}">
                <a16:creationId xmlns:a16="http://schemas.microsoft.com/office/drawing/2014/main" id="{EE0EF1FE-B15B-4F65-9DC0-C393FF86379C}"/>
              </a:ext>
            </a:extLst>
          </p:cNvPr>
          <p:cNvPicPr>
            <a:picLocks noChangeAspect="1"/>
          </p:cNvPicPr>
          <p:nvPr/>
        </p:nvPicPr>
        <p:blipFill rotWithShape="1">
          <a:blip r:embed="rId3">
            <a:alphaModFix amt="40000"/>
          </a:blip>
          <a:srcRect t="15157" b="574"/>
          <a:stretch/>
        </p:blipFill>
        <p:spPr>
          <a:xfrm>
            <a:off x="20" y="10"/>
            <a:ext cx="12191980" cy="6857990"/>
          </a:xfrm>
          <a:prstGeom prst="rect">
            <a:avLst/>
          </a:prstGeom>
        </p:spPr>
      </p:pic>
      <p:sp>
        <p:nvSpPr>
          <p:cNvPr id="3" name="TextBox 2"/>
          <p:cNvSpPr txBox="1"/>
          <p:nvPr/>
        </p:nvSpPr>
        <p:spPr>
          <a:xfrm>
            <a:off x="2231136" y="964692"/>
            <a:ext cx="7729728" cy="1188720"/>
          </a:xfrm>
          <a:prstGeom prst="rect">
            <a:avLst/>
          </a:prstGeom>
          <a:noFill/>
          <a:ln>
            <a:solidFill>
              <a:srgbClr val="FFFFFF"/>
            </a:solidFill>
          </a:ln>
        </p:spPr>
        <p:txBody>
          <a:bodyPr vert="horz" lIns="182880" tIns="182880" rIns="182880" bIns="182880" rtlCol="0" anchor="ctr">
            <a:normAutofit/>
          </a:bodyPr>
          <a:lstStyle/>
          <a:p>
            <a:pPr algn="ctr" defTabSz="914400">
              <a:lnSpc>
                <a:spcPct val="90000"/>
              </a:lnSpc>
              <a:spcBef>
                <a:spcPct val="0"/>
              </a:spcBef>
              <a:spcAft>
                <a:spcPts val="600"/>
              </a:spcAft>
            </a:pPr>
            <a:r>
              <a:rPr lang="en-US" sz="2800" b="1" cap="all" spc="200" dirty="0">
                <a:solidFill>
                  <a:srgbClr val="FFFF00"/>
                </a:solidFill>
                <a:latin typeface="Times New Roman" panose="02020603050405020304" pitchFamily="18" charset="0"/>
                <a:ea typeface="+mj-ea"/>
                <a:cs typeface="Times New Roman" panose="02020603050405020304" pitchFamily="18" charset="0"/>
              </a:rPr>
              <a:t>Ideal Gas Law</a:t>
            </a:r>
          </a:p>
        </p:txBody>
      </p:sp>
      <p:sp>
        <p:nvSpPr>
          <p:cNvPr id="4" name="Rectangle 3"/>
          <p:cNvSpPr/>
          <p:nvPr/>
        </p:nvSpPr>
        <p:spPr>
          <a:xfrm>
            <a:off x="144379" y="3118094"/>
            <a:ext cx="5735357" cy="2899761"/>
          </a:xfrm>
          <a:prstGeom prst="rect">
            <a:avLst/>
          </a:prstGeom>
        </p:spPr>
        <p:txBody>
          <a:bodyPr vert="horz" lIns="91440" tIns="45720" rIns="91440" bIns="45720" rtlCol="0">
            <a:normAutofit/>
          </a:bodyPr>
          <a:lstStyle/>
          <a:p>
            <a:pPr marL="625475" indent="-228600" defTabSz="914400">
              <a:lnSpc>
                <a:spcPct val="90000"/>
              </a:lnSpc>
              <a:spcBef>
                <a:spcPts val="1000"/>
              </a:spcBef>
              <a:buClr>
                <a:schemeClr val="accent2"/>
              </a:buClr>
              <a:buFont typeface="Arial" panose="020B0604020202020204" pitchFamily="34" charset="0"/>
              <a:buChar char="•"/>
            </a:pPr>
            <a:endParaRPr lang="en-US" sz="2000" dirty="0">
              <a:solidFill>
                <a:schemeClr val="tx1">
                  <a:lumMod val="85000"/>
                  <a:lumOff val="15000"/>
                </a:schemeClr>
              </a:solidFill>
              <a:latin typeface="Times New Roman" panose="02020603050405020304" pitchFamily="18" charset="0"/>
              <a:cs typeface="Times New Roman" panose="02020603050405020304" pitchFamily="18" charset="0"/>
            </a:endParaRPr>
          </a:p>
          <a:p>
            <a:pPr marL="625475" lvl="5" indent="-228600" defTabSz="914400">
              <a:lnSpc>
                <a:spcPct val="90000"/>
              </a:lnSpc>
              <a:spcBef>
                <a:spcPts val="1000"/>
              </a:spcBef>
              <a:buClr>
                <a:schemeClr val="accent2"/>
              </a:buClr>
              <a:buFont typeface="Arial" panose="020B0604020202020204" pitchFamily="34" charset="0"/>
              <a:buChar char="•"/>
            </a:pPr>
            <a:r>
              <a:rPr lang="en-US" sz="2000" dirty="0">
                <a:solidFill>
                  <a:schemeClr val="tx1">
                    <a:lumMod val="85000"/>
                    <a:lumOff val="15000"/>
                  </a:schemeClr>
                </a:solidFill>
                <a:latin typeface="Times New Roman" panose="02020603050405020304" pitchFamily="18" charset="0"/>
                <a:cs typeface="Times New Roman" panose="02020603050405020304" pitchFamily="18" charset="0"/>
              </a:rPr>
              <a:t>PV = </a:t>
            </a:r>
            <a:r>
              <a:rPr lang="en-US" sz="2000" dirty="0" err="1">
                <a:solidFill>
                  <a:schemeClr val="tx1">
                    <a:lumMod val="85000"/>
                    <a:lumOff val="15000"/>
                  </a:schemeClr>
                </a:solidFill>
                <a:latin typeface="Times New Roman" panose="02020603050405020304" pitchFamily="18" charset="0"/>
                <a:cs typeface="Times New Roman" panose="02020603050405020304" pitchFamily="18" charset="0"/>
              </a:rPr>
              <a:t>nRT</a:t>
            </a:r>
            <a:r>
              <a:rPr lang="en-US" sz="2000" dirty="0">
                <a:solidFill>
                  <a:schemeClr val="tx1">
                    <a:lumMod val="85000"/>
                    <a:lumOff val="15000"/>
                  </a:schemeClr>
                </a:solidFill>
                <a:latin typeface="Times New Roman" panose="02020603050405020304" pitchFamily="18" charset="0"/>
                <a:cs typeface="Times New Roman" panose="02020603050405020304" pitchFamily="18" charset="0"/>
              </a:rPr>
              <a:t> </a:t>
            </a:r>
          </a:p>
          <a:p>
            <a:pPr marL="625475" lvl="5" indent="-228600" defTabSz="914400">
              <a:lnSpc>
                <a:spcPct val="90000"/>
              </a:lnSpc>
              <a:spcBef>
                <a:spcPts val="1000"/>
              </a:spcBef>
              <a:buClr>
                <a:schemeClr val="accent2"/>
              </a:buClr>
              <a:buFont typeface="Arial" panose="020B0604020202020204" pitchFamily="34" charset="0"/>
              <a:buChar char="•"/>
            </a:pPr>
            <a:r>
              <a:rPr lang="en-US" sz="2000" dirty="0">
                <a:solidFill>
                  <a:schemeClr val="tx1">
                    <a:lumMod val="85000"/>
                    <a:lumOff val="15000"/>
                  </a:schemeClr>
                </a:solidFill>
                <a:latin typeface="Times New Roman" panose="02020603050405020304" pitchFamily="18" charset="0"/>
                <a:cs typeface="Times New Roman" panose="02020603050405020304" pitchFamily="18" charset="0"/>
              </a:rPr>
              <a:t>P = pressure in Pascal</a:t>
            </a:r>
          </a:p>
          <a:p>
            <a:pPr marL="625475" lvl="5" indent="-228600" defTabSz="914400">
              <a:lnSpc>
                <a:spcPct val="90000"/>
              </a:lnSpc>
              <a:spcBef>
                <a:spcPts val="1000"/>
              </a:spcBef>
              <a:buClr>
                <a:schemeClr val="accent2"/>
              </a:buClr>
              <a:buFont typeface="Arial" panose="020B0604020202020204" pitchFamily="34" charset="0"/>
              <a:buChar char="•"/>
            </a:pPr>
            <a:r>
              <a:rPr lang="en-US" sz="2000" dirty="0">
                <a:solidFill>
                  <a:schemeClr val="tx1">
                    <a:lumMod val="85000"/>
                    <a:lumOff val="15000"/>
                  </a:schemeClr>
                </a:solidFill>
                <a:latin typeface="Times New Roman" panose="02020603050405020304" pitchFamily="18" charset="0"/>
                <a:cs typeface="Times New Roman" panose="02020603050405020304" pitchFamily="18" charset="0"/>
              </a:rPr>
              <a:t>V = volume in m</a:t>
            </a:r>
            <a:r>
              <a:rPr lang="en-US" sz="2000" baseline="30000" dirty="0">
                <a:solidFill>
                  <a:schemeClr val="tx1">
                    <a:lumMod val="85000"/>
                    <a:lumOff val="15000"/>
                  </a:schemeClr>
                </a:solidFill>
                <a:latin typeface="Times New Roman" panose="02020603050405020304" pitchFamily="18" charset="0"/>
                <a:cs typeface="Times New Roman" panose="02020603050405020304" pitchFamily="18" charset="0"/>
              </a:rPr>
              <a:t>3</a:t>
            </a:r>
            <a:endParaRPr lang="en-US" sz="2000" dirty="0">
              <a:solidFill>
                <a:schemeClr val="tx1">
                  <a:lumMod val="85000"/>
                  <a:lumOff val="15000"/>
                </a:schemeClr>
              </a:solidFill>
              <a:latin typeface="Times New Roman" panose="02020603050405020304" pitchFamily="18" charset="0"/>
              <a:cs typeface="Times New Roman" panose="02020603050405020304" pitchFamily="18" charset="0"/>
            </a:endParaRPr>
          </a:p>
          <a:p>
            <a:pPr marL="625475" lvl="5" indent="-228600" defTabSz="914400">
              <a:lnSpc>
                <a:spcPct val="90000"/>
              </a:lnSpc>
              <a:spcBef>
                <a:spcPts val="1000"/>
              </a:spcBef>
              <a:buClr>
                <a:schemeClr val="accent2"/>
              </a:buClr>
              <a:buFont typeface="Arial" panose="020B0604020202020204" pitchFamily="34" charset="0"/>
              <a:buChar char="•"/>
            </a:pPr>
            <a:r>
              <a:rPr lang="en-US" sz="2000" dirty="0">
                <a:solidFill>
                  <a:schemeClr val="tx1">
                    <a:lumMod val="85000"/>
                    <a:lumOff val="15000"/>
                  </a:schemeClr>
                </a:solidFill>
                <a:latin typeface="Times New Roman" panose="02020603050405020304" pitchFamily="18" charset="0"/>
                <a:cs typeface="Times New Roman" panose="02020603050405020304" pitchFamily="18" charset="0"/>
              </a:rPr>
              <a:t>n = number of moles of an ideal gas</a:t>
            </a:r>
          </a:p>
          <a:p>
            <a:pPr marL="625475" lvl="5" indent="-228600" defTabSz="914400">
              <a:lnSpc>
                <a:spcPct val="90000"/>
              </a:lnSpc>
              <a:spcBef>
                <a:spcPts val="1000"/>
              </a:spcBef>
              <a:buClr>
                <a:schemeClr val="accent2"/>
              </a:buClr>
              <a:buFont typeface="Arial" panose="020B0604020202020204" pitchFamily="34" charset="0"/>
              <a:buChar char="•"/>
            </a:pPr>
            <a:r>
              <a:rPr lang="en-US" sz="2000" dirty="0">
                <a:solidFill>
                  <a:schemeClr val="tx1">
                    <a:lumMod val="85000"/>
                    <a:lumOff val="15000"/>
                  </a:schemeClr>
                </a:solidFill>
                <a:latin typeface="Times New Roman" panose="02020603050405020304" pitchFamily="18" charset="0"/>
                <a:cs typeface="Times New Roman" panose="02020603050405020304" pitchFamily="18" charset="0"/>
              </a:rPr>
              <a:t>R = ideal gas constant = 8.314 J·K</a:t>
            </a:r>
            <a:r>
              <a:rPr lang="en-US" sz="2000" baseline="30000" dirty="0">
                <a:solidFill>
                  <a:schemeClr val="tx1">
                    <a:lumMod val="85000"/>
                    <a:lumOff val="15000"/>
                  </a:schemeClr>
                </a:solidFill>
                <a:latin typeface="Times New Roman" panose="02020603050405020304" pitchFamily="18" charset="0"/>
                <a:cs typeface="Times New Roman" panose="02020603050405020304" pitchFamily="18" charset="0"/>
              </a:rPr>
              <a:t>−1</a:t>
            </a:r>
            <a:r>
              <a:rPr lang="en-US" sz="2000" dirty="0">
                <a:solidFill>
                  <a:schemeClr val="tx1">
                    <a:lumMod val="85000"/>
                    <a:lumOff val="15000"/>
                  </a:schemeClr>
                </a:solidFill>
                <a:latin typeface="Times New Roman" panose="02020603050405020304" pitchFamily="18" charset="0"/>
                <a:cs typeface="Times New Roman" panose="02020603050405020304" pitchFamily="18" charset="0"/>
              </a:rPr>
              <a:t>·mol</a:t>
            </a:r>
            <a:r>
              <a:rPr lang="en-US" sz="2000" baseline="30000" dirty="0">
                <a:solidFill>
                  <a:schemeClr val="tx1">
                    <a:lumMod val="85000"/>
                    <a:lumOff val="15000"/>
                  </a:schemeClr>
                </a:solidFill>
                <a:latin typeface="Times New Roman" panose="02020603050405020304" pitchFamily="18" charset="0"/>
                <a:cs typeface="Times New Roman" panose="02020603050405020304" pitchFamily="18" charset="0"/>
              </a:rPr>
              <a:t>−1</a:t>
            </a:r>
            <a:endParaRPr lang="en-US" sz="2000" dirty="0">
              <a:solidFill>
                <a:schemeClr val="tx1">
                  <a:lumMod val="85000"/>
                  <a:lumOff val="15000"/>
                </a:schemeClr>
              </a:solidFill>
              <a:latin typeface="Times New Roman" panose="02020603050405020304" pitchFamily="18" charset="0"/>
              <a:cs typeface="Times New Roman" panose="02020603050405020304" pitchFamily="18" charset="0"/>
            </a:endParaRPr>
          </a:p>
          <a:p>
            <a:pPr marL="625475" lvl="5" indent="-228600" defTabSz="914400">
              <a:lnSpc>
                <a:spcPct val="90000"/>
              </a:lnSpc>
              <a:spcBef>
                <a:spcPts val="1000"/>
              </a:spcBef>
              <a:buClr>
                <a:schemeClr val="accent2"/>
              </a:buClr>
              <a:buFont typeface="Arial" panose="020B0604020202020204" pitchFamily="34" charset="0"/>
              <a:buChar char="•"/>
            </a:pPr>
            <a:r>
              <a:rPr lang="en-US" sz="2000" dirty="0">
                <a:solidFill>
                  <a:schemeClr val="tx1">
                    <a:lumMod val="85000"/>
                    <a:lumOff val="15000"/>
                  </a:schemeClr>
                </a:solidFill>
                <a:latin typeface="Times New Roman" panose="02020603050405020304" pitchFamily="18" charset="0"/>
                <a:cs typeface="Times New Roman" panose="02020603050405020304" pitchFamily="18" charset="0"/>
              </a:rPr>
              <a:t>T = temperature in Kelvin</a:t>
            </a:r>
            <a:endParaRPr lang="en-US" sz="4800" dirty="0">
              <a:solidFill>
                <a:schemeClr val="tx1">
                  <a:lumMod val="85000"/>
                  <a:lumOff val="15000"/>
                </a:schemeClr>
              </a:solidFill>
              <a:latin typeface="Times New Roman" panose="02020603050405020304" pitchFamily="18" charset="0"/>
              <a:cs typeface="Times New Roman" panose="02020603050405020304" pitchFamily="18" charset="0"/>
            </a:endParaRPr>
          </a:p>
        </p:txBody>
      </p:sp>
      <p:sp>
        <p:nvSpPr>
          <p:cNvPr id="5" name="TextBox 4">
            <a:extLst>
              <a:ext uri="{FF2B5EF4-FFF2-40B4-BE49-F238E27FC236}">
                <a16:creationId xmlns:a16="http://schemas.microsoft.com/office/drawing/2014/main" id="{E1C3F487-56E7-4A20-A99D-D7F2248F7760}"/>
              </a:ext>
            </a:extLst>
          </p:cNvPr>
          <p:cNvSpPr txBox="1"/>
          <p:nvPr/>
        </p:nvSpPr>
        <p:spPr>
          <a:xfrm>
            <a:off x="662609" y="2623930"/>
            <a:ext cx="1285461" cy="805070"/>
          </a:xfrm>
          <a:prstGeom prst="rect">
            <a:avLst/>
          </a:prstGeom>
          <a:noFill/>
        </p:spPr>
        <p:txBody>
          <a:bodyPr wrap="square" rtlCol="0">
            <a:spAutoFit/>
          </a:bodyPr>
          <a:lstStyle/>
          <a:p>
            <a:endParaRPr lang="en-US" dirty="0"/>
          </a:p>
        </p:txBody>
      </p:sp>
      <p:sp>
        <p:nvSpPr>
          <p:cNvPr id="7" name="TextBox 6">
            <a:extLst>
              <a:ext uri="{FF2B5EF4-FFF2-40B4-BE49-F238E27FC236}">
                <a16:creationId xmlns:a16="http://schemas.microsoft.com/office/drawing/2014/main" id="{EF000952-CDAC-4BF9-B251-B3E0CA86B00F}"/>
              </a:ext>
            </a:extLst>
          </p:cNvPr>
          <p:cNvSpPr txBox="1"/>
          <p:nvPr/>
        </p:nvSpPr>
        <p:spPr>
          <a:xfrm>
            <a:off x="6860376" y="3584320"/>
            <a:ext cx="5002761" cy="1990288"/>
          </a:xfrm>
          <a:prstGeom prst="rect">
            <a:avLst/>
          </a:prstGeom>
          <a:noFill/>
        </p:spPr>
        <p:txBody>
          <a:bodyPr wrap="square" rtlCol="0">
            <a:spAutoFit/>
          </a:bodyPr>
          <a:lstStyle/>
          <a:p>
            <a:pPr marL="57150" marR="0" lvl="0" algn="l" defTabSz="914400" rtl="0" eaLnBrk="1" fontAlgn="auto" latinLnBrk="0" hangingPunct="1">
              <a:lnSpc>
                <a:spcPct val="90000"/>
              </a:lnSpc>
              <a:spcBef>
                <a:spcPts val="1000"/>
              </a:spcBef>
              <a:spcAft>
                <a:spcPts val="0"/>
              </a:spcAft>
              <a:buClr>
                <a:srgbClr val="9BAFB5"/>
              </a:buClr>
              <a:buSzTx/>
              <a:tabLst/>
              <a:defRPr/>
            </a:pPr>
            <a:r>
              <a:rPr kumimoji="0" lang="en-US" sz="2000" b="0" i="0" u="none" strike="noStrike" kern="1200" cap="none" spc="0" normalizeH="0" baseline="0" noProof="0" dirty="0">
                <a:ln>
                  <a:noFill/>
                </a:ln>
                <a:solidFill>
                  <a:srgbClr val="FFFFFF">
                    <a:lumMod val="85000"/>
                    <a:lumOff val="15000"/>
                  </a:srgbClr>
                </a:solidFill>
                <a:effectLst/>
                <a:uLnTx/>
                <a:uFillTx/>
                <a:latin typeface="Times New Roman" panose="02020603050405020304" pitchFamily="18" charset="0"/>
                <a:cs typeface="Times New Roman" panose="02020603050405020304" pitchFamily="18" charset="0"/>
              </a:rPr>
              <a:t>    The law combines four separate laws:</a:t>
            </a:r>
          </a:p>
          <a:p>
            <a:pPr marL="742950" marR="0" lvl="1" indent="-228600" algn="l" defTabSz="914400" rtl="0" eaLnBrk="1" fontAlgn="auto" latinLnBrk="0" hangingPunct="1">
              <a:lnSpc>
                <a:spcPct val="90000"/>
              </a:lnSpc>
              <a:spcBef>
                <a:spcPts val="1000"/>
              </a:spcBef>
              <a:spcAft>
                <a:spcPts val="0"/>
              </a:spcAft>
              <a:buClr>
                <a:srgbClr val="9BAFB5"/>
              </a:buClr>
              <a:buSzTx/>
              <a:buFont typeface="Arial" panose="020B0604020202020204" pitchFamily="34" charset="0"/>
              <a:buChar char="•"/>
              <a:tabLst/>
              <a:defRPr/>
            </a:pPr>
            <a:r>
              <a:rPr kumimoji="0" lang="en-US" sz="2000" b="0" i="0" u="none" strike="noStrike" kern="1200" cap="none" spc="0" normalizeH="0" baseline="0" noProof="0" dirty="0">
                <a:ln>
                  <a:noFill/>
                </a:ln>
                <a:solidFill>
                  <a:srgbClr val="FFFFFF">
                    <a:lumMod val="85000"/>
                    <a:lumOff val="15000"/>
                  </a:srgbClr>
                </a:solidFill>
                <a:effectLst/>
                <a:uLnTx/>
                <a:uFillTx/>
                <a:latin typeface="Times New Roman" panose="02020603050405020304" pitchFamily="18" charset="0"/>
                <a:cs typeface="Times New Roman" panose="02020603050405020304" pitchFamily="18" charset="0"/>
              </a:rPr>
              <a:t>Boyle's law, </a:t>
            </a:r>
          </a:p>
          <a:p>
            <a:pPr marL="742950" marR="0" lvl="1" indent="-228600" algn="l" defTabSz="914400" rtl="0" eaLnBrk="1" fontAlgn="auto" latinLnBrk="0" hangingPunct="1">
              <a:lnSpc>
                <a:spcPct val="90000"/>
              </a:lnSpc>
              <a:spcBef>
                <a:spcPts val="1000"/>
              </a:spcBef>
              <a:spcAft>
                <a:spcPts val="0"/>
              </a:spcAft>
              <a:buClr>
                <a:srgbClr val="9BAFB5"/>
              </a:buClr>
              <a:buSzTx/>
              <a:buFont typeface="Arial" panose="020B0604020202020204" pitchFamily="34" charset="0"/>
              <a:buChar char="•"/>
              <a:tabLst/>
              <a:defRPr/>
            </a:pPr>
            <a:r>
              <a:rPr kumimoji="0" lang="en-US" sz="2000" b="0" i="0" u="none" strike="noStrike" kern="1200" cap="none" spc="0" normalizeH="0" baseline="0" noProof="0" dirty="0">
                <a:ln>
                  <a:noFill/>
                </a:ln>
                <a:solidFill>
                  <a:srgbClr val="FFFFFF">
                    <a:lumMod val="85000"/>
                    <a:lumOff val="15000"/>
                  </a:srgbClr>
                </a:solidFill>
                <a:effectLst/>
                <a:uLnTx/>
                <a:uFillTx/>
                <a:latin typeface="Times New Roman" panose="02020603050405020304" pitchFamily="18" charset="0"/>
                <a:cs typeface="Times New Roman" panose="02020603050405020304" pitchFamily="18" charset="0"/>
              </a:rPr>
              <a:t>Avogadro's law, </a:t>
            </a:r>
          </a:p>
          <a:p>
            <a:pPr marL="742950" marR="0" lvl="1" indent="-228600" algn="l" defTabSz="914400" rtl="0" eaLnBrk="1" fontAlgn="auto" latinLnBrk="0" hangingPunct="1">
              <a:lnSpc>
                <a:spcPct val="90000"/>
              </a:lnSpc>
              <a:spcBef>
                <a:spcPts val="1000"/>
              </a:spcBef>
              <a:spcAft>
                <a:spcPts val="0"/>
              </a:spcAft>
              <a:buClr>
                <a:srgbClr val="9BAFB5"/>
              </a:buClr>
              <a:buSzTx/>
              <a:buFont typeface="Arial" panose="020B0604020202020204" pitchFamily="34" charset="0"/>
              <a:buChar char="•"/>
              <a:tabLst/>
              <a:defRPr/>
            </a:pPr>
            <a:r>
              <a:rPr kumimoji="0" lang="en-US" sz="2000" b="0" i="0" u="none" strike="noStrike" kern="1200" cap="none" spc="0" normalizeH="0" baseline="0" noProof="0" dirty="0">
                <a:ln>
                  <a:noFill/>
                </a:ln>
                <a:solidFill>
                  <a:srgbClr val="FFFFFF">
                    <a:lumMod val="85000"/>
                    <a:lumOff val="15000"/>
                  </a:srgbClr>
                </a:solidFill>
                <a:effectLst/>
                <a:uLnTx/>
                <a:uFillTx/>
                <a:latin typeface="Times New Roman" panose="02020603050405020304" pitchFamily="18" charset="0"/>
                <a:cs typeface="Times New Roman" panose="02020603050405020304" pitchFamily="18" charset="0"/>
              </a:rPr>
              <a:t>Gay-Lussac's law, and </a:t>
            </a:r>
          </a:p>
          <a:p>
            <a:pPr marL="742950" marR="0" lvl="1" indent="-228600" algn="l" defTabSz="914400" rtl="0" eaLnBrk="1" fontAlgn="auto" latinLnBrk="0" hangingPunct="1">
              <a:lnSpc>
                <a:spcPct val="90000"/>
              </a:lnSpc>
              <a:spcBef>
                <a:spcPts val="1000"/>
              </a:spcBef>
              <a:spcAft>
                <a:spcPts val="0"/>
              </a:spcAft>
              <a:buClr>
                <a:srgbClr val="9BAFB5"/>
              </a:buClr>
              <a:buSzTx/>
              <a:buFont typeface="Arial" panose="020B0604020202020204" pitchFamily="34" charset="0"/>
              <a:buChar char="•"/>
              <a:tabLst/>
              <a:defRPr/>
            </a:pPr>
            <a:r>
              <a:rPr kumimoji="0" lang="en-US" sz="2000" b="0" i="0" u="none" strike="noStrike" kern="1200" cap="none" spc="0" normalizeH="0" baseline="0" noProof="0" dirty="0">
                <a:ln>
                  <a:noFill/>
                </a:ln>
                <a:solidFill>
                  <a:srgbClr val="FFFFFF">
                    <a:lumMod val="85000"/>
                    <a:lumOff val="15000"/>
                  </a:srgbClr>
                </a:solidFill>
                <a:effectLst/>
                <a:uLnTx/>
                <a:uFillTx/>
                <a:latin typeface="Times New Roman" panose="02020603050405020304" pitchFamily="18" charset="0"/>
                <a:cs typeface="Times New Roman" panose="02020603050405020304" pitchFamily="18" charset="0"/>
              </a:rPr>
              <a:t>Charles' law</a:t>
            </a:r>
          </a:p>
        </p:txBody>
      </p:sp>
      <p:sp>
        <p:nvSpPr>
          <p:cNvPr id="9" name="TextBox 8">
            <a:extLst>
              <a:ext uri="{FF2B5EF4-FFF2-40B4-BE49-F238E27FC236}">
                <a16:creationId xmlns:a16="http://schemas.microsoft.com/office/drawing/2014/main" id="{E76EC9FF-C5A6-412E-8B84-841A6B6EA286}"/>
              </a:ext>
            </a:extLst>
          </p:cNvPr>
          <p:cNvSpPr txBox="1"/>
          <p:nvPr/>
        </p:nvSpPr>
        <p:spPr>
          <a:xfrm>
            <a:off x="1832113" y="2388818"/>
            <a:ext cx="8527773" cy="369332"/>
          </a:xfrm>
          <a:prstGeom prst="rect">
            <a:avLst/>
          </a:prstGeom>
          <a:noFill/>
        </p:spPr>
        <p:txBody>
          <a:bodyPr wrap="square">
            <a:spAutoFit/>
          </a:bodyPr>
          <a:lstStyle/>
          <a:p>
            <a:pPr marL="57150" defTabSz="914400">
              <a:lnSpc>
                <a:spcPct val="90000"/>
              </a:lnSpc>
              <a:spcBef>
                <a:spcPts val="1000"/>
              </a:spcBef>
              <a:buClr>
                <a:schemeClr val="accent2"/>
              </a:buClr>
            </a:pPr>
            <a:r>
              <a:rPr lang="en-US" sz="2000" dirty="0">
                <a:solidFill>
                  <a:schemeClr val="tx1">
                    <a:lumMod val="85000"/>
                    <a:lumOff val="15000"/>
                  </a:schemeClr>
                </a:solidFill>
                <a:latin typeface="Times New Roman" panose="02020603050405020304" pitchFamily="18" charset="0"/>
                <a:cs typeface="Times New Roman" panose="02020603050405020304" pitchFamily="18" charset="0"/>
              </a:rPr>
              <a:t>Kinetic Theory of Gases results in one combined law called the Ideal Gas Law</a:t>
            </a:r>
          </a:p>
        </p:txBody>
      </p:sp>
    </p:spTree>
    <p:extLst>
      <p:ext uri="{BB962C8B-B14F-4D97-AF65-F5344CB8AC3E}">
        <p14:creationId xmlns:p14="http://schemas.microsoft.com/office/powerpoint/2010/main" val="1078535560"/>
      </p:ext>
    </p:extLst>
  </p:cSld>
  <p:clrMapOvr>
    <a:overrideClrMapping bg1="dk1" tx1="lt1" bg2="dk2" tx2="lt2" accent1="accent1" accent2="accent2" accent3="accent3" accent4="accent4" accent5="accent5" accent6="accent6" hlink="hlink" folHlink="folHlink"/>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8FB01CBD-8AC7-471B-890F-9170A6B7DD46}"/>
              </a:ext>
            </a:extLst>
          </p:cNvPr>
          <p:cNvSpPr txBox="1"/>
          <p:nvPr/>
        </p:nvSpPr>
        <p:spPr>
          <a:xfrm>
            <a:off x="3799109" y="188862"/>
            <a:ext cx="2531655" cy="646331"/>
          </a:xfrm>
          <a:prstGeom prst="rect">
            <a:avLst/>
          </a:prstGeom>
          <a:noFill/>
        </p:spPr>
        <p:txBody>
          <a:bodyPr wrap="none" rtlCol="0">
            <a:spAutoFit/>
          </a:bodyPr>
          <a:lstStyle/>
          <a:p>
            <a:r>
              <a:rPr lang="en-US" sz="3600" dirty="0">
                <a:solidFill>
                  <a:srgbClr val="C00000"/>
                </a:solidFill>
                <a:latin typeface="Times New Roman" panose="02020603050405020304" pitchFamily="18" charset="0"/>
                <a:cs typeface="Times New Roman" panose="02020603050405020304" pitchFamily="18" charset="0"/>
              </a:rPr>
              <a:t>Boyle’s Law</a:t>
            </a:r>
          </a:p>
        </p:txBody>
      </p:sp>
      <p:sp>
        <p:nvSpPr>
          <p:cNvPr id="15" name="TextBox 14">
            <a:extLst>
              <a:ext uri="{FF2B5EF4-FFF2-40B4-BE49-F238E27FC236}">
                <a16:creationId xmlns:a16="http://schemas.microsoft.com/office/drawing/2014/main" id="{8F6CA384-B4C1-4C45-B568-729F5432DFE7}"/>
              </a:ext>
            </a:extLst>
          </p:cNvPr>
          <p:cNvSpPr txBox="1"/>
          <p:nvPr/>
        </p:nvSpPr>
        <p:spPr>
          <a:xfrm>
            <a:off x="2405270" y="1559904"/>
            <a:ext cx="7381460" cy="1015663"/>
          </a:xfrm>
          <a:prstGeom prst="rect">
            <a:avLst/>
          </a:prstGeom>
          <a:noFill/>
        </p:spPr>
        <p:txBody>
          <a:bodyPr wrap="square">
            <a:spAutoFit/>
          </a:bodyPr>
          <a:lstStyle/>
          <a:p>
            <a:r>
              <a:rPr lang="en-US" sz="2000" dirty="0">
                <a:latin typeface="Times New Roman" panose="02020603050405020304" pitchFamily="18" charset="0"/>
                <a:cs typeface="Times New Roman" panose="02020603050405020304" pitchFamily="18" charset="0"/>
              </a:rPr>
              <a:t>The absolute pressure exerted by a given mass of an ideal gas is inversely proportional to the volume it occupies if the temperature and amount of gas remain unchanged within a closed system</a:t>
            </a:r>
          </a:p>
        </p:txBody>
      </p:sp>
      <p:pic>
        <p:nvPicPr>
          <p:cNvPr id="10" name="Picture 9">
            <a:extLst>
              <a:ext uri="{FF2B5EF4-FFF2-40B4-BE49-F238E27FC236}">
                <a16:creationId xmlns:a16="http://schemas.microsoft.com/office/drawing/2014/main" id="{CACBB328-B2AD-48E2-99F5-5E7CDA371B4B}"/>
              </a:ext>
            </a:extLst>
          </p:cNvPr>
          <p:cNvPicPr>
            <a:picLocks noChangeAspect="1"/>
          </p:cNvPicPr>
          <p:nvPr/>
        </p:nvPicPr>
        <p:blipFill>
          <a:blip r:embed="rId3"/>
          <a:stretch>
            <a:fillRect/>
          </a:stretch>
        </p:blipFill>
        <p:spPr>
          <a:xfrm>
            <a:off x="1611117" y="3429000"/>
            <a:ext cx="1258079" cy="957155"/>
          </a:xfrm>
          <a:prstGeom prst="rect">
            <a:avLst/>
          </a:prstGeom>
        </p:spPr>
      </p:pic>
      <p:pic>
        <p:nvPicPr>
          <p:cNvPr id="16" name="Picture 15">
            <a:extLst>
              <a:ext uri="{FF2B5EF4-FFF2-40B4-BE49-F238E27FC236}">
                <a16:creationId xmlns:a16="http://schemas.microsoft.com/office/drawing/2014/main" id="{5C9D9069-9F32-43B8-9D62-D8993C49BE80}"/>
              </a:ext>
            </a:extLst>
          </p:cNvPr>
          <p:cNvPicPr>
            <a:picLocks noChangeAspect="1"/>
          </p:cNvPicPr>
          <p:nvPr/>
        </p:nvPicPr>
        <p:blipFill>
          <a:blip r:embed="rId4"/>
          <a:stretch>
            <a:fillRect/>
          </a:stretch>
        </p:blipFill>
        <p:spPr>
          <a:xfrm>
            <a:off x="4671944" y="4243951"/>
            <a:ext cx="2450804" cy="963251"/>
          </a:xfrm>
          <a:prstGeom prst="rect">
            <a:avLst/>
          </a:prstGeom>
        </p:spPr>
      </p:pic>
      <p:pic>
        <p:nvPicPr>
          <p:cNvPr id="17" name="Picture 16">
            <a:extLst>
              <a:ext uri="{FF2B5EF4-FFF2-40B4-BE49-F238E27FC236}">
                <a16:creationId xmlns:a16="http://schemas.microsoft.com/office/drawing/2014/main" id="{05FDC146-160D-4A3C-BF62-5C50D5C5CF45}"/>
              </a:ext>
            </a:extLst>
          </p:cNvPr>
          <p:cNvPicPr>
            <a:picLocks noChangeAspect="1"/>
          </p:cNvPicPr>
          <p:nvPr/>
        </p:nvPicPr>
        <p:blipFill>
          <a:blip r:embed="rId5"/>
          <a:stretch>
            <a:fillRect/>
          </a:stretch>
        </p:blipFill>
        <p:spPr>
          <a:xfrm>
            <a:off x="8873216" y="3321665"/>
            <a:ext cx="1993565" cy="865707"/>
          </a:xfrm>
          <a:prstGeom prst="rect">
            <a:avLst/>
          </a:prstGeom>
        </p:spPr>
      </p:pic>
      <p:sp>
        <p:nvSpPr>
          <p:cNvPr id="19" name="TextBox 18">
            <a:extLst>
              <a:ext uri="{FF2B5EF4-FFF2-40B4-BE49-F238E27FC236}">
                <a16:creationId xmlns:a16="http://schemas.microsoft.com/office/drawing/2014/main" id="{9967FED0-DF64-438F-BFD7-59B0BE70CF7A}"/>
              </a:ext>
            </a:extLst>
          </p:cNvPr>
          <p:cNvSpPr txBox="1"/>
          <p:nvPr/>
        </p:nvSpPr>
        <p:spPr>
          <a:xfrm>
            <a:off x="8444560" y="4231476"/>
            <a:ext cx="3036408" cy="1015663"/>
          </a:xfrm>
          <a:prstGeom prst="rect">
            <a:avLst/>
          </a:prstGeom>
          <a:noFill/>
        </p:spPr>
        <p:txBody>
          <a:bodyPr wrap="none" rtlCol="0">
            <a:spAutoFit/>
          </a:bodyPr>
          <a:lstStyle/>
          <a:p>
            <a:pPr algn="ctr"/>
            <a:r>
              <a:rPr lang="en-US" sz="2000" dirty="0">
                <a:latin typeface="Times New Roman" panose="02020603050405020304" pitchFamily="18" charset="0"/>
                <a:cs typeface="Times New Roman" panose="02020603050405020304" pitchFamily="18" charset="0"/>
              </a:rPr>
              <a:t>k = numerical constant that </a:t>
            </a:r>
          </a:p>
          <a:p>
            <a:pPr algn="ctr"/>
            <a:r>
              <a:rPr lang="en-US" sz="2000" dirty="0">
                <a:latin typeface="Times New Roman" panose="02020603050405020304" pitchFamily="18" charset="0"/>
                <a:cs typeface="Times New Roman" panose="02020603050405020304" pitchFamily="18" charset="0"/>
              </a:rPr>
              <a:t>Depends on the external </a:t>
            </a:r>
          </a:p>
          <a:p>
            <a:pPr algn="ctr"/>
            <a:r>
              <a:rPr lang="en-US" sz="2000" dirty="0">
                <a:latin typeface="Times New Roman" panose="02020603050405020304" pitchFamily="18" charset="0"/>
                <a:cs typeface="Times New Roman" panose="02020603050405020304" pitchFamily="18" charset="0"/>
              </a:rPr>
              <a:t>condition of gas</a:t>
            </a:r>
          </a:p>
        </p:txBody>
      </p:sp>
      <p:sp>
        <p:nvSpPr>
          <p:cNvPr id="21" name="TextBox 20">
            <a:extLst>
              <a:ext uri="{FF2B5EF4-FFF2-40B4-BE49-F238E27FC236}">
                <a16:creationId xmlns:a16="http://schemas.microsoft.com/office/drawing/2014/main" id="{C6B1F717-34D0-4601-AB60-3F9A6DE52320}"/>
              </a:ext>
            </a:extLst>
          </p:cNvPr>
          <p:cNvSpPr txBox="1"/>
          <p:nvPr/>
        </p:nvSpPr>
        <p:spPr>
          <a:xfrm>
            <a:off x="3268047" y="5399445"/>
            <a:ext cx="5655907" cy="1015663"/>
          </a:xfrm>
          <a:prstGeom prst="rect">
            <a:avLst/>
          </a:prstGeom>
          <a:noFill/>
        </p:spPr>
        <p:txBody>
          <a:bodyPr wrap="none" rtlCol="0">
            <a:spAutoFit/>
          </a:bodyPr>
          <a:lstStyle/>
          <a:p>
            <a:pPr algn="ctr"/>
            <a:r>
              <a:rPr lang="en-US" sz="2000" dirty="0">
                <a:latin typeface="Times New Roman" panose="02020603050405020304" pitchFamily="18" charset="0"/>
                <a:cs typeface="Times New Roman" panose="02020603050405020304" pitchFamily="18" charset="0"/>
              </a:rPr>
              <a:t>P1 and V1 are pressure and temperature at scenario-1</a:t>
            </a:r>
          </a:p>
          <a:p>
            <a:pPr algn="ctr"/>
            <a:r>
              <a:rPr lang="en-US" sz="2000" dirty="0">
                <a:latin typeface="Times New Roman" panose="02020603050405020304" pitchFamily="18" charset="0"/>
                <a:cs typeface="Times New Roman" panose="02020603050405020304" pitchFamily="18" charset="0"/>
              </a:rPr>
              <a:t>P2 and V2 are pressure and temperature at scenario-2</a:t>
            </a:r>
          </a:p>
          <a:p>
            <a:pPr algn="ctr"/>
            <a:endParaRPr lang="en-US" sz="2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22927495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pic>
        <p:nvPicPr>
          <p:cNvPr id="3" name="Picture 2" descr="Diagram&#10;&#10;Description automatically generated"/>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56231" y="2150534"/>
            <a:ext cx="5292752" cy="4015192"/>
          </a:xfrm>
          <a:prstGeom prst="rect">
            <a:avLst/>
          </a:prstGeom>
          <a:ln w="31750" cap="sq">
            <a:solidFill>
              <a:srgbClr val="FFFFFF"/>
            </a:solidFill>
            <a:miter lim="800000"/>
          </a:ln>
        </p:spPr>
      </p:pic>
      <p:sp>
        <p:nvSpPr>
          <p:cNvPr id="4" name="TextBox 3"/>
          <p:cNvSpPr txBox="1"/>
          <p:nvPr/>
        </p:nvSpPr>
        <p:spPr>
          <a:xfrm>
            <a:off x="3024883" y="333492"/>
            <a:ext cx="6142233" cy="1071976"/>
          </a:xfrm>
          <a:prstGeom prst="rect">
            <a:avLst/>
          </a:prstGeom>
        </p:spPr>
        <p:txBody>
          <a:bodyPr vert="horz" lIns="91440" tIns="45720" rIns="91440" bIns="45720" rtlCol="0" anchorCtr="1">
            <a:normAutofit/>
          </a:bodyPr>
          <a:lstStyle/>
          <a:p>
            <a:pPr algn="ctr" defTabSz="914400">
              <a:spcBef>
                <a:spcPts val="1000"/>
              </a:spcBef>
              <a:spcAft>
                <a:spcPts val="600"/>
              </a:spcAft>
              <a:buClr>
                <a:schemeClr val="accent2"/>
              </a:buClr>
            </a:pPr>
            <a:r>
              <a:rPr lang="en-US" sz="2000" b="1" cap="all" spc="200" dirty="0">
                <a:solidFill>
                  <a:srgbClr val="C00000"/>
                </a:solidFill>
                <a:latin typeface="Times New Roman" panose="02020603050405020304" pitchFamily="18" charset="0"/>
                <a:cs typeface="Times New Roman" panose="02020603050405020304" pitchFamily="18" charset="0"/>
              </a:rPr>
              <a:t>Boyle’s Law: </a:t>
            </a:r>
          </a:p>
          <a:p>
            <a:pPr algn="ctr" defTabSz="914400">
              <a:spcBef>
                <a:spcPts val="1000"/>
              </a:spcBef>
              <a:spcAft>
                <a:spcPts val="600"/>
              </a:spcAft>
              <a:buClr>
                <a:schemeClr val="accent2"/>
              </a:buClr>
            </a:pPr>
            <a:r>
              <a:rPr lang="en-US" sz="2000" b="1" cap="all" spc="200" dirty="0">
                <a:solidFill>
                  <a:srgbClr val="C00000"/>
                </a:solidFill>
                <a:latin typeface="Times New Roman" panose="02020603050405020304" pitchFamily="18" charset="0"/>
                <a:cs typeface="Times New Roman" panose="02020603050405020304" pitchFamily="18" charset="0"/>
              </a:rPr>
              <a:t>Graphical Representation</a:t>
            </a:r>
          </a:p>
        </p:txBody>
      </p:sp>
      <p:pic>
        <p:nvPicPr>
          <p:cNvPr id="6" name="Picture 5">
            <a:extLst>
              <a:ext uri="{FF2B5EF4-FFF2-40B4-BE49-F238E27FC236}">
                <a16:creationId xmlns:a16="http://schemas.microsoft.com/office/drawing/2014/main" id="{A1E7D812-B3C3-4BDC-B774-62BA59CC62B4}"/>
              </a:ext>
            </a:extLst>
          </p:cNvPr>
          <p:cNvPicPr>
            <a:picLocks noChangeAspect="1"/>
          </p:cNvPicPr>
          <p:nvPr/>
        </p:nvPicPr>
        <p:blipFill>
          <a:blip r:embed="rId4"/>
          <a:stretch>
            <a:fillRect/>
          </a:stretch>
        </p:blipFill>
        <p:spPr>
          <a:xfrm>
            <a:off x="6657763" y="2598859"/>
            <a:ext cx="5292752" cy="3169035"/>
          </a:xfrm>
          <a:prstGeom prst="rect">
            <a:avLst/>
          </a:prstGeom>
        </p:spPr>
      </p:pic>
    </p:spTree>
    <p:extLst>
      <p:ext uri="{BB962C8B-B14F-4D97-AF65-F5344CB8AC3E}">
        <p14:creationId xmlns:p14="http://schemas.microsoft.com/office/powerpoint/2010/main" val="412937031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3" name="TextBox 2"/>
          <p:cNvSpPr txBox="1"/>
          <p:nvPr/>
        </p:nvSpPr>
        <p:spPr>
          <a:xfrm>
            <a:off x="3148583" y="50292"/>
            <a:ext cx="5894832" cy="1188720"/>
          </a:xfrm>
          <a:prstGeom prst="rect">
            <a:avLst/>
          </a:prstGeom>
        </p:spPr>
        <p:txBody>
          <a:bodyPr vert="horz" lIns="182880" tIns="182880" rIns="182880" bIns="182880" rtlCol="0" anchor="ctr">
            <a:normAutofit/>
          </a:bodyPr>
          <a:lstStyle/>
          <a:p>
            <a:pPr algn="ctr" defTabSz="914400">
              <a:lnSpc>
                <a:spcPct val="90000"/>
              </a:lnSpc>
              <a:spcBef>
                <a:spcPct val="0"/>
              </a:spcBef>
              <a:spcAft>
                <a:spcPts val="600"/>
              </a:spcAft>
            </a:pPr>
            <a:r>
              <a:rPr lang="en-US" sz="2800" cap="all" spc="200" dirty="0">
                <a:solidFill>
                  <a:srgbClr val="C00000"/>
                </a:solidFill>
                <a:latin typeface="+mj-lt"/>
                <a:ea typeface="+mj-ea"/>
                <a:cs typeface="+mj-cs"/>
              </a:rPr>
              <a:t>Example Problems</a:t>
            </a:r>
          </a:p>
        </p:txBody>
      </p:sp>
      <p:sp>
        <p:nvSpPr>
          <p:cNvPr id="10" name="Rectangle 9">
            <a:extLst>
              <a:ext uri="{FF2B5EF4-FFF2-40B4-BE49-F238E27FC236}">
                <a16:creationId xmlns:a16="http://schemas.microsoft.com/office/drawing/2014/main" id="{879398A9-0D0D-4901-BDDF-B3D93CECA7B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386706" y="964692"/>
            <a:ext cx="3986784" cy="4936558"/>
          </a:xfrm>
          <a:prstGeom prst="rect">
            <a:avLst/>
          </a:prstGeom>
          <a:noFill/>
          <a:ln w="31750" cap="sq">
            <a:solidFill>
              <a:srgbClr val="FFFFFF"/>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011FEC3B-E514-4E21-B2CB-7903A73569E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51298" y="1128683"/>
            <a:ext cx="3657600" cy="4608576"/>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Graphic 6" descr="Document">
            <a:extLst>
              <a:ext uri="{FF2B5EF4-FFF2-40B4-BE49-F238E27FC236}">
                <a16:creationId xmlns:a16="http://schemas.microsoft.com/office/drawing/2014/main" id="{C747A576-7283-49C3-ACFB-A5B0C0448C33}"/>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715890" y="1768763"/>
            <a:ext cx="3328416" cy="3328416"/>
          </a:xfrm>
          <a:prstGeom prst="rect">
            <a:avLst/>
          </a:prstGeom>
        </p:spPr>
      </p:pic>
      <p:sp>
        <p:nvSpPr>
          <p:cNvPr id="2" name="Rectangle 1"/>
          <p:cNvSpPr>
            <a:spLocks noChangeArrowheads="1"/>
          </p:cNvSpPr>
          <p:nvPr/>
        </p:nvSpPr>
        <p:spPr bwMode="auto">
          <a:xfrm>
            <a:off x="440266" y="2317403"/>
            <a:ext cx="11311467" cy="3263206"/>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lIns="91440" tIns="45720" rIns="91440" bIns="45720" numCol="1" rtlCol="0" anchorCtr="0" compatLnSpc="1">
            <a:prstTxWarp prst="textNoShape">
              <a:avLst/>
            </a:prstTxWarp>
            <a:normAutofit/>
          </a:bodyPr>
          <a:lstStyle/>
          <a:p>
            <a:pPr marR="0" lvl="0" defTabSz="914400" fontAlgn="base">
              <a:lnSpc>
                <a:spcPct val="90000"/>
              </a:lnSpc>
              <a:spcBef>
                <a:spcPts val="1000"/>
              </a:spcBef>
              <a:spcAft>
                <a:spcPct val="0"/>
              </a:spcAft>
              <a:buClr>
                <a:schemeClr val="accent2"/>
              </a:buClr>
              <a:buSzTx/>
              <a:tabLst/>
            </a:pPr>
            <a:r>
              <a:rPr kumimoji="0" lang="en-US" altLang="en-US" sz="2000" b="0" u="none" strike="noStrike" cap="none" normalizeH="0" baseline="0" dirty="0">
                <a:ln>
                  <a:noFill/>
                </a:ln>
                <a:solidFill>
                  <a:schemeClr val="tx1">
                    <a:lumMod val="85000"/>
                    <a:lumOff val="15000"/>
                  </a:schemeClr>
                </a:solidFill>
                <a:effectLst/>
                <a:latin typeface="Times New Roman" panose="02020603050405020304" pitchFamily="18" charset="0"/>
                <a:cs typeface="Times New Roman" panose="02020603050405020304" pitchFamily="18" charset="0"/>
              </a:rPr>
              <a:t>Q) An ideal gas exerts a pressure of 3.0 atm in a 3.0 L container. The container is at a temperature of 298K.</a:t>
            </a:r>
          </a:p>
          <a:p>
            <a:pPr lvl="0" defTabSz="914400" fontAlgn="base">
              <a:lnSpc>
                <a:spcPct val="90000"/>
              </a:lnSpc>
              <a:spcBef>
                <a:spcPts val="1000"/>
              </a:spcBef>
              <a:spcAft>
                <a:spcPct val="0"/>
              </a:spcAft>
              <a:buClr>
                <a:schemeClr val="accent2"/>
              </a:buClr>
            </a:pPr>
            <a:r>
              <a:rPr lang="en-US" altLang="en-US" sz="2000" dirty="0">
                <a:solidFill>
                  <a:schemeClr val="tx1">
                    <a:lumMod val="85000"/>
                    <a:lumOff val="15000"/>
                  </a:schemeClr>
                </a:solidFill>
                <a:latin typeface="Times New Roman" panose="02020603050405020304" pitchFamily="18" charset="0"/>
                <a:cs typeface="Times New Roman" panose="02020603050405020304" pitchFamily="18" charset="0"/>
              </a:rPr>
              <a:t>What will be the final pressure if the volume of the container changes to 2L? (Boyle’s law, answer: 4.5 atm)</a:t>
            </a:r>
          </a:p>
          <a:p>
            <a:pPr lvl="0" defTabSz="914400" fontAlgn="base">
              <a:lnSpc>
                <a:spcPct val="90000"/>
              </a:lnSpc>
              <a:spcBef>
                <a:spcPts val="1000"/>
              </a:spcBef>
              <a:spcAft>
                <a:spcPct val="0"/>
              </a:spcAft>
              <a:buClr>
                <a:schemeClr val="accent2"/>
              </a:buClr>
            </a:pPr>
            <a:endParaRPr lang="en-US" altLang="en-US" sz="2000" dirty="0">
              <a:solidFill>
                <a:schemeClr val="tx1">
                  <a:lumMod val="85000"/>
                  <a:lumOff val="15000"/>
                </a:schemeClr>
              </a:solidFill>
              <a:latin typeface="Times New Roman" panose="02020603050405020304" pitchFamily="18" charset="0"/>
              <a:cs typeface="Times New Roman" panose="02020603050405020304" pitchFamily="18" charset="0"/>
            </a:endParaRPr>
          </a:p>
          <a:p>
            <a:pPr lvl="0" defTabSz="914400" fontAlgn="base">
              <a:lnSpc>
                <a:spcPct val="90000"/>
              </a:lnSpc>
              <a:spcBef>
                <a:spcPts val="1000"/>
              </a:spcBef>
              <a:spcAft>
                <a:spcPct val="0"/>
              </a:spcAft>
              <a:buClr>
                <a:schemeClr val="accent2"/>
              </a:buClr>
            </a:pPr>
            <a:r>
              <a:rPr lang="en-US" altLang="en-US" sz="2000" dirty="0">
                <a:solidFill>
                  <a:schemeClr val="tx1">
                    <a:lumMod val="85000"/>
                    <a:lumOff val="15000"/>
                  </a:schemeClr>
                </a:solidFill>
                <a:latin typeface="Times New Roman" panose="02020603050405020304" pitchFamily="18" charset="0"/>
                <a:cs typeface="Times New Roman" panose="02020603050405020304" pitchFamily="18" charset="0"/>
              </a:rPr>
              <a:t>Q) A sample of oxygen gas has a volume of 225 mL (milli Liter) when its pressure is 1.12 atm. </a:t>
            </a:r>
          </a:p>
          <a:p>
            <a:pPr lvl="0" defTabSz="914400" fontAlgn="base">
              <a:lnSpc>
                <a:spcPct val="90000"/>
              </a:lnSpc>
              <a:spcBef>
                <a:spcPts val="1000"/>
              </a:spcBef>
              <a:spcAft>
                <a:spcPct val="0"/>
              </a:spcAft>
              <a:buClr>
                <a:schemeClr val="accent2"/>
              </a:buClr>
            </a:pPr>
            <a:endParaRPr lang="en-US" altLang="en-US" sz="2000" dirty="0">
              <a:solidFill>
                <a:schemeClr val="tx1">
                  <a:lumMod val="85000"/>
                  <a:lumOff val="15000"/>
                </a:schemeClr>
              </a:solidFill>
              <a:latin typeface="Times New Roman" panose="02020603050405020304" pitchFamily="18" charset="0"/>
              <a:cs typeface="Times New Roman" panose="02020603050405020304" pitchFamily="18" charset="0"/>
            </a:endParaRPr>
          </a:p>
          <a:p>
            <a:pPr lvl="0" defTabSz="914400" fontAlgn="base">
              <a:lnSpc>
                <a:spcPct val="90000"/>
              </a:lnSpc>
              <a:spcBef>
                <a:spcPts val="1000"/>
              </a:spcBef>
              <a:spcAft>
                <a:spcPct val="0"/>
              </a:spcAft>
              <a:buClr>
                <a:schemeClr val="accent2"/>
              </a:buClr>
            </a:pPr>
            <a:r>
              <a:rPr lang="en-US" altLang="en-US" sz="2000" dirty="0">
                <a:solidFill>
                  <a:schemeClr val="tx1">
                    <a:lumMod val="85000"/>
                    <a:lumOff val="15000"/>
                  </a:schemeClr>
                </a:solidFill>
                <a:latin typeface="Times New Roman" panose="02020603050405020304" pitchFamily="18" charset="0"/>
                <a:cs typeface="Times New Roman" panose="02020603050405020304" pitchFamily="18" charset="0"/>
              </a:rPr>
              <a:t>Q) What will the volume of the gas be at a pressure of 0.98 atm if the temperature remains constant? </a:t>
            </a:r>
          </a:p>
          <a:p>
            <a:pPr lvl="0" defTabSz="914400" fontAlgn="base">
              <a:lnSpc>
                <a:spcPct val="90000"/>
              </a:lnSpc>
              <a:spcBef>
                <a:spcPts val="1000"/>
              </a:spcBef>
              <a:spcAft>
                <a:spcPct val="0"/>
              </a:spcAft>
              <a:buClr>
                <a:schemeClr val="accent2"/>
              </a:buClr>
            </a:pPr>
            <a:r>
              <a:rPr lang="en-US" altLang="en-US" sz="2000" dirty="0">
                <a:solidFill>
                  <a:schemeClr val="tx1">
                    <a:lumMod val="85000"/>
                    <a:lumOff val="15000"/>
                  </a:schemeClr>
                </a:solidFill>
                <a:latin typeface="Times New Roman" panose="02020603050405020304" pitchFamily="18" charset="0"/>
                <a:cs typeface="Times New Roman" panose="02020603050405020304" pitchFamily="18" charset="0"/>
              </a:rPr>
              <a:t>(Boyle’s law, answer: 257mL)</a:t>
            </a:r>
          </a:p>
        </p:txBody>
      </p:sp>
    </p:spTree>
    <p:extLst>
      <p:ext uri="{BB962C8B-B14F-4D97-AF65-F5344CB8AC3E}">
        <p14:creationId xmlns:p14="http://schemas.microsoft.com/office/powerpoint/2010/main" val="216895360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TextBox 1"/>
          <p:cNvSpPr txBox="1"/>
          <p:nvPr/>
        </p:nvSpPr>
        <p:spPr>
          <a:xfrm>
            <a:off x="640079" y="640079"/>
            <a:ext cx="3402531" cy="5272242"/>
          </a:xfrm>
          <a:prstGeom prst="rect">
            <a:avLst/>
          </a:prstGeom>
        </p:spPr>
        <p:txBody>
          <a:bodyPr vert="horz" lIns="182880" tIns="182880" rIns="182880" bIns="182880" rtlCol="0" anchor="ctr">
            <a:normAutofit/>
          </a:bodyPr>
          <a:lstStyle/>
          <a:p>
            <a:pPr algn="ctr" defTabSz="914400">
              <a:lnSpc>
                <a:spcPct val="90000"/>
              </a:lnSpc>
              <a:spcBef>
                <a:spcPct val="0"/>
              </a:spcBef>
              <a:spcAft>
                <a:spcPts val="600"/>
              </a:spcAft>
            </a:pPr>
            <a:r>
              <a:rPr lang="en-US" sz="2800" cap="all" spc="200" dirty="0">
                <a:solidFill>
                  <a:srgbClr val="262626"/>
                </a:solidFill>
                <a:latin typeface="+mj-lt"/>
                <a:ea typeface="+mj-ea"/>
                <a:cs typeface="+mj-cs"/>
              </a:rPr>
              <a:t>Gas Phase</a:t>
            </a:r>
          </a:p>
        </p:txBody>
      </p:sp>
      <p:sp>
        <p:nvSpPr>
          <p:cNvPr id="17" name="Rectangle 16">
            <a:extLst>
              <a:ext uri="{FF2B5EF4-FFF2-40B4-BE49-F238E27FC236}">
                <a16:creationId xmlns:a16="http://schemas.microsoft.com/office/drawing/2014/main" id="{9344763E-1F5B-4192-9E84-267D8A649E1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72223" y="3822192"/>
            <a:ext cx="6882951" cy="2068469"/>
          </a:xfrm>
          <a:prstGeom prst="rect">
            <a:avLst/>
          </a:prstGeom>
          <a:noFill/>
          <a:ln w="31750" cap="sq">
            <a:solidFill>
              <a:srgbClr val="FFFFFF"/>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Rectangle 18">
            <a:extLst>
              <a:ext uri="{FF2B5EF4-FFF2-40B4-BE49-F238E27FC236}">
                <a16:creationId xmlns:a16="http://schemas.microsoft.com/office/drawing/2014/main" id="{50013361-A314-4AA8-8C94-46622655433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53278" y="3905450"/>
            <a:ext cx="6720840" cy="1901952"/>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Logo&#10;&#10;Description automatically generated">
            <a:extLst>
              <a:ext uri="{FF2B5EF4-FFF2-40B4-BE49-F238E27FC236}">
                <a16:creationId xmlns:a16="http://schemas.microsoft.com/office/drawing/2014/main" id="{4D92683B-F77B-4D42-85E4-9F83C13572E1}"/>
              </a:ext>
            </a:extLst>
          </p:cNvPr>
          <p:cNvPicPr>
            <a:picLocks noChangeAspect="1"/>
          </p:cNvPicPr>
          <p:nvPr/>
        </p:nvPicPr>
        <p:blipFill>
          <a:blip r:embed="rId2"/>
          <a:stretch>
            <a:fillRect/>
          </a:stretch>
        </p:blipFill>
        <p:spPr>
          <a:xfrm>
            <a:off x="4849290" y="4241067"/>
            <a:ext cx="6528816" cy="1230718"/>
          </a:xfrm>
          <a:prstGeom prst="rect">
            <a:avLst/>
          </a:prstGeom>
        </p:spPr>
      </p:pic>
      <p:graphicFrame>
        <p:nvGraphicFramePr>
          <p:cNvPr id="8" name="TextBox 3">
            <a:extLst>
              <a:ext uri="{FF2B5EF4-FFF2-40B4-BE49-F238E27FC236}">
                <a16:creationId xmlns:a16="http://schemas.microsoft.com/office/drawing/2014/main" id="{4981ED34-8DC2-4B03-8C93-F9F65F758A9F}"/>
              </a:ext>
            </a:extLst>
          </p:cNvPr>
          <p:cNvGraphicFramePr/>
          <p:nvPr>
            <p:extLst>
              <p:ext uri="{D42A27DB-BD31-4B8C-83A1-F6EECF244321}">
                <p14:modId xmlns:p14="http://schemas.microsoft.com/office/powerpoint/2010/main" val="2680570389"/>
              </p:ext>
            </p:extLst>
          </p:nvPr>
        </p:nvGraphicFramePr>
        <p:xfrm>
          <a:off x="4305782" y="640079"/>
          <a:ext cx="7249393" cy="295915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53624455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3" name="Rectangle 2"/>
          <p:cNvSpPr/>
          <p:nvPr/>
        </p:nvSpPr>
        <p:spPr>
          <a:xfrm>
            <a:off x="250245" y="964693"/>
            <a:ext cx="10981635" cy="2591308"/>
          </a:xfrm>
          <a:prstGeom prst="rect">
            <a:avLst/>
          </a:prstGeom>
        </p:spPr>
        <p:txBody>
          <a:bodyPr vert="horz" lIns="91440" tIns="45720" rIns="91440" bIns="45720" rtlCol="0">
            <a:normAutofit/>
          </a:bodyPr>
          <a:lstStyle/>
          <a:p>
            <a:pPr marL="285750" indent="-228600" defTabSz="914400">
              <a:lnSpc>
                <a:spcPct val="90000"/>
              </a:lnSpc>
              <a:spcBef>
                <a:spcPts val="1000"/>
              </a:spcBef>
              <a:buClr>
                <a:schemeClr val="accent2"/>
              </a:buClr>
              <a:buFont typeface="Arial" panose="020B0604020202020204" pitchFamily="34" charset="0"/>
              <a:buChar char="•"/>
            </a:pPr>
            <a:r>
              <a:rPr lang="en-US" sz="2000" dirty="0">
                <a:solidFill>
                  <a:schemeClr val="tx1">
                    <a:lumMod val="85000"/>
                    <a:lumOff val="15000"/>
                  </a:schemeClr>
                </a:solidFill>
                <a:latin typeface="Times New Roman" panose="02020603050405020304" pitchFamily="18" charset="0"/>
                <a:cs typeface="Times New Roman" panose="02020603050405020304" pitchFamily="18" charset="0"/>
              </a:rPr>
              <a:t>It is based on the rationale that  equal volumes of any gas at the same temperature and pressure contain the same number of particles</a:t>
            </a:r>
          </a:p>
          <a:p>
            <a:pPr marL="285750" indent="-228600" defTabSz="914400">
              <a:lnSpc>
                <a:spcPct val="90000"/>
              </a:lnSpc>
              <a:spcBef>
                <a:spcPts val="1000"/>
              </a:spcBef>
              <a:buClr>
                <a:schemeClr val="accent2"/>
              </a:buClr>
              <a:buFont typeface="Arial" panose="020B0604020202020204" pitchFamily="34" charset="0"/>
              <a:buChar char="•"/>
            </a:pPr>
            <a:endParaRPr lang="en-US" sz="2000" dirty="0">
              <a:solidFill>
                <a:schemeClr val="tx1">
                  <a:lumMod val="85000"/>
                  <a:lumOff val="15000"/>
                </a:schemeClr>
              </a:solidFill>
              <a:latin typeface="Times New Roman" panose="02020603050405020304" pitchFamily="18" charset="0"/>
              <a:cs typeface="Times New Roman" panose="02020603050405020304" pitchFamily="18" charset="0"/>
            </a:endParaRPr>
          </a:p>
          <a:p>
            <a:pPr marL="285750" indent="-228600" defTabSz="914400">
              <a:lnSpc>
                <a:spcPct val="90000"/>
              </a:lnSpc>
              <a:spcBef>
                <a:spcPts val="1000"/>
              </a:spcBef>
              <a:buClr>
                <a:schemeClr val="accent2"/>
              </a:buClr>
              <a:buFont typeface="Arial" panose="020B0604020202020204" pitchFamily="34" charset="0"/>
              <a:buChar char="•"/>
            </a:pPr>
            <a:r>
              <a:rPr lang="en-US" sz="2000" dirty="0">
                <a:solidFill>
                  <a:schemeClr val="tx1">
                    <a:lumMod val="85000"/>
                    <a:lumOff val="15000"/>
                  </a:schemeClr>
                </a:solidFill>
                <a:latin typeface="Times New Roman" panose="02020603050405020304" pitchFamily="18" charset="0"/>
                <a:cs typeface="Times New Roman" panose="02020603050405020304" pitchFamily="18" charset="0"/>
              </a:rPr>
              <a:t>In a closed system of gas, volume (V) of a gas is directly proportional to the number of moles (n) of gas present in the sample. </a:t>
            </a:r>
          </a:p>
          <a:p>
            <a:pPr marL="285750" indent="-228600" defTabSz="914400">
              <a:lnSpc>
                <a:spcPct val="90000"/>
              </a:lnSpc>
              <a:spcBef>
                <a:spcPts val="1000"/>
              </a:spcBef>
              <a:buClr>
                <a:schemeClr val="accent2"/>
              </a:buClr>
              <a:buFont typeface="Arial" panose="020B0604020202020204" pitchFamily="34" charset="0"/>
              <a:buChar char="•"/>
            </a:pPr>
            <a:r>
              <a:rPr lang="en-US" sz="2000" dirty="0">
                <a:solidFill>
                  <a:schemeClr val="tx1">
                    <a:lumMod val="85000"/>
                    <a:lumOff val="15000"/>
                  </a:schemeClr>
                </a:solidFill>
                <a:latin typeface="Times New Roman" panose="02020603050405020304" pitchFamily="18" charset="0"/>
                <a:cs typeface="Times New Roman" panose="02020603050405020304" pitchFamily="18" charset="0"/>
              </a:rPr>
              <a:t>K = constant, a number that depends on T and P</a:t>
            </a:r>
          </a:p>
          <a:p>
            <a:pPr marL="285750" indent="-228600" defTabSz="914400">
              <a:lnSpc>
                <a:spcPct val="90000"/>
              </a:lnSpc>
              <a:spcBef>
                <a:spcPts val="1000"/>
              </a:spcBef>
              <a:buClr>
                <a:schemeClr val="accent2"/>
              </a:buClr>
              <a:buFont typeface="Arial" panose="020B0604020202020204" pitchFamily="34" charset="0"/>
              <a:buChar char="•"/>
            </a:pPr>
            <a:endParaRPr lang="en-US" sz="2000" dirty="0">
              <a:solidFill>
                <a:schemeClr val="tx1">
                  <a:lumMod val="85000"/>
                  <a:lumOff val="15000"/>
                </a:schemeClr>
              </a:solidFill>
              <a:latin typeface="Times New Roman" panose="02020603050405020304" pitchFamily="18" charset="0"/>
              <a:cs typeface="Times New Roman" panose="02020603050405020304" pitchFamily="18" charset="0"/>
            </a:endParaRPr>
          </a:p>
          <a:p>
            <a:pPr marL="285750" indent="-228600" defTabSz="914400">
              <a:lnSpc>
                <a:spcPct val="90000"/>
              </a:lnSpc>
              <a:spcBef>
                <a:spcPts val="1000"/>
              </a:spcBef>
              <a:buClr>
                <a:schemeClr val="accent2"/>
              </a:buClr>
              <a:buFont typeface="Arial" panose="020B0604020202020204" pitchFamily="34" charset="0"/>
              <a:buChar char="•"/>
            </a:pPr>
            <a:endParaRPr lang="en-US" sz="1050" dirty="0">
              <a:solidFill>
                <a:schemeClr val="tx1">
                  <a:lumMod val="85000"/>
                  <a:lumOff val="15000"/>
                </a:schemeClr>
              </a:solidFill>
            </a:endParaRPr>
          </a:p>
        </p:txBody>
      </p:sp>
      <p:sp>
        <p:nvSpPr>
          <p:cNvPr id="2" name="TextBox 1"/>
          <p:cNvSpPr txBox="1"/>
          <p:nvPr/>
        </p:nvSpPr>
        <p:spPr>
          <a:xfrm>
            <a:off x="4455820" y="20997"/>
            <a:ext cx="4396909" cy="960628"/>
          </a:xfrm>
          <a:prstGeom prst="rect">
            <a:avLst/>
          </a:prstGeom>
        </p:spPr>
        <p:txBody>
          <a:bodyPr vert="horz" lIns="182880" tIns="182880" rIns="182880" bIns="182880" rtlCol="0" anchor="ctr">
            <a:normAutofit/>
          </a:bodyPr>
          <a:lstStyle/>
          <a:p>
            <a:pPr algn="ctr" defTabSz="914400">
              <a:lnSpc>
                <a:spcPct val="90000"/>
              </a:lnSpc>
              <a:spcBef>
                <a:spcPct val="0"/>
              </a:spcBef>
              <a:spcAft>
                <a:spcPts val="600"/>
              </a:spcAft>
            </a:pPr>
            <a:r>
              <a:rPr lang="en-US" sz="2000" b="1" cap="all" spc="200" dirty="0">
                <a:solidFill>
                  <a:srgbClr val="C00000"/>
                </a:solidFill>
                <a:latin typeface="Times New Roman" panose="02020603050405020304" pitchFamily="18" charset="0"/>
                <a:ea typeface="+mj-ea"/>
                <a:cs typeface="Times New Roman" panose="02020603050405020304" pitchFamily="18" charset="0"/>
              </a:rPr>
              <a:t>Avogadro’s Law</a:t>
            </a:r>
          </a:p>
        </p:txBody>
      </p:sp>
      <p:pic>
        <p:nvPicPr>
          <p:cNvPr id="4" name="Picture 3"/>
          <p:cNvPicPr>
            <a:picLocks noChangeAspect="1"/>
          </p:cNvPicPr>
          <p:nvPr/>
        </p:nvPicPr>
        <p:blipFill rotWithShape="1">
          <a:blip r:embed="rId2"/>
          <a:srcRect l="4832" r="1110" b="-2"/>
          <a:stretch/>
        </p:blipFill>
        <p:spPr>
          <a:xfrm>
            <a:off x="8336069" y="3083493"/>
            <a:ext cx="2901385" cy="3264882"/>
          </a:xfrm>
          <a:prstGeom prst="rect">
            <a:avLst/>
          </a:prstGeom>
          <a:ln w="31750" cap="sq">
            <a:solidFill>
              <a:srgbClr val="FFFFFF"/>
            </a:solidFill>
            <a:miter lim="800000"/>
          </a:ln>
        </p:spPr>
      </p:pic>
      <p:sp>
        <p:nvSpPr>
          <p:cNvPr id="6" name="Rectangle 5">
            <a:extLst>
              <a:ext uri="{FF2B5EF4-FFF2-40B4-BE49-F238E27FC236}">
                <a16:creationId xmlns:a16="http://schemas.microsoft.com/office/drawing/2014/main" id="{1924469F-C187-48FF-9259-C4381C1F8EF2}"/>
              </a:ext>
            </a:extLst>
          </p:cNvPr>
          <p:cNvSpPr/>
          <p:nvPr/>
        </p:nvSpPr>
        <p:spPr>
          <a:xfrm>
            <a:off x="423333" y="3918280"/>
            <a:ext cx="7518400" cy="1595309"/>
          </a:xfrm>
          <a:prstGeom prst="rect">
            <a:avLst/>
          </a:prstGeom>
        </p:spPr>
        <p:txBody>
          <a:bodyPr wrap="square">
            <a:spAutoFit/>
          </a:bodyPr>
          <a:lstStyle/>
          <a:p>
            <a:pPr marL="285750" indent="-228600" defTabSz="914400">
              <a:lnSpc>
                <a:spcPct val="90000"/>
              </a:lnSpc>
              <a:spcBef>
                <a:spcPts val="1000"/>
              </a:spcBef>
              <a:buClr>
                <a:schemeClr val="accent2"/>
              </a:buClr>
              <a:buFont typeface="Arial" panose="020B0604020202020204" pitchFamily="34" charset="0"/>
              <a:buChar char="•"/>
            </a:pPr>
            <a:r>
              <a:rPr lang="en-US" dirty="0">
                <a:solidFill>
                  <a:schemeClr val="tx1">
                    <a:lumMod val="85000"/>
                    <a:lumOff val="15000"/>
                  </a:schemeClr>
                </a:solidFill>
                <a:latin typeface="Times New Roman" panose="02020603050405020304" pitchFamily="18" charset="0"/>
                <a:cs typeface="Times New Roman" panose="02020603050405020304" pitchFamily="18" charset="0"/>
              </a:rPr>
              <a:t>Mole (n) : is an SI unit of measurement for amount of substance or number of particles</a:t>
            </a:r>
          </a:p>
          <a:p>
            <a:pPr marL="285750" indent="-228600" defTabSz="914400">
              <a:lnSpc>
                <a:spcPct val="90000"/>
              </a:lnSpc>
              <a:spcBef>
                <a:spcPts val="1000"/>
              </a:spcBef>
              <a:buClr>
                <a:schemeClr val="accent2"/>
              </a:buClr>
              <a:buFont typeface="Arial" panose="020B0604020202020204" pitchFamily="34" charset="0"/>
              <a:buChar char="•"/>
            </a:pPr>
            <a:endParaRPr lang="en-US" dirty="0">
              <a:solidFill>
                <a:schemeClr val="tx1">
                  <a:lumMod val="85000"/>
                  <a:lumOff val="15000"/>
                </a:schemeClr>
              </a:solidFill>
              <a:latin typeface="Times New Roman" panose="02020603050405020304" pitchFamily="18" charset="0"/>
              <a:cs typeface="Times New Roman" panose="02020603050405020304" pitchFamily="18" charset="0"/>
            </a:endParaRPr>
          </a:p>
          <a:p>
            <a:pPr marL="285750" indent="-228600" defTabSz="914400">
              <a:lnSpc>
                <a:spcPct val="90000"/>
              </a:lnSpc>
              <a:spcBef>
                <a:spcPts val="1000"/>
              </a:spcBef>
              <a:buClr>
                <a:schemeClr val="accent2"/>
              </a:buClr>
              <a:buFont typeface="Arial" panose="020B0604020202020204" pitchFamily="34" charset="0"/>
              <a:buChar char="•"/>
            </a:pPr>
            <a:r>
              <a:rPr lang="en-US" dirty="0">
                <a:solidFill>
                  <a:schemeClr val="tx1">
                    <a:lumMod val="85000"/>
                    <a:lumOff val="15000"/>
                  </a:schemeClr>
                </a:solidFill>
                <a:latin typeface="Times New Roman" panose="02020603050405020304" pitchFamily="18" charset="0"/>
                <a:cs typeface="Times New Roman" panose="02020603050405020304" pitchFamily="18" charset="0"/>
              </a:rPr>
              <a:t>It is defined as 1 mole = 6.02214076×10^23 particles (atoms, molecules, ions, or electrons) of any substance</a:t>
            </a:r>
          </a:p>
        </p:txBody>
      </p:sp>
    </p:spTree>
    <p:extLst>
      <p:ext uri="{BB962C8B-B14F-4D97-AF65-F5344CB8AC3E}">
        <p14:creationId xmlns:p14="http://schemas.microsoft.com/office/powerpoint/2010/main" val="204531622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3" name="TextBox 2"/>
          <p:cNvSpPr txBox="1"/>
          <p:nvPr/>
        </p:nvSpPr>
        <p:spPr>
          <a:xfrm>
            <a:off x="5138928" y="964692"/>
            <a:ext cx="6092952" cy="1188720"/>
          </a:xfrm>
          <a:prstGeom prst="rect">
            <a:avLst/>
          </a:prstGeom>
        </p:spPr>
        <p:txBody>
          <a:bodyPr vert="horz" lIns="182880" tIns="182880" rIns="182880" bIns="182880" rtlCol="0" anchor="ctr">
            <a:normAutofit/>
          </a:bodyPr>
          <a:lstStyle/>
          <a:p>
            <a:pPr algn="ctr" defTabSz="914400">
              <a:lnSpc>
                <a:spcPct val="90000"/>
              </a:lnSpc>
              <a:spcBef>
                <a:spcPct val="0"/>
              </a:spcBef>
              <a:spcAft>
                <a:spcPts val="600"/>
              </a:spcAft>
            </a:pPr>
            <a:r>
              <a:rPr lang="en-US" sz="2600" cap="all" spc="200" dirty="0">
                <a:solidFill>
                  <a:srgbClr val="C00000"/>
                </a:solidFill>
                <a:latin typeface="Times New Roman" panose="02020603050405020304" pitchFamily="18" charset="0"/>
                <a:ea typeface="+mj-ea"/>
                <a:cs typeface="Times New Roman" panose="02020603050405020304" pitchFamily="18" charset="0"/>
              </a:rPr>
              <a:t>Avogadro’s Law: </a:t>
            </a:r>
          </a:p>
          <a:p>
            <a:pPr algn="ctr" defTabSz="914400">
              <a:lnSpc>
                <a:spcPct val="90000"/>
              </a:lnSpc>
              <a:spcBef>
                <a:spcPct val="0"/>
              </a:spcBef>
              <a:spcAft>
                <a:spcPts val="600"/>
              </a:spcAft>
            </a:pPr>
            <a:r>
              <a:rPr lang="en-US" sz="2600" cap="all" spc="200" dirty="0">
                <a:solidFill>
                  <a:srgbClr val="C00000"/>
                </a:solidFill>
                <a:latin typeface="Times New Roman" panose="02020603050405020304" pitchFamily="18" charset="0"/>
                <a:ea typeface="+mj-ea"/>
                <a:cs typeface="Times New Roman" panose="02020603050405020304" pitchFamily="18" charset="0"/>
              </a:rPr>
              <a:t>Graphical Representation</a:t>
            </a:r>
          </a:p>
        </p:txBody>
      </p:sp>
      <p:sp>
        <p:nvSpPr>
          <p:cNvPr id="4" name="Rectangle 3"/>
          <p:cNvSpPr/>
          <p:nvPr/>
        </p:nvSpPr>
        <p:spPr>
          <a:xfrm>
            <a:off x="304800" y="964692"/>
            <a:ext cx="4362973" cy="4775335"/>
          </a:xfrm>
          <a:prstGeom prst="rect">
            <a:avLst/>
          </a:prstGeom>
        </p:spPr>
        <p:txBody>
          <a:bodyPr vert="horz" lIns="91440" tIns="45720" rIns="91440" bIns="45720" rtlCol="0">
            <a:normAutofit/>
          </a:bodyPr>
          <a:lstStyle/>
          <a:p>
            <a:pPr marL="285750" indent="-228600" defTabSz="914400">
              <a:spcBef>
                <a:spcPts val="1000"/>
              </a:spcBef>
              <a:buClr>
                <a:schemeClr val="accent2"/>
              </a:buClr>
              <a:buFont typeface="Arial" panose="020B0604020202020204" pitchFamily="34" charset="0"/>
              <a:buChar char="•"/>
            </a:pPr>
            <a:r>
              <a:rPr lang="en-US" sz="2000" dirty="0">
                <a:solidFill>
                  <a:schemeClr val="tx1">
                    <a:lumMod val="85000"/>
                    <a:lumOff val="15000"/>
                  </a:schemeClr>
                </a:solidFill>
                <a:latin typeface="Times New Roman" panose="02020603050405020304" pitchFamily="18" charset="0"/>
                <a:cs typeface="Times New Roman" panose="02020603050405020304" pitchFamily="18" charset="0"/>
              </a:rPr>
              <a:t>Visualize V = k x n , is a straight line with n = x-axis and V = y-axis</a:t>
            </a:r>
          </a:p>
          <a:p>
            <a:pPr marL="285750" indent="-228600" defTabSz="914400">
              <a:spcBef>
                <a:spcPts val="1000"/>
              </a:spcBef>
              <a:buClr>
                <a:schemeClr val="accent2"/>
              </a:buClr>
              <a:buFont typeface="Arial" panose="020B0604020202020204" pitchFamily="34" charset="0"/>
              <a:buChar char="•"/>
            </a:pPr>
            <a:endParaRPr lang="en-US" sz="2000" dirty="0">
              <a:solidFill>
                <a:schemeClr val="tx1">
                  <a:lumMod val="85000"/>
                  <a:lumOff val="15000"/>
                </a:schemeClr>
              </a:solidFill>
              <a:latin typeface="Times New Roman" panose="02020603050405020304" pitchFamily="18" charset="0"/>
              <a:cs typeface="Times New Roman" panose="02020603050405020304" pitchFamily="18" charset="0"/>
            </a:endParaRPr>
          </a:p>
          <a:p>
            <a:pPr marL="285750" indent="-228600" defTabSz="914400">
              <a:spcBef>
                <a:spcPts val="1000"/>
              </a:spcBef>
              <a:buClr>
                <a:schemeClr val="accent2"/>
              </a:buClr>
              <a:buFont typeface="Arial" panose="020B0604020202020204" pitchFamily="34" charset="0"/>
              <a:buChar char="•"/>
            </a:pPr>
            <a:endParaRPr lang="en-US" sz="2000" dirty="0">
              <a:solidFill>
                <a:schemeClr val="tx1">
                  <a:lumMod val="85000"/>
                  <a:lumOff val="15000"/>
                </a:schemeClr>
              </a:solidFill>
              <a:latin typeface="Times New Roman" panose="02020603050405020304" pitchFamily="18" charset="0"/>
              <a:cs typeface="Times New Roman" panose="02020603050405020304" pitchFamily="18" charset="0"/>
            </a:endParaRPr>
          </a:p>
          <a:p>
            <a:pPr marL="285750" indent="-228600" defTabSz="914400">
              <a:spcBef>
                <a:spcPts val="1000"/>
              </a:spcBef>
              <a:buClr>
                <a:schemeClr val="accent2"/>
              </a:buClr>
              <a:buFont typeface="Arial" panose="020B0604020202020204" pitchFamily="34" charset="0"/>
              <a:buChar char="•"/>
            </a:pPr>
            <a:r>
              <a:rPr lang="en-US" sz="2000" dirty="0">
                <a:solidFill>
                  <a:schemeClr val="tx1">
                    <a:lumMod val="85000"/>
                    <a:lumOff val="15000"/>
                  </a:schemeClr>
                </a:solidFill>
                <a:latin typeface="Times New Roman" panose="02020603050405020304" pitchFamily="18" charset="0"/>
                <a:cs typeface="Times New Roman" panose="02020603050405020304" pitchFamily="18" charset="0"/>
              </a:rPr>
              <a:t>Straight line (which indicates that the two quantities are directly proportional) passes through the origin</a:t>
            </a:r>
          </a:p>
          <a:p>
            <a:pPr marL="285750" indent="-228600" defTabSz="914400">
              <a:spcBef>
                <a:spcPts val="1000"/>
              </a:spcBef>
              <a:buClr>
                <a:schemeClr val="accent2"/>
              </a:buClr>
              <a:buFont typeface="Arial" panose="020B0604020202020204" pitchFamily="34" charset="0"/>
              <a:buChar char="•"/>
            </a:pPr>
            <a:endParaRPr lang="en-US" sz="2000" dirty="0">
              <a:solidFill>
                <a:schemeClr val="tx1">
                  <a:lumMod val="85000"/>
                  <a:lumOff val="15000"/>
                </a:schemeClr>
              </a:solidFill>
              <a:latin typeface="Times New Roman" panose="02020603050405020304" pitchFamily="18" charset="0"/>
              <a:cs typeface="Times New Roman" panose="02020603050405020304" pitchFamily="18" charset="0"/>
            </a:endParaRPr>
          </a:p>
          <a:p>
            <a:pPr marL="285750" indent="-228600" defTabSz="914400">
              <a:spcBef>
                <a:spcPts val="1000"/>
              </a:spcBef>
              <a:buClr>
                <a:schemeClr val="accent2"/>
              </a:buClr>
              <a:buFont typeface="Arial" panose="020B0604020202020204" pitchFamily="34" charset="0"/>
              <a:buChar char="•"/>
            </a:pPr>
            <a:endParaRPr lang="en-US" sz="2000" dirty="0">
              <a:solidFill>
                <a:schemeClr val="tx1">
                  <a:lumMod val="85000"/>
                  <a:lumOff val="15000"/>
                </a:schemeClr>
              </a:solidFill>
              <a:latin typeface="Times New Roman" panose="02020603050405020304" pitchFamily="18" charset="0"/>
              <a:cs typeface="Times New Roman" panose="02020603050405020304" pitchFamily="18" charset="0"/>
            </a:endParaRPr>
          </a:p>
          <a:p>
            <a:pPr marL="285750" indent="-228600" defTabSz="914400">
              <a:spcBef>
                <a:spcPts val="1000"/>
              </a:spcBef>
              <a:buClr>
                <a:schemeClr val="accent2"/>
              </a:buClr>
              <a:buFont typeface="Arial" panose="020B0604020202020204" pitchFamily="34" charset="0"/>
              <a:buChar char="•"/>
            </a:pPr>
            <a:r>
              <a:rPr lang="en-US" sz="2000" dirty="0">
                <a:solidFill>
                  <a:schemeClr val="tx1">
                    <a:lumMod val="85000"/>
                    <a:lumOff val="15000"/>
                  </a:schemeClr>
                </a:solidFill>
                <a:latin typeface="Times New Roman" panose="02020603050405020304" pitchFamily="18" charset="0"/>
                <a:cs typeface="Times New Roman" panose="02020603050405020304" pitchFamily="18" charset="0"/>
              </a:rPr>
              <a:t>Conclusion: Zero moles of gas will occupy Zero volume and vice-versa</a:t>
            </a:r>
          </a:p>
          <a:p>
            <a:pPr marL="285750" indent="-228600" defTabSz="914400">
              <a:spcBef>
                <a:spcPts val="1000"/>
              </a:spcBef>
              <a:buClr>
                <a:schemeClr val="accent2"/>
              </a:buClr>
              <a:buFont typeface="Arial" panose="020B0604020202020204" pitchFamily="34" charset="0"/>
              <a:buChar char="•"/>
            </a:pPr>
            <a:endParaRPr lang="en-US" sz="2000" dirty="0">
              <a:solidFill>
                <a:schemeClr val="tx1">
                  <a:lumMod val="85000"/>
                  <a:lumOff val="15000"/>
                </a:schemeClr>
              </a:solidFill>
              <a:latin typeface="Times New Roman" panose="02020603050405020304" pitchFamily="18" charset="0"/>
              <a:cs typeface="Times New Roman" panose="02020603050405020304" pitchFamily="18" charset="0"/>
            </a:endParaRPr>
          </a:p>
          <a:p>
            <a:pPr marL="285750" indent="-228600" defTabSz="914400">
              <a:spcBef>
                <a:spcPts val="1000"/>
              </a:spcBef>
              <a:buClr>
                <a:schemeClr val="accent2"/>
              </a:buClr>
              <a:buFont typeface="Arial" panose="020B0604020202020204" pitchFamily="34" charset="0"/>
              <a:buChar char="•"/>
            </a:pPr>
            <a:endParaRPr lang="en-US" sz="2000" dirty="0">
              <a:solidFill>
                <a:schemeClr val="tx1">
                  <a:lumMod val="85000"/>
                  <a:lumOff val="15000"/>
                </a:schemeClr>
              </a:solidFill>
              <a:latin typeface="Times New Roman" panose="02020603050405020304" pitchFamily="18" charset="0"/>
              <a:cs typeface="Times New Roman" panose="02020603050405020304" pitchFamily="18" charset="0"/>
            </a:endParaRPr>
          </a:p>
        </p:txBody>
      </p:sp>
      <p:pic>
        <p:nvPicPr>
          <p:cNvPr id="5" name="Picture 4" descr="Text&#10;&#10;Description automatically generated with medium confidence"/>
          <p:cNvPicPr>
            <a:picLocks noChangeAspect="1"/>
          </p:cNvPicPr>
          <p:nvPr/>
        </p:nvPicPr>
        <p:blipFill rotWithShape="1">
          <a:blip r:embed="rId2"/>
          <a:srcRect l="17601" b="61213"/>
          <a:stretch/>
        </p:blipFill>
        <p:spPr>
          <a:xfrm>
            <a:off x="5203583" y="3404876"/>
            <a:ext cx="2820953" cy="1405420"/>
          </a:xfrm>
          <a:prstGeom prst="rect">
            <a:avLst/>
          </a:prstGeom>
          <a:ln w="31750" cap="sq">
            <a:solidFill>
              <a:srgbClr val="FFFFFF"/>
            </a:solidFill>
            <a:miter lim="800000"/>
          </a:ln>
        </p:spPr>
      </p:pic>
      <p:pic>
        <p:nvPicPr>
          <p:cNvPr id="2" name="Picture 1"/>
          <p:cNvPicPr>
            <a:picLocks noChangeAspect="1"/>
          </p:cNvPicPr>
          <p:nvPr/>
        </p:nvPicPr>
        <p:blipFill>
          <a:blip r:embed="rId3"/>
          <a:stretch>
            <a:fillRect/>
          </a:stretch>
        </p:blipFill>
        <p:spPr>
          <a:xfrm>
            <a:off x="8346269" y="2924486"/>
            <a:ext cx="3540931" cy="2903562"/>
          </a:xfrm>
          <a:prstGeom prst="rect">
            <a:avLst/>
          </a:prstGeom>
          <a:ln w="31750" cap="sq">
            <a:solidFill>
              <a:srgbClr val="FFFFFF"/>
            </a:solidFill>
            <a:miter lim="800000"/>
          </a:ln>
        </p:spPr>
      </p:pic>
    </p:spTree>
    <p:extLst>
      <p:ext uri="{BB962C8B-B14F-4D97-AF65-F5344CB8AC3E}">
        <p14:creationId xmlns:p14="http://schemas.microsoft.com/office/powerpoint/2010/main" val="70311798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3530FE0-C542-45A1-BCD8-935787009C6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3351" y="640080"/>
            <a:ext cx="8924024" cy="5200996"/>
          </a:xfrm>
          <a:prstGeom prst="rect">
            <a:avLst/>
          </a:prstGeom>
          <a:noFill/>
          <a:ln w="31750" cap="sq">
            <a:solidFill>
              <a:srgbClr val="FFFFFF"/>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a:extLst>
              <a:ext uri="{FF2B5EF4-FFF2-40B4-BE49-F238E27FC236}">
                <a16:creationId xmlns:a16="http://schemas.microsoft.com/office/drawing/2014/main" id="{F2A658D9-F185-44F1-BA33-D50320D1D07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30543" y="825096"/>
            <a:ext cx="8549640" cy="483096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p:cNvSpPr/>
          <p:nvPr/>
        </p:nvSpPr>
        <p:spPr>
          <a:xfrm>
            <a:off x="876720" y="1560348"/>
            <a:ext cx="6843448" cy="3914063"/>
          </a:xfrm>
          <a:prstGeom prst="rect">
            <a:avLst/>
          </a:prstGeom>
        </p:spPr>
        <p:txBody>
          <a:bodyPr vert="horz" lIns="91440" tIns="45720" rIns="91440" bIns="45720" rtlCol="0" anchor="ctr">
            <a:normAutofit/>
          </a:bodyPr>
          <a:lstStyle/>
          <a:p>
            <a:pPr defTabSz="914400">
              <a:spcBef>
                <a:spcPts val="1000"/>
              </a:spcBef>
              <a:buClr>
                <a:schemeClr val="accent2"/>
              </a:buClr>
            </a:pPr>
            <a:r>
              <a:rPr lang="en-US" dirty="0">
                <a:solidFill>
                  <a:srgbClr val="404040"/>
                </a:solidFill>
                <a:latin typeface="Times New Roman" panose="02020603050405020304" pitchFamily="18" charset="0"/>
                <a:cs typeface="Times New Roman" panose="02020603050405020304" pitchFamily="18" charset="0"/>
              </a:rPr>
              <a:t>Q) A balloon has been filled to a volume of 1.90L with 0.0920mol of helium gas. If 0.0210mol of additional helium is added to the balloon while the temperature and pressure are held constant, what is the new volume of the balloon? (Answer: 2.33 L)</a:t>
            </a:r>
          </a:p>
          <a:p>
            <a:pPr defTabSz="914400">
              <a:spcBef>
                <a:spcPts val="1000"/>
              </a:spcBef>
              <a:buClr>
                <a:schemeClr val="accent2"/>
              </a:buClr>
            </a:pPr>
            <a:endParaRPr lang="en-US" dirty="0">
              <a:solidFill>
                <a:srgbClr val="404040"/>
              </a:solidFill>
              <a:latin typeface="Times New Roman" panose="02020603050405020304" pitchFamily="18" charset="0"/>
              <a:cs typeface="Times New Roman" panose="02020603050405020304" pitchFamily="18" charset="0"/>
            </a:endParaRPr>
          </a:p>
          <a:p>
            <a:pPr defTabSz="914400">
              <a:spcBef>
                <a:spcPts val="1000"/>
              </a:spcBef>
              <a:buClr>
                <a:schemeClr val="accent2"/>
              </a:buClr>
            </a:pPr>
            <a:r>
              <a:rPr lang="en-US" dirty="0">
                <a:solidFill>
                  <a:srgbClr val="404040"/>
                </a:solidFill>
                <a:latin typeface="Times New Roman" panose="02020603050405020304" pitchFamily="18" charset="0"/>
                <a:cs typeface="Times New Roman" panose="02020603050405020304" pitchFamily="18" charset="0"/>
              </a:rPr>
              <a:t>Q)A 12.8 L volume of gas contains .000498 moles of oxygen gas. At constant temperature and pressure, what volume does .0000136 moles of the gas fill? (Answer: 0.35 L)</a:t>
            </a:r>
          </a:p>
          <a:p>
            <a:pPr marL="285750" indent="-285750" defTabSz="914400">
              <a:spcBef>
                <a:spcPts val="1000"/>
              </a:spcBef>
              <a:buClr>
                <a:schemeClr val="accent2"/>
              </a:buClr>
              <a:buFont typeface="Arial" panose="020B0604020202020204" pitchFamily="34" charset="0"/>
              <a:buChar char="•"/>
            </a:pPr>
            <a:endParaRPr lang="en-US" dirty="0">
              <a:solidFill>
                <a:srgbClr val="404040"/>
              </a:solidFill>
            </a:endParaRPr>
          </a:p>
          <a:p>
            <a:pPr indent="-228600" defTabSz="914400">
              <a:spcBef>
                <a:spcPts val="1000"/>
              </a:spcBef>
              <a:buClr>
                <a:schemeClr val="accent2"/>
              </a:buClr>
              <a:buFont typeface="Arial" panose="020B0604020202020204" pitchFamily="34" charset="0"/>
              <a:buChar char="•"/>
            </a:pPr>
            <a:endParaRPr lang="en-US" dirty="0">
              <a:solidFill>
                <a:srgbClr val="404040"/>
              </a:solidFill>
            </a:endParaRPr>
          </a:p>
        </p:txBody>
      </p:sp>
      <p:sp>
        <p:nvSpPr>
          <p:cNvPr id="13" name="Oval 12">
            <a:extLst>
              <a:ext uri="{FF2B5EF4-FFF2-40B4-BE49-F238E27FC236}">
                <a16:creationId xmlns:a16="http://schemas.microsoft.com/office/drawing/2014/main" id="{BAC87F6E-526A-49B5-995D-42DB656594C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76718" y="1443035"/>
            <a:ext cx="3971932" cy="3971930"/>
          </a:xfrm>
          <a:prstGeom prst="ellipse">
            <a:avLst/>
          </a:prstGeom>
          <a:solidFill>
            <a:srgbClr val="FFFFFF"/>
          </a:solidFill>
          <a:ln w="317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p:cNvSpPr txBox="1"/>
          <p:nvPr/>
        </p:nvSpPr>
        <p:spPr>
          <a:xfrm>
            <a:off x="7720168" y="1586484"/>
            <a:ext cx="3685032" cy="3685032"/>
          </a:xfrm>
          <a:prstGeom prst="ellipse">
            <a:avLst/>
          </a:prstGeom>
          <a:solidFill>
            <a:schemeClr val="bg1">
              <a:lumMod val="65000"/>
            </a:schemeClr>
          </a:solidFill>
          <a:ln>
            <a:noFill/>
          </a:ln>
        </p:spPr>
        <p:txBody>
          <a:bodyPr vert="horz" lIns="182880" tIns="182880" rIns="182880" bIns="182880" rtlCol="0" anchor="ctr">
            <a:normAutofit/>
          </a:bodyPr>
          <a:lstStyle/>
          <a:p>
            <a:pPr algn="ctr" defTabSz="914400">
              <a:lnSpc>
                <a:spcPct val="90000"/>
              </a:lnSpc>
              <a:spcBef>
                <a:spcPct val="0"/>
              </a:spcBef>
              <a:spcAft>
                <a:spcPts val="600"/>
              </a:spcAft>
            </a:pPr>
            <a:r>
              <a:rPr lang="en-US" sz="3000" kern="1200" cap="all" spc="200" baseline="0" dirty="0">
                <a:solidFill>
                  <a:srgbClr val="C00000"/>
                </a:solidFill>
                <a:latin typeface="Times New Roman" panose="02020603050405020304" pitchFamily="18" charset="0"/>
                <a:ea typeface="+mj-ea"/>
                <a:cs typeface="Times New Roman" panose="02020603050405020304" pitchFamily="18" charset="0"/>
              </a:rPr>
              <a:t>Example Problems</a:t>
            </a:r>
          </a:p>
        </p:txBody>
      </p:sp>
    </p:spTree>
    <p:extLst>
      <p:ext uri="{BB962C8B-B14F-4D97-AF65-F5344CB8AC3E}">
        <p14:creationId xmlns:p14="http://schemas.microsoft.com/office/powerpoint/2010/main" val="57190227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5" name="TextBox 4"/>
          <p:cNvSpPr txBox="1"/>
          <p:nvPr/>
        </p:nvSpPr>
        <p:spPr>
          <a:xfrm>
            <a:off x="5123688" y="2473983"/>
            <a:ext cx="6092952" cy="1188720"/>
          </a:xfrm>
          <a:prstGeom prst="rect">
            <a:avLst/>
          </a:prstGeom>
        </p:spPr>
        <p:txBody>
          <a:bodyPr vert="horz" lIns="182880" tIns="182880" rIns="182880" bIns="182880" rtlCol="0" anchor="ctr">
            <a:normAutofit/>
          </a:bodyPr>
          <a:lstStyle/>
          <a:p>
            <a:pPr algn="ctr" defTabSz="914400">
              <a:lnSpc>
                <a:spcPct val="90000"/>
              </a:lnSpc>
              <a:spcBef>
                <a:spcPct val="0"/>
              </a:spcBef>
              <a:spcAft>
                <a:spcPts val="600"/>
              </a:spcAft>
            </a:pPr>
            <a:endParaRPr lang="en-US" sz="2600" b="1" cap="all" spc="200" dirty="0">
              <a:solidFill>
                <a:srgbClr val="262626"/>
              </a:solidFill>
              <a:latin typeface="+mj-lt"/>
              <a:ea typeface="+mj-ea"/>
              <a:cs typeface="+mj-cs"/>
            </a:endParaRPr>
          </a:p>
        </p:txBody>
      </p:sp>
      <p:sp>
        <p:nvSpPr>
          <p:cNvPr id="6" name="TextBox 5">
            <a:extLst>
              <a:ext uri="{FF2B5EF4-FFF2-40B4-BE49-F238E27FC236}">
                <a16:creationId xmlns:a16="http://schemas.microsoft.com/office/drawing/2014/main" id="{8B0028F6-AB79-4A38-BD69-8C0E231672EE}"/>
              </a:ext>
            </a:extLst>
          </p:cNvPr>
          <p:cNvSpPr txBox="1"/>
          <p:nvPr/>
        </p:nvSpPr>
        <p:spPr>
          <a:xfrm>
            <a:off x="4594555" y="213027"/>
            <a:ext cx="2710999" cy="646331"/>
          </a:xfrm>
          <a:prstGeom prst="rect">
            <a:avLst/>
          </a:prstGeom>
          <a:noFill/>
        </p:spPr>
        <p:txBody>
          <a:bodyPr wrap="none" rtlCol="0">
            <a:spAutoFit/>
          </a:bodyPr>
          <a:lstStyle/>
          <a:p>
            <a:r>
              <a:rPr lang="en-US" sz="3600" dirty="0">
                <a:solidFill>
                  <a:srgbClr val="C00000"/>
                </a:solidFill>
                <a:latin typeface="Times New Roman" panose="02020603050405020304" pitchFamily="18" charset="0"/>
                <a:cs typeface="Times New Roman" panose="02020603050405020304" pitchFamily="18" charset="0"/>
              </a:rPr>
              <a:t>Charles‘s law</a:t>
            </a:r>
          </a:p>
        </p:txBody>
      </p:sp>
      <p:sp>
        <p:nvSpPr>
          <p:cNvPr id="9" name="Rectangle 8">
            <a:extLst>
              <a:ext uri="{FF2B5EF4-FFF2-40B4-BE49-F238E27FC236}">
                <a16:creationId xmlns:a16="http://schemas.microsoft.com/office/drawing/2014/main" id="{81876DC1-34D0-44F4-9C86-571D9D0EC666}"/>
              </a:ext>
            </a:extLst>
          </p:cNvPr>
          <p:cNvSpPr/>
          <p:nvPr/>
        </p:nvSpPr>
        <p:spPr>
          <a:xfrm>
            <a:off x="808201" y="1630571"/>
            <a:ext cx="11216640" cy="707886"/>
          </a:xfrm>
          <a:prstGeom prst="rect">
            <a:avLst/>
          </a:prstGeom>
        </p:spPr>
        <p:txBody>
          <a:bodyPr wrap="square">
            <a:spAutoFit/>
          </a:bodyPr>
          <a:lstStyle/>
          <a:p>
            <a:r>
              <a:rPr lang="en-US" sz="2000" dirty="0">
                <a:latin typeface="Times New Roman" panose="02020603050405020304" pitchFamily="18" charset="0"/>
                <a:cs typeface="Times New Roman" panose="02020603050405020304" pitchFamily="18" charset="0"/>
              </a:rPr>
              <a:t>When the pressure on a sample of a gas is held constant, the Kelvin temperature and the volume will be in direct proportion</a:t>
            </a:r>
          </a:p>
        </p:txBody>
      </p:sp>
      <p:sp>
        <p:nvSpPr>
          <p:cNvPr id="11" name="TextBox 10">
            <a:extLst>
              <a:ext uri="{FF2B5EF4-FFF2-40B4-BE49-F238E27FC236}">
                <a16:creationId xmlns:a16="http://schemas.microsoft.com/office/drawing/2014/main" id="{9D6F2ADC-81C6-456B-BFB9-977DC5AF3F36}"/>
              </a:ext>
            </a:extLst>
          </p:cNvPr>
          <p:cNvSpPr txBox="1"/>
          <p:nvPr/>
        </p:nvSpPr>
        <p:spPr>
          <a:xfrm>
            <a:off x="2729975" y="5583415"/>
            <a:ext cx="5670334" cy="1015663"/>
          </a:xfrm>
          <a:prstGeom prst="rect">
            <a:avLst/>
          </a:prstGeom>
          <a:noFill/>
        </p:spPr>
        <p:txBody>
          <a:bodyPr wrap="none" rtlCol="0">
            <a:spAutoFit/>
          </a:bodyPr>
          <a:lstStyle/>
          <a:p>
            <a:pPr algn="ctr"/>
            <a:r>
              <a:rPr lang="en-US" sz="2000" dirty="0">
                <a:latin typeface="Times New Roman" panose="02020603050405020304" pitchFamily="18" charset="0"/>
                <a:cs typeface="Times New Roman" panose="02020603050405020304" pitchFamily="18" charset="0"/>
              </a:rPr>
              <a:t>V1 and T1 are pressure and temperature at scenario-1</a:t>
            </a:r>
          </a:p>
          <a:p>
            <a:pPr algn="ctr"/>
            <a:r>
              <a:rPr lang="en-US" sz="2000" dirty="0">
                <a:latin typeface="Times New Roman" panose="02020603050405020304" pitchFamily="18" charset="0"/>
                <a:cs typeface="Times New Roman" panose="02020603050405020304" pitchFamily="18" charset="0"/>
              </a:rPr>
              <a:t>V2 and T2 are pressure and temperature at scenario-2</a:t>
            </a:r>
          </a:p>
          <a:p>
            <a:pPr algn="ctr"/>
            <a:endParaRPr lang="en-US" sz="2000" dirty="0">
              <a:latin typeface="Arial" panose="020B0604020202020204" pitchFamily="34" charset="0"/>
              <a:cs typeface="Arial" panose="020B0604020202020204" pitchFamily="34" charset="0"/>
            </a:endParaRPr>
          </a:p>
        </p:txBody>
      </p:sp>
      <p:sp>
        <p:nvSpPr>
          <p:cNvPr id="14" name="TextBox 13">
            <a:extLst>
              <a:ext uri="{FF2B5EF4-FFF2-40B4-BE49-F238E27FC236}">
                <a16:creationId xmlns:a16="http://schemas.microsoft.com/office/drawing/2014/main" id="{760809F4-6E80-476E-9246-8758307BF1EF}"/>
              </a:ext>
            </a:extLst>
          </p:cNvPr>
          <p:cNvSpPr txBox="1"/>
          <p:nvPr/>
        </p:nvSpPr>
        <p:spPr>
          <a:xfrm>
            <a:off x="8319693" y="3880278"/>
            <a:ext cx="3036408" cy="1015663"/>
          </a:xfrm>
          <a:prstGeom prst="rect">
            <a:avLst/>
          </a:prstGeom>
          <a:noFill/>
        </p:spPr>
        <p:txBody>
          <a:bodyPr wrap="none" rtlCol="0">
            <a:spAutoFit/>
          </a:bodyPr>
          <a:lstStyle/>
          <a:p>
            <a:pPr algn="ctr"/>
            <a:r>
              <a:rPr lang="en-US" sz="2000" dirty="0">
                <a:latin typeface="Times New Roman" panose="02020603050405020304" pitchFamily="18" charset="0"/>
                <a:cs typeface="Times New Roman" panose="02020603050405020304" pitchFamily="18" charset="0"/>
              </a:rPr>
              <a:t>k = numerical constant that </a:t>
            </a:r>
          </a:p>
          <a:p>
            <a:pPr algn="ctr"/>
            <a:r>
              <a:rPr lang="en-US" sz="2000" dirty="0">
                <a:latin typeface="Times New Roman" panose="02020603050405020304" pitchFamily="18" charset="0"/>
                <a:cs typeface="Times New Roman" panose="02020603050405020304" pitchFamily="18" charset="0"/>
              </a:rPr>
              <a:t>depends on the external </a:t>
            </a:r>
          </a:p>
          <a:p>
            <a:pPr algn="ctr"/>
            <a:r>
              <a:rPr lang="en-US" sz="2000" dirty="0">
                <a:latin typeface="Times New Roman" panose="02020603050405020304" pitchFamily="18" charset="0"/>
                <a:cs typeface="Times New Roman" panose="02020603050405020304" pitchFamily="18" charset="0"/>
              </a:rPr>
              <a:t>condition of gas</a:t>
            </a:r>
          </a:p>
        </p:txBody>
      </p:sp>
      <p:pic>
        <p:nvPicPr>
          <p:cNvPr id="12" name="Picture 11">
            <a:extLst>
              <a:ext uri="{FF2B5EF4-FFF2-40B4-BE49-F238E27FC236}">
                <a16:creationId xmlns:a16="http://schemas.microsoft.com/office/drawing/2014/main" id="{39C3844A-D77A-4C0F-B706-33754AA0938F}"/>
              </a:ext>
            </a:extLst>
          </p:cNvPr>
          <p:cNvPicPr>
            <a:picLocks noChangeAspect="1"/>
          </p:cNvPicPr>
          <p:nvPr/>
        </p:nvPicPr>
        <p:blipFill>
          <a:blip r:embed="rId3"/>
          <a:stretch>
            <a:fillRect/>
          </a:stretch>
        </p:blipFill>
        <p:spPr>
          <a:xfrm>
            <a:off x="1200866" y="2742027"/>
            <a:ext cx="1798990" cy="652631"/>
          </a:xfrm>
          <a:prstGeom prst="rect">
            <a:avLst/>
          </a:prstGeom>
        </p:spPr>
      </p:pic>
      <p:pic>
        <p:nvPicPr>
          <p:cNvPr id="15" name="Picture 14">
            <a:extLst>
              <a:ext uri="{FF2B5EF4-FFF2-40B4-BE49-F238E27FC236}">
                <a16:creationId xmlns:a16="http://schemas.microsoft.com/office/drawing/2014/main" id="{B4804BBB-888F-420D-A6F8-C97E7EDD60A1}"/>
              </a:ext>
            </a:extLst>
          </p:cNvPr>
          <p:cNvPicPr>
            <a:picLocks noChangeAspect="1"/>
          </p:cNvPicPr>
          <p:nvPr/>
        </p:nvPicPr>
        <p:blipFill>
          <a:blip r:embed="rId4"/>
          <a:stretch>
            <a:fillRect/>
          </a:stretch>
        </p:blipFill>
        <p:spPr>
          <a:xfrm>
            <a:off x="4594555" y="4341943"/>
            <a:ext cx="1643047" cy="1188720"/>
          </a:xfrm>
          <a:prstGeom prst="rect">
            <a:avLst/>
          </a:prstGeom>
        </p:spPr>
      </p:pic>
      <p:pic>
        <p:nvPicPr>
          <p:cNvPr id="16" name="Picture 15">
            <a:extLst>
              <a:ext uri="{FF2B5EF4-FFF2-40B4-BE49-F238E27FC236}">
                <a16:creationId xmlns:a16="http://schemas.microsoft.com/office/drawing/2014/main" id="{B21CBC45-C93C-4D32-8633-D67A51EA7CB4}"/>
              </a:ext>
            </a:extLst>
          </p:cNvPr>
          <p:cNvPicPr>
            <a:picLocks noChangeAspect="1"/>
          </p:cNvPicPr>
          <p:nvPr/>
        </p:nvPicPr>
        <p:blipFill>
          <a:blip r:embed="rId5"/>
          <a:stretch>
            <a:fillRect/>
          </a:stretch>
        </p:blipFill>
        <p:spPr>
          <a:xfrm>
            <a:off x="8969527" y="2467783"/>
            <a:ext cx="1268078" cy="1194920"/>
          </a:xfrm>
          <a:prstGeom prst="rect">
            <a:avLst/>
          </a:prstGeom>
        </p:spPr>
      </p:pic>
    </p:spTree>
    <p:extLst>
      <p:ext uri="{BB962C8B-B14F-4D97-AF65-F5344CB8AC3E}">
        <p14:creationId xmlns:p14="http://schemas.microsoft.com/office/powerpoint/2010/main" val="420881603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8628CBC8-374C-4FFE-8E2A-62B9E75EBEF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84439" y="1584916"/>
            <a:ext cx="4789827" cy="3688166"/>
          </a:xfrm>
          <a:prstGeom prst="rect">
            <a:avLst/>
          </a:prstGeom>
        </p:spPr>
      </p:pic>
      <p:cxnSp>
        <p:nvCxnSpPr>
          <p:cNvPr id="10" name="Straight Connector 12">
            <a:extLst>
              <a:ext uri="{FF2B5EF4-FFF2-40B4-BE49-F238E27FC236}">
                <a16:creationId xmlns:a16="http://schemas.microsoft.com/office/drawing/2014/main" id="{516F97B9-23C6-4EF1-AED7-D5E3C26A6492}"/>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V="1">
            <a:off x="6096000" y="1142999"/>
            <a:ext cx="0" cy="45720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pic>
        <p:nvPicPr>
          <p:cNvPr id="3" name="Picture 2" descr="Diagram&#10;&#10;Description automatically generated">
            <a:extLst>
              <a:ext uri="{FF2B5EF4-FFF2-40B4-BE49-F238E27FC236}">
                <a16:creationId xmlns:a16="http://schemas.microsoft.com/office/drawing/2014/main" id="{CD469561-7C82-47DE-BBD9-F67B3B21DDC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17734" y="1615872"/>
            <a:ext cx="4799456" cy="3626255"/>
          </a:xfrm>
          <a:prstGeom prst="rect">
            <a:avLst/>
          </a:prstGeom>
        </p:spPr>
      </p:pic>
      <p:sp>
        <p:nvSpPr>
          <p:cNvPr id="5" name="TextBox 4"/>
          <p:cNvSpPr txBox="1"/>
          <p:nvPr/>
        </p:nvSpPr>
        <p:spPr>
          <a:xfrm>
            <a:off x="5454257" y="1520303"/>
            <a:ext cx="6092952" cy="1188720"/>
          </a:xfrm>
          <a:prstGeom prst="rect">
            <a:avLst/>
          </a:prstGeom>
        </p:spPr>
        <p:txBody>
          <a:bodyPr vert="horz" lIns="182880" tIns="182880" rIns="182880" bIns="182880" rtlCol="0" anchor="ctr">
            <a:normAutofit/>
          </a:bodyPr>
          <a:lstStyle/>
          <a:p>
            <a:pPr algn="ctr" defTabSz="914400">
              <a:lnSpc>
                <a:spcPct val="90000"/>
              </a:lnSpc>
              <a:spcBef>
                <a:spcPct val="0"/>
              </a:spcBef>
              <a:spcAft>
                <a:spcPts val="600"/>
              </a:spcAft>
            </a:pPr>
            <a:endParaRPr lang="en-US" sz="2600" b="1" cap="all" spc="200" dirty="0">
              <a:solidFill>
                <a:srgbClr val="262626"/>
              </a:solidFill>
              <a:latin typeface="+mj-lt"/>
              <a:ea typeface="+mj-ea"/>
              <a:cs typeface="+mj-cs"/>
            </a:endParaRPr>
          </a:p>
        </p:txBody>
      </p:sp>
      <p:pic>
        <p:nvPicPr>
          <p:cNvPr id="4" name="Picture 3">
            <a:extLst>
              <a:ext uri="{FF2B5EF4-FFF2-40B4-BE49-F238E27FC236}">
                <a16:creationId xmlns:a16="http://schemas.microsoft.com/office/drawing/2014/main" id="{F6B1E8F3-7179-4B36-B8DC-1D0237FCDE98}"/>
              </a:ext>
            </a:extLst>
          </p:cNvPr>
          <p:cNvPicPr>
            <a:picLocks noChangeAspect="1"/>
          </p:cNvPicPr>
          <p:nvPr/>
        </p:nvPicPr>
        <p:blipFill>
          <a:blip r:embed="rId5"/>
          <a:stretch>
            <a:fillRect/>
          </a:stretch>
        </p:blipFill>
        <p:spPr>
          <a:xfrm>
            <a:off x="3699600" y="303738"/>
            <a:ext cx="4792800" cy="1027913"/>
          </a:xfrm>
          <a:prstGeom prst="rect">
            <a:avLst/>
          </a:prstGeom>
        </p:spPr>
      </p:pic>
    </p:spTree>
    <p:extLst>
      <p:ext uri="{BB962C8B-B14F-4D97-AF65-F5344CB8AC3E}">
        <p14:creationId xmlns:p14="http://schemas.microsoft.com/office/powerpoint/2010/main" val="200479977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3" name="TextBox 2"/>
          <p:cNvSpPr txBox="1"/>
          <p:nvPr/>
        </p:nvSpPr>
        <p:spPr>
          <a:xfrm>
            <a:off x="804672" y="964692"/>
            <a:ext cx="5894832" cy="1188720"/>
          </a:xfrm>
          <a:prstGeom prst="rect">
            <a:avLst/>
          </a:prstGeom>
        </p:spPr>
        <p:txBody>
          <a:bodyPr vert="horz" lIns="182880" tIns="182880" rIns="182880" bIns="182880" rtlCol="0" anchor="ctr">
            <a:normAutofit/>
          </a:bodyPr>
          <a:lstStyle/>
          <a:p>
            <a:pPr algn="ctr" defTabSz="914400">
              <a:lnSpc>
                <a:spcPct val="90000"/>
              </a:lnSpc>
              <a:spcBef>
                <a:spcPct val="0"/>
              </a:spcBef>
              <a:spcAft>
                <a:spcPts val="600"/>
              </a:spcAft>
            </a:pPr>
            <a:r>
              <a:rPr lang="en-US" sz="2800" cap="all" spc="200" dirty="0">
                <a:solidFill>
                  <a:srgbClr val="C00000"/>
                </a:solidFill>
                <a:latin typeface="Times New Roman" panose="02020603050405020304" pitchFamily="18" charset="0"/>
                <a:ea typeface="+mj-ea"/>
                <a:cs typeface="Times New Roman" panose="02020603050405020304" pitchFamily="18" charset="0"/>
              </a:rPr>
              <a:t>Example Problems</a:t>
            </a:r>
          </a:p>
        </p:txBody>
      </p:sp>
      <p:sp>
        <p:nvSpPr>
          <p:cNvPr id="10" name="Rectangle 9">
            <a:extLst>
              <a:ext uri="{FF2B5EF4-FFF2-40B4-BE49-F238E27FC236}">
                <a16:creationId xmlns:a16="http://schemas.microsoft.com/office/drawing/2014/main" id="{879398A9-0D0D-4901-BDDF-B3D93CECA7B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386706" y="964692"/>
            <a:ext cx="3986784" cy="4936558"/>
          </a:xfrm>
          <a:prstGeom prst="rect">
            <a:avLst/>
          </a:prstGeom>
          <a:noFill/>
          <a:ln w="31750" cap="sq">
            <a:solidFill>
              <a:srgbClr val="FFFFFF"/>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011FEC3B-E514-4E21-B2CB-7903A73569E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51298" y="1128683"/>
            <a:ext cx="3657600" cy="4608576"/>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Graphic 6" descr="Document">
            <a:extLst>
              <a:ext uri="{FF2B5EF4-FFF2-40B4-BE49-F238E27FC236}">
                <a16:creationId xmlns:a16="http://schemas.microsoft.com/office/drawing/2014/main" id="{CEBA5D02-3003-4F03-BB05-A79EE5C373CD}"/>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715890" y="1768763"/>
            <a:ext cx="3328416" cy="3328416"/>
          </a:xfrm>
          <a:prstGeom prst="rect">
            <a:avLst/>
          </a:prstGeom>
        </p:spPr>
      </p:pic>
      <p:sp>
        <p:nvSpPr>
          <p:cNvPr id="2" name="Rectangle 1"/>
          <p:cNvSpPr/>
          <p:nvPr/>
        </p:nvSpPr>
        <p:spPr>
          <a:xfrm>
            <a:off x="736187" y="2474053"/>
            <a:ext cx="7324080" cy="3263206"/>
          </a:xfrm>
          <a:prstGeom prst="rect">
            <a:avLst/>
          </a:prstGeom>
        </p:spPr>
        <p:txBody>
          <a:bodyPr vert="horz" lIns="91440" tIns="45720" rIns="91440" bIns="45720" rtlCol="0">
            <a:noAutofit/>
          </a:bodyPr>
          <a:lstStyle/>
          <a:p>
            <a:pPr defTabSz="914400">
              <a:lnSpc>
                <a:spcPct val="90000"/>
              </a:lnSpc>
              <a:spcBef>
                <a:spcPts val="1000"/>
              </a:spcBef>
              <a:buClr>
                <a:schemeClr val="accent2"/>
              </a:buClr>
            </a:pPr>
            <a:r>
              <a:rPr lang="en-US" sz="2000" dirty="0">
                <a:solidFill>
                  <a:schemeClr val="tx1">
                    <a:lumMod val="85000"/>
                    <a:lumOff val="15000"/>
                  </a:schemeClr>
                </a:solidFill>
                <a:latin typeface="Times New Roman" panose="02020603050405020304" pitchFamily="18" charset="0"/>
                <a:cs typeface="Times New Roman" panose="02020603050405020304" pitchFamily="18" charset="0"/>
              </a:rPr>
              <a:t>Q) A 4.40 L volume of gas is stored in a container at 50.0 °C. What will be its new volume when the container is cooled 25.0 °C?  (Use Charles‘s law, Answer: 4.06 L)</a:t>
            </a:r>
          </a:p>
          <a:p>
            <a:pPr defTabSz="914400">
              <a:lnSpc>
                <a:spcPct val="90000"/>
              </a:lnSpc>
              <a:spcBef>
                <a:spcPts val="1000"/>
              </a:spcBef>
              <a:buClr>
                <a:schemeClr val="accent2"/>
              </a:buClr>
            </a:pPr>
            <a:endParaRPr lang="en-US" sz="2000" dirty="0">
              <a:solidFill>
                <a:schemeClr val="tx1">
                  <a:lumMod val="85000"/>
                  <a:lumOff val="15000"/>
                </a:schemeClr>
              </a:solidFill>
              <a:latin typeface="Times New Roman" panose="02020603050405020304" pitchFamily="18" charset="0"/>
              <a:cs typeface="Times New Roman" panose="02020603050405020304" pitchFamily="18" charset="0"/>
            </a:endParaRPr>
          </a:p>
          <a:p>
            <a:pPr defTabSz="914400">
              <a:lnSpc>
                <a:spcPct val="90000"/>
              </a:lnSpc>
              <a:spcBef>
                <a:spcPts val="1000"/>
              </a:spcBef>
              <a:buClr>
                <a:schemeClr val="accent2"/>
              </a:buClr>
            </a:pPr>
            <a:r>
              <a:rPr lang="en-US" sz="2000" dirty="0">
                <a:solidFill>
                  <a:schemeClr val="tx1">
                    <a:lumMod val="85000"/>
                    <a:lumOff val="15000"/>
                  </a:schemeClr>
                </a:solidFill>
                <a:latin typeface="Times New Roman" panose="02020603050405020304" pitchFamily="18" charset="0"/>
                <a:cs typeface="Times New Roman" panose="02020603050405020304" pitchFamily="18" charset="0"/>
              </a:rPr>
              <a:t>Q) A 5.00 L volume of gas is stored in a container at 100.0 K and then allowed to expand to 20.0 L. What must the new temperature be in order to maintain the same pressure (as required by Charles' Law)?  (Answer: 127 °C = 400.0 K)</a:t>
            </a:r>
          </a:p>
        </p:txBody>
      </p:sp>
    </p:spTree>
    <p:extLst>
      <p:ext uri="{BB962C8B-B14F-4D97-AF65-F5344CB8AC3E}">
        <p14:creationId xmlns:p14="http://schemas.microsoft.com/office/powerpoint/2010/main" val="311139063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2" name="Picture 4" descr="Pressure and Temperature ideal gas relation | Skanda Vivek"/>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8065" y="1376223"/>
            <a:ext cx="3082239" cy="4702844"/>
          </a:xfrm>
          <a:prstGeom prst="rect">
            <a:avLst/>
          </a:prstGeom>
          <a:noFill/>
          <a:ln w="25400">
            <a:solidFill>
              <a:schemeClr val="tx1"/>
            </a:solidFill>
          </a:ln>
          <a:extLst>
            <a:ext uri="{909E8E84-426E-40DD-AFC4-6F175D3DCCD1}">
              <a14:hiddenFill xmlns:a14="http://schemas.microsoft.com/office/drawing/2010/main">
                <a:solidFill>
                  <a:srgbClr val="FFFFFF"/>
                </a:solidFill>
              </a14:hiddenFill>
            </a:ext>
          </a:extLst>
        </p:spPr>
      </p:pic>
      <p:sp>
        <p:nvSpPr>
          <p:cNvPr id="2" name="Rectangle 1"/>
          <p:cNvSpPr/>
          <p:nvPr/>
        </p:nvSpPr>
        <p:spPr>
          <a:xfrm>
            <a:off x="4047067" y="1979844"/>
            <a:ext cx="7737802" cy="2246769"/>
          </a:xfrm>
          <a:prstGeom prst="rect">
            <a:avLst/>
          </a:prstGeom>
        </p:spPr>
        <p:txBody>
          <a:bodyPr wrap="square">
            <a:spAutoFit/>
          </a:bodyPr>
          <a:lstStyle/>
          <a:p>
            <a:pPr algn="just"/>
            <a:r>
              <a:rPr lang="en-US" sz="2000" dirty="0">
                <a:latin typeface="Times New Roman" panose="02020603050405020304" pitchFamily="18" charset="0"/>
                <a:cs typeface="Times New Roman" panose="02020603050405020304" pitchFamily="18" charset="0"/>
              </a:rPr>
              <a:t>At constant volume, </a:t>
            </a:r>
          </a:p>
          <a:p>
            <a:pPr algn="just"/>
            <a:r>
              <a:rPr lang="en-US" sz="2000" dirty="0">
                <a:latin typeface="Times New Roman" panose="02020603050405020304" pitchFamily="18" charset="0"/>
                <a:cs typeface="Times New Roman" panose="02020603050405020304" pitchFamily="18" charset="0"/>
              </a:rPr>
              <a:t>pressure exerted by a gas is directly proportional to its absolute temperature </a:t>
            </a:r>
          </a:p>
          <a:p>
            <a:pPr algn="just"/>
            <a:endParaRPr lang="en-US" sz="2000" dirty="0">
              <a:latin typeface="Times New Roman" panose="02020603050405020304" pitchFamily="18" charset="0"/>
              <a:cs typeface="Times New Roman" panose="02020603050405020304" pitchFamily="18" charset="0"/>
            </a:endParaRPr>
          </a:p>
          <a:p>
            <a:pPr algn="just"/>
            <a:r>
              <a:rPr lang="en-US" sz="2000" dirty="0">
                <a:latin typeface="Times New Roman" panose="02020603050405020304" pitchFamily="18" charset="0"/>
                <a:cs typeface="Times New Roman" panose="02020603050405020304" pitchFamily="18" charset="0"/>
              </a:rPr>
              <a:t>At constant volume,</a:t>
            </a:r>
          </a:p>
          <a:p>
            <a:pPr algn="just"/>
            <a:r>
              <a:rPr lang="en-US" sz="2000" dirty="0">
                <a:latin typeface="Times New Roman" panose="02020603050405020304" pitchFamily="18" charset="0"/>
                <a:cs typeface="Times New Roman" panose="02020603050405020304" pitchFamily="18" charset="0"/>
              </a:rPr>
              <a:t>As Pressure increases, gas’s temperature also increases</a:t>
            </a:r>
          </a:p>
          <a:p>
            <a:pPr algn="just"/>
            <a:r>
              <a:rPr lang="en-US" sz="2000" dirty="0">
                <a:latin typeface="Times New Roman" panose="02020603050405020304" pitchFamily="18" charset="0"/>
                <a:cs typeface="Times New Roman" panose="02020603050405020304" pitchFamily="18" charset="0"/>
              </a:rPr>
              <a:t>And vice-versa</a:t>
            </a:r>
          </a:p>
        </p:txBody>
      </p:sp>
      <p:sp>
        <p:nvSpPr>
          <p:cNvPr id="6" name="TextBox 5"/>
          <p:cNvSpPr txBox="1"/>
          <p:nvPr/>
        </p:nvSpPr>
        <p:spPr>
          <a:xfrm>
            <a:off x="2506381" y="211137"/>
            <a:ext cx="6207533" cy="707886"/>
          </a:xfrm>
          <a:prstGeom prst="rect">
            <a:avLst/>
          </a:prstGeom>
          <a:noFill/>
        </p:spPr>
        <p:txBody>
          <a:bodyPr wrap="none" rtlCol="0">
            <a:spAutoFit/>
          </a:bodyPr>
          <a:lstStyle/>
          <a:p>
            <a:r>
              <a:rPr lang="en-US" sz="2000" b="1" dirty="0">
                <a:solidFill>
                  <a:srgbClr val="C00000"/>
                </a:solidFill>
                <a:latin typeface="Times New Roman" panose="02020603050405020304" pitchFamily="18" charset="0"/>
                <a:cs typeface="Times New Roman" panose="02020603050405020304" pitchFamily="18" charset="0"/>
              </a:rPr>
              <a:t>Gay-Lussac's Law:  Pressure - Temperature  Relation</a:t>
            </a:r>
          </a:p>
          <a:p>
            <a:pPr algn="ctr"/>
            <a:r>
              <a:rPr lang="en-US" sz="2000" b="1" dirty="0">
                <a:solidFill>
                  <a:srgbClr val="C00000"/>
                </a:solidFill>
                <a:latin typeface="Times New Roman" panose="02020603050405020304" pitchFamily="18" charset="0"/>
                <a:cs typeface="Times New Roman" panose="02020603050405020304" pitchFamily="18" charset="0"/>
              </a:rPr>
              <a:t>(Number of gas particles and Volume is fixed)</a:t>
            </a:r>
          </a:p>
        </p:txBody>
      </p:sp>
    </p:spTree>
    <p:extLst>
      <p:ext uri="{BB962C8B-B14F-4D97-AF65-F5344CB8AC3E}">
        <p14:creationId xmlns:p14="http://schemas.microsoft.com/office/powerpoint/2010/main" val="299717646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6" name="TextBox 5"/>
          <p:cNvSpPr txBox="1"/>
          <p:nvPr/>
        </p:nvSpPr>
        <p:spPr>
          <a:xfrm>
            <a:off x="803243" y="0"/>
            <a:ext cx="10250486" cy="1476079"/>
          </a:xfrm>
          <a:prstGeom prst="rect">
            <a:avLst/>
          </a:prstGeom>
        </p:spPr>
        <p:txBody>
          <a:bodyPr vert="horz" lIns="182880" tIns="182880" rIns="182880" bIns="182880" rtlCol="0" anchor="ctr">
            <a:normAutofit/>
          </a:bodyPr>
          <a:lstStyle/>
          <a:p>
            <a:pPr algn="ctr" defTabSz="914400">
              <a:lnSpc>
                <a:spcPct val="90000"/>
              </a:lnSpc>
              <a:spcBef>
                <a:spcPct val="0"/>
              </a:spcBef>
              <a:spcAft>
                <a:spcPts val="600"/>
              </a:spcAft>
            </a:pPr>
            <a:r>
              <a:rPr lang="en-US" sz="1600" b="1" cap="all" spc="200" dirty="0">
                <a:solidFill>
                  <a:srgbClr val="C00000"/>
                </a:solidFill>
                <a:latin typeface="Times New Roman" panose="02020603050405020304" pitchFamily="18" charset="0"/>
                <a:ea typeface="+mj-ea"/>
                <a:cs typeface="Times New Roman" panose="02020603050405020304" pitchFamily="18" charset="0"/>
              </a:rPr>
              <a:t>Gay-Lussac's Law:  Pressure - Temperature  Relation</a:t>
            </a:r>
          </a:p>
          <a:p>
            <a:pPr algn="ctr" defTabSz="914400">
              <a:lnSpc>
                <a:spcPct val="90000"/>
              </a:lnSpc>
              <a:spcBef>
                <a:spcPct val="0"/>
              </a:spcBef>
              <a:spcAft>
                <a:spcPts val="600"/>
              </a:spcAft>
            </a:pPr>
            <a:r>
              <a:rPr lang="en-US" sz="1600" b="1" cap="all" spc="200" dirty="0">
                <a:solidFill>
                  <a:srgbClr val="C00000"/>
                </a:solidFill>
                <a:latin typeface="Times New Roman" panose="02020603050405020304" pitchFamily="18" charset="0"/>
                <a:ea typeface="+mj-ea"/>
                <a:cs typeface="Times New Roman" panose="02020603050405020304" pitchFamily="18" charset="0"/>
              </a:rPr>
              <a:t>(Number of gas particles and Volume is fixed)</a:t>
            </a:r>
          </a:p>
        </p:txBody>
      </p:sp>
      <p:sp>
        <p:nvSpPr>
          <p:cNvPr id="2" name="Rectangle 1"/>
          <p:cNvSpPr/>
          <p:nvPr/>
        </p:nvSpPr>
        <p:spPr>
          <a:xfrm>
            <a:off x="748671" y="1797397"/>
            <a:ext cx="5963317" cy="3263206"/>
          </a:xfrm>
          <a:prstGeom prst="rect">
            <a:avLst/>
          </a:prstGeom>
        </p:spPr>
        <p:txBody>
          <a:bodyPr vert="horz" lIns="91440" tIns="45720" rIns="91440" bIns="45720" rtlCol="0">
            <a:normAutofit/>
          </a:bodyPr>
          <a:lstStyle/>
          <a:p>
            <a:pPr indent="-228600" defTabSz="914400">
              <a:spcBef>
                <a:spcPts val="1000"/>
              </a:spcBef>
              <a:buClr>
                <a:schemeClr val="accent2"/>
              </a:buClr>
              <a:buFont typeface="Arial" panose="020B0604020202020204" pitchFamily="34" charset="0"/>
              <a:buChar char="•"/>
            </a:pPr>
            <a:r>
              <a:rPr lang="en-US" sz="2000" dirty="0">
                <a:solidFill>
                  <a:schemeClr val="tx1">
                    <a:lumMod val="85000"/>
                    <a:lumOff val="15000"/>
                  </a:schemeClr>
                </a:solidFill>
                <a:latin typeface="Times New Roman" panose="02020603050405020304" pitchFamily="18" charset="0"/>
                <a:cs typeface="Times New Roman" panose="02020603050405020304" pitchFamily="18" charset="0"/>
              </a:rPr>
              <a:t>At constant volume, pressure exerted by a gas is directly proportional to its absolute temperature </a:t>
            </a:r>
          </a:p>
          <a:p>
            <a:pPr indent="-228600" defTabSz="914400">
              <a:spcBef>
                <a:spcPts val="1000"/>
              </a:spcBef>
              <a:buClr>
                <a:schemeClr val="accent2"/>
              </a:buClr>
              <a:buFont typeface="Arial" panose="020B0604020202020204" pitchFamily="34" charset="0"/>
              <a:buChar char="•"/>
            </a:pPr>
            <a:endParaRPr lang="en-US" sz="2000" dirty="0">
              <a:solidFill>
                <a:schemeClr val="tx1">
                  <a:lumMod val="85000"/>
                  <a:lumOff val="15000"/>
                </a:schemeClr>
              </a:solidFill>
              <a:latin typeface="Times New Roman" panose="02020603050405020304" pitchFamily="18" charset="0"/>
              <a:cs typeface="Times New Roman" panose="02020603050405020304" pitchFamily="18" charset="0"/>
            </a:endParaRPr>
          </a:p>
          <a:p>
            <a:pPr indent="-228600" defTabSz="914400">
              <a:spcBef>
                <a:spcPts val="1000"/>
              </a:spcBef>
              <a:buClr>
                <a:schemeClr val="accent2"/>
              </a:buClr>
              <a:buFont typeface="Arial" panose="020B0604020202020204" pitchFamily="34" charset="0"/>
              <a:buChar char="•"/>
            </a:pPr>
            <a:r>
              <a:rPr lang="en-US" sz="2000" dirty="0">
                <a:solidFill>
                  <a:schemeClr val="tx1">
                    <a:lumMod val="85000"/>
                    <a:lumOff val="15000"/>
                  </a:schemeClr>
                </a:solidFill>
                <a:latin typeface="Times New Roman" panose="02020603050405020304" pitchFamily="18" charset="0"/>
                <a:cs typeface="Times New Roman" panose="02020603050405020304" pitchFamily="18" charset="0"/>
              </a:rPr>
              <a:t>At constant volume, as Pressure increases, gas’s temperature also increases.</a:t>
            </a:r>
          </a:p>
        </p:txBody>
      </p:sp>
      <p:sp>
        <p:nvSpPr>
          <p:cNvPr id="16" name="Rectangle 15">
            <a:extLst>
              <a:ext uri="{FF2B5EF4-FFF2-40B4-BE49-F238E27FC236}">
                <a16:creationId xmlns:a16="http://schemas.microsoft.com/office/drawing/2014/main" id="{879398A9-0D0D-4901-BDDF-B3D93CECA7B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386706" y="964692"/>
            <a:ext cx="3986784" cy="4936558"/>
          </a:xfrm>
          <a:prstGeom prst="rect">
            <a:avLst/>
          </a:prstGeom>
          <a:noFill/>
          <a:ln w="31750" cap="sq">
            <a:solidFill>
              <a:srgbClr val="FFFFFF"/>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Rectangle 17">
            <a:extLst>
              <a:ext uri="{FF2B5EF4-FFF2-40B4-BE49-F238E27FC236}">
                <a16:creationId xmlns:a16="http://schemas.microsoft.com/office/drawing/2014/main" id="{011FEC3B-E514-4E21-B2CB-7903A73569E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51298" y="1128683"/>
            <a:ext cx="3657600" cy="4608576"/>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a:extLst>
              <a:ext uri="{FF2B5EF4-FFF2-40B4-BE49-F238E27FC236}">
                <a16:creationId xmlns:a16="http://schemas.microsoft.com/office/drawing/2014/main" id="{F9CF40B4-A0D0-4985-A82A-76BF4213B42B}"/>
              </a:ext>
            </a:extLst>
          </p:cNvPr>
          <p:cNvPicPr>
            <a:picLocks noChangeAspect="1"/>
          </p:cNvPicPr>
          <p:nvPr/>
        </p:nvPicPr>
        <p:blipFill>
          <a:blip r:embed="rId2"/>
          <a:stretch>
            <a:fillRect/>
          </a:stretch>
        </p:blipFill>
        <p:spPr>
          <a:xfrm>
            <a:off x="8618820" y="1476079"/>
            <a:ext cx="2139666" cy="4567180"/>
          </a:xfrm>
          <a:prstGeom prst="rect">
            <a:avLst/>
          </a:prstGeom>
        </p:spPr>
      </p:pic>
    </p:spTree>
    <p:extLst>
      <p:ext uri="{BB962C8B-B14F-4D97-AF65-F5344CB8AC3E}">
        <p14:creationId xmlns:p14="http://schemas.microsoft.com/office/powerpoint/2010/main" val="83008021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4" name="TextBox 3"/>
          <p:cNvSpPr txBox="1"/>
          <p:nvPr/>
        </p:nvSpPr>
        <p:spPr>
          <a:xfrm>
            <a:off x="640079" y="640079"/>
            <a:ext cx="3402531" cy="5272242"/>
          </a:xfrm>
          <a:prstGeom prst="rect">
            <a:avLst/>
          </a:prstGeom>
        </p:spPr>
        <p:txBody>
          <a:bodyPr vert="horz" lIns="182880" tIns="182880" rIns="182880" bIns="182880" rtlCol="0" anchor="ctr">
            <a:normAutofit/>
          </a:bodyPr>
          <a:lstStyle/>
          <a:p>
            <a:pPr algn="ctr" defTabSz="914400">
              <a:lnSpc>
                <a:spcPct val="90000"/>
              </a:lnSpc>
              <a:spcBef>
                <a:spcPct val="0"/>
              </a:spcBef>
              <a:spcAft>
                <a:spcPts val="600"/>
              </a:spcAft>
            </a:pPr>
            <a:r>
              <a:rPr lang="en-US" sz="2800" cap="all" spc="200" dirty="0">
                <a:solidFill>
                  <a:srgbClr val="C00000"/>
                </a:solidFill>
                <a:latin typeface="Times New Roman" panose="02020603050405020304" pitchFamily="18" charset="0"/>
                <a:ea typeface="+mj-ea"/>
                <a:cs typeface="Times New Roman" panose="02020603050405020304" pitchFamily="18" charset="0"/>
              </a:rPr>
              <a:t>Gay-Lussac's Law:  Graphical Representation</a:t>
            </a:r>
          </a:p>
        </p:txBody>
      </p:sp>
      <p:sp>
        <p:nvSpPr>
          <p:cNvPr id="2" name="Rectangle 1"/>
          <p:cNvSpPr/>
          <p:nvPr/>
        </p:nvSpPr>
        <p:spPr>
          <a:xfrm>
            <a:off x="4672103" y="640079"/>
            <a:ext cx="6883072" cy="2959155"/>
          </a:xfrm>
          <a:prstGeom prst="rect">
            <a:avLst/>
          </a:prstGeom>
        </p:spPr>
        <p:txBody>
          <a:bodyPr vert="horz" lIns="91440" tIns="45720" rIns="91440" bIns="45720" rtlCol="0">
            <a:noAutofit/>
          </a:bodyPr>
          <a:lstStyle/>
          <a:p>
            <a:pPr marL="285750" indent="-228600" defTabSz="914400">
              <a:lnSpc>
                <a:spcPct val="90000"/>
              </a:lnSpc>
              <a:spcBef>
                <a:spcPts val="1000"/>
              </a:spcBef>
              <a:buClr>
                <a:schemeClr val="accent2"/>
              </a:buClr>
              <a:buFont typeface="Arial" panose="020B0604020202020204" pitchFamily="34" charset="0"/>
              <a:buChar char="•"/>
            </a:pPr>
            <a:r>
              <a:rPr lang="en-US" sz="2000" dirty="0">
                <a:solidFill>
                  <a:schemeClr val="tx1">
                    <a:lumMod val="85000"/>
                    <a:lumOff val="15000"/>
                  </a:schemeClr>
                </a:solidFill>
                <a:latin typeface="Times New Roman" panose="02020603050405020304" pitchFamily="18" charset="0"/>
                <a:cs typeface="Times New Roman" panose="02020603050405020304" pitchFamily="18" charset="0"/>
              </a:rPr>
              <a:t>When we increase temperature of gas, placed in a container having constant volume, speed of gas molecules increase</a:t>
            </a:r>
          </a:p>
          <a:p>
            <a:pPr marL="285750" indent="-228600" defTabSz="914400">
              <a:lnSpc>
                <a:spcPct val="90000"/>
              </a:lnSpc>
              <a:spcBef>
                <a:spcPts val="1000"/>
              </a:spcBef>
              <a:buClr>
                <a:schemeClr val="accent2"/>
              </a:buClr>
              <a:buFont typeface="Arial" panose="020B0604020202020204" pitchFamily="34" charset="0"/>
              <a:buChar char="•"/>
            </a:pPr>
            <a:endParaRPr lang="en-US" sz="2000" dirty="0">
              <a:solidFill>
                <a:schemeClr val="tx1">
                  <a:lumMod val="85000"/>
                  <a:lumOff val="15000"/>
                </a:schemeClr>
              </a:solidFill>
              <a:latin typeface="Times New Roman" panose="02020603050405020304" pitchFamily="18" charset="0"/>
              <a:cs typeface="Times New Roman" panose="02020603050405020304" pitchFamily="18" charset="0"/>
            </a:endParaRPr>
          </a:p>
          <a:p>
            <a:pPr marL="285750" indent="-228600" defTabSz="914400">
              <a:lnSpc>
                <a:spcPct val="90000"/>
              </a:lnSpc>
              <a:spcBef>
                <a:spcPts val="1000"/>
              </a:spcBef>
              <a:buClr>
                <a:schemeClr val="accent2"/>
              </a:buClr>
              <a:buFont typeface="Arial" panose="020B0604020202020204" pitchFamily="34" charset="0"/>
              <a:buChar char="•"/>
            </a:pPr>
            <a:r>
              <a:rPr lang="en-US" sz="2000" dirty="0">
                <a:solidFill>
                  <a:schemeClr val="tx1">
                    <a:lumMod val="85000"/>
                    <a:lumOff val="15000"/>
                  </a:schemeClr>
                </a:solidFill>
                <a:latin typeface="Times New Roman" panose="02020603050405020304" pitchFamily="18" charset="0"/>
                <a:cs typeface="Times New Roman" panose="02020603050405020304" pitchFamily="18" charset="0"/>
              </a:rPr>
              <a:t>Increasing in the speed of molecules increase collision number to surfaces this is pressure</a:t>
            </a:r>
          </a:p>
          <a:p>
            <a:pPr marL="285750" indent="-228600" defTabSz="914400">
              <a:lnSpc>
                <a:spcPct val="90000"/>
              </a:lnSpc>
              <a:spcBef>
                <a:spcPts val="1000"/>
              </a:spcBef>
              <a:buClr>
                <a:schemeClr val="accent2"/>
              </a:buClr>
              <a:buFont typeface="Arial" panose="020B0604020202020204" pitchFamily="34" charset="0"/>
              <a:buChar char="•"/>
            </a:pPr>
            <a:endParaRPr lang="en-US" sz="2000" dirty="0">
              <a:solidFill>
                <a:schemeClr val="tx1">
                  <a:lumMod val="85000"/>
                  <a:lumOff val="15000"/>
                </a:schemeClr>
              </a:solidFill>
              <a:latin typeface="Times New Roman" panose="02020603050405020304" pitchFamily="18" charset="0"/>
              <a:cs typeface="Times New Roman" panose="02020603050405020304" pitchFamily="18" charset="0"/>
            </a:endParaRPr>
          </a:p>
          <a:p>
            <a:pPr marL="285750" indent="-228600" defTabSz="914400">
              <a:lnSpc>
                <a:spcPct val="90000"/>
              </a:lnSpc>
              <a:spcBef>
                <a:spcPts val="1000"/>
              </a:spcBef>
              <a:buClr>
                <a:schemeClr val="accent2"/>
              </a:buClr>
              <a:buFont typeface="Arial" panose="020B0604020202020204" pitchFamily="34" charset="0"/>
              <a:buChar char="•"/>
            </a:pPr>
            <a:r>
              <a:rPr lang="en-US" sz="2000" dirty="0">
                <a:solidFill>
                  <a:schemeClr val="tx1">
                    <a:lumMod val="85000"/>
                    <a:lumOff val="15000"/>
                  </a:schemeClr>
                </a:solidFill>
                <a:latin typeface="Times New Roman" panose="02020603050405020304" pitchFamily="18" charset="0"/>
                <a:cs typeface="Times New Roman" panose="02020603050405020304" pitchFamily="18" charset="0"/>
              </a:rPr>
              <a:t>In other words, increasing temperature of the gas under constant volume and number of particles, increase the pressure of gas</a:t>
            </a:r>
          </a:p>
          <a:p>
            <a:pPr marL="285750" indent="-228600" defTabSz="914400">
              <a:lnSpc>
                <a:spcPct val="90000"/>
              </a:lnSpc>
              <a:spcBef>
                <a:spcPts val="1000"/>
              </a:spcBef>
              <a:buClr>
                <a:schemeClr val="accent2"/>
              </a:buClr>
              <a:buFont typeface="Arial" panose="020B0604020202020204" pitchFamily="34" charset="0"/>
              <a:buChar char="•"/>
            </a:pPr>
            <a:endParaRPr lang="en-US" sz="2000" dirty="0">
              <a:solidFill>
                <a:schemeClr val="tx1">
                  <a:lumMod val="85000"/>
                  <a:lumOff val="15000"/>
                </a:schemeClr>
              </a:solidFill>
              <a:latin typeface="Times New Roman" panose="02020603050405020304" pitchFamily="18" charset="0"/>
              <a:cs typeface="Times New Roman" panose="02020603050405020304" pitchFamily="18" charset="0"/>
            </a:endParaRPr>
          </a:p>
          <a:p>
            <a:pPr marL="285750" indent="-228600" defTabSz="914400">
              <a:lnSpc>
                <a:spcPct val="90000"/>
              </a:lnSpc>
              <a:spcBef>
                <a:spcPts val="1000"/>
              </a:spcBef>
              <a:buClr>
                <a:schemeClr val="accent2"/>
              </a:buClr>
              <a:buFont typeface="Arial" panose="020B0604020202020204" pitchFamily="34" charset="0"/>
              <a:buChar char="•"/>
            </a:pPr>
            <a:r>
              <a:rPr lang="en-US" sz="2000" dirty="0">
                <a:solidFill>
                  <a:schemeClr val="tx1">
                    <a:lumMod val="85000"/>
                    <a:lumOff val="15000"/>
                  </a:schemeClr>
                </a:solidFill>
                <a:latin typeface="Times New Roman" panose="02020603050405020304" pitchFamily="18" charset="0"/>
                <a:cs typeface="Times New Roman" panose="02020603050405020304" pitchFamily="18" charset="0"/>
              </a:rPr>
              <a:t> Graphs given below show pressure temperature relation of gas under constant n and V.</a:t>
            </a:r>
          </a:p>
        </p:txBody>
      </p:sp>
      <p:sp>
        <p:nvSpPr>
          <p:cNvPr id="13" name="Rectangle 8">
            <a:extLst>
              <a:ext uri="{FF2B5EF4-FFF2-40B4-BE49-F238E27FC236}">
                <a16:creationId xmlns:a16="http://schemas.microsoft.com/office/drawing/2014/main" id="{9344763E-1F5B-4192-9E84-267D8A649E1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72223" y="3822192"/>
            <a:ext cx="6882951" cy="2068469"/>
          </a:xfrm>
          <a:prstGeom prst="rect">
            <a:avLst/>
          </a:prstGeom>
          <a:noFill/>
          <a:ln w="31750" cap="sq">
            <a:solidFill>
              <a:srgbClr val="FFFFFF"/>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Rectangle 10">
            <a:extLst>
              <a:ext uri="{FF2B5EF4-FFF2-40B4-BE49-F238E27FC236}">
                <a16:creationId xmlns:a16="http://schemas.microsoft.com/office/drawing/2014/main" id="{50013361-A314-4AA8-8C94-46622655433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53278" y="3905450"/>
            <a:ext cx="6720840" cy="1901952"/>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50" name="Picture 2" descr="File:Gay-Lussac's law graph.png">
            <a:extLst>
              <a:ext uri="{FF2B5EF4-FFF2-40B4-BE49-F238E27FC236}">
                <a16:creationId xmlns:a16="http://schemas.microsoft.com/office/drawing/2014/main" id="{04358616-E5B6-444B-A995-BC6A416B8DC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77465" y="3822192"/>
            <a:ext cx="4809067" cy="295156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5500293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BAC87F6E-526A-49B5-995D-42DB656594C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77894" y="1443035"/>
            <a:ext cx="3971932" cy="3971930"/>
          </a:xfrm>
          <a:prstGeom prst="ellipse">
            <a:avLst/>
          </a:prstGeom>
          <a:solidFill>
            <a:srgbClr val="FFFFFF"/>
          </a:solidFill>
          <a:ln w="317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p:cNvSpPr txBox="1"/>
          <p:nvPr/>
        </p:nvSpPr>
        <p:spPr>
          <a:xfrm>
            <a:off x="834444" y="1443035"/>
            <a:ext cx="3971932" cy="3828481"/>
          </a:xfrm>
          <a:prstGeom prst="ellipse">
            <a:avLst/>
          </a:prstGeom>
          <a:solidFill>
            <a:schemeClr val="bg1">
              <a:lumMod val="85000"/>
            </a:schemeClr>
          </a:solidFill>
          <a:ln>
            <a:noFill/>
          </a:ln>
        </p:spPr>
        <p:txBody>
          <a:bodyPr vert="horz" lIns="182880" tIns="182880" rIns="182880" bIns="182880" rtlCol="0" anchor="ctr">
            <a:normAutofit/>
          </a:bodyPr>
          <a:lstStyle/>
          <a:p>
            <a:pPr algn="ctr" defTabSz="914400">
              <a:lnSpc>
                <a:spcPct val="90000"/>
              </a:lnSpc>
              <a:spcBef>
                <a:spcPct val="0"/>
              </a:spcBef>
              <a:spcAft>
                <a:spcPts val="600"/>
              </a:spcAft>
            </a:pPr>
            <a:r>
              <a:rPr lang="en-US" sz="3000" b="1" kern="1200" cap="all" spc="200" baseline="0" dirty="0">
                <a:solidFill>
                  <a:srgbClr val="FFFFFF"/>
                </a:solidFill>
                <a:latin typeface="Times New Roman" panose="02020603050405020304" pitchFamily="18" charset="0"/>
                <a:ea typeface="+mj-ea"/>
                <a:cs typeface="Times New Roman" panose="02020603050405020304" pitchFamily="18" charset="0"/>
              </a:rPr>
              <a:t>Example Problems</a:t>
            </a:r>
          </a:p>
        </p:txBody>
      </p:sp>
      <p:sp>
        <p:nvSpPr>
          <p:cNvPr id="10" name="Rectangle 9">
            <a:extLst>
              <a:ext uri="{FF2B5EF4-FFF2-40B4-BE49-F238E27FC236}">
                <a16:creationId xmlns:a16="http://schemas.microsoft.com/office/drawing/2014/main" id="{5E5436DB-4E8B-43A5-AE55-1C527B62E20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618743" y="797433"/>
            <a:ext cx="5934456" cy="5263134"/>
          </a:xfrm>
          <a:prstGeom prst="rect">
            <a:avLst/>
          </a:prstGeom>
          <a:noFill/>
          <a:ln w="31750" cap="sq">
            <a:solidFill>
              <a:srgbClr val="FFFFFF"/>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0D65299F-028F-4AFC-B46A-8DB33E20FE4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783335" y="960120"/>
            <a:ext cx="5605272" cy="493776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6259551" y="1444752"/>
            <a:ext cx="4652840" cy="3968496"/>
          </a:xfrm>
          <a:prstGeom prst="rect">
            <a:avLst/>
          </a:prstGeom>
        </p:spPr>
        <p:txBody>
          <a:bodyPr vert="horz" lIns="91440" tIns="45720" rIns="91440" bIns="45720" rtlCol="0" anchor="ctr">
            <a:noAutofit/>
          </a:bodyPr>
          <a:lstStyle/>
          <a:p>
            <a:pPr indent="-228600" defTabSz="914400">
              <a:lnSpc>
                <a:spcPct val="90000"/>
              </a:lnSpc>
              <a:spcBef>
                <a:spcPts val="1000"/>
              </a:spcBef>
              <a:buClr>
                <a:schemeClr val="accent2"/>
              </a:buClr>
              <a:buFont typeface="Arial" panose="020B0604020202020204" pitchFamily="34" charset="0"/>
              <a:buChar char="•"/>
            </a:pPr>
            <a:endParaRPr lang="en-US" sz="2000" dirty="0">
              <a:solidFill>
                <a:srgbClr val="404040"/>
              </a:solidFill>
              <a:latin typeface="Times New Roman" panose="02020603050405020304" pitchFamily="18" charset="0"/>
              <a:cs typeface="Times New Roman" panose="02020603050405020304" pitchFamily="18" charset="0"/>
            </a:endParaRPr>
          </a:p>
          <a:p>
            <a:pPr indent="-228600" defTabSz="914400">
              <a:lnSpc>
                <a:spcPct val="90000"/>
              </a:lnSpc>
              <a:spcBef>
                <a:spcPts val="1000"/>
              </a:spcBef>
              <a:buClr>
                <a:schemeClr val="accent2"/>
              </a:buClr>
              <a:buFont typeface="Arial" panose="020B0604020202020204" pitchFamily="34" charset="0"/>
              <a:buChar char="•"/>
            </a:pPr>
            <a:r>
              <a:rPr lang="en-US" sz="2000" dirty="0">
                <a:solidFill>
                  <a:srgbClr val="404040"/>
                </a:solidFill>
                <a:latin typeface="Times New Roman" panose="02020603050405020304" pitchFamily="18" charset="0"/>
                <a:cs typeface="Times New Roman" panose="02020603050405020304" pitchFamily="18" charset="0"/>
              </a:rPr>
              <a:t>Q)The pressure inside the container at 20.0 °C was at 3.00 atm. If the container is placed in an over and its temperature is increased to 50.0 °C, calculate the new pressure of the nitrogen. Be sure to use SI units of temperature. (Gay-Lussac's Law, Answer: 3.31 atm).</a:t>
            </a:r>
          </a:p>
          <a:p>
            <a:pPr indent="-228600" defTabSz="914400">
              <a:lnSpc>
                <a:spcPct val="90000"/>
              </a:lnSpc>
              <a:spcBef>
                <a:spcPts val="1000"/>
              </a:spcBef>
              <a:buClr>
                <a:schemeClr val="accent2"/>
              </a:buClr>
              <a:buFont typeface="Arial" panose="020B0604020202020204" pitchFamily="34" charset="0"/>
              <a:buChar char="•"/>
            </a:pPr>
            <a:endParaRPr lang="en-US" sz="2000" dirty="0">
              <a:solidFill>
                <a:srgbClr val="404040"/>
              </a:solidFill>
              <a:latin typeface="Times New Roman" panose="02020603050405020304" pitchFamily="18" charset="0"/>
              <a:cs typeface="Times New Roman" panose="02020603050405020304" pitchFamily="18" charset="0"/>
            </a:endParaRPr>
          </a:p>
          <a:p>
            <a:pPr defTabSz="914400">
              <a:lnSpc>
                <a:spcPct val="90000"/>
              </a:lnSpc>
              <a:spcBef>
                <a:spcPts val="1000"/>
              </a:spcBef>
              <a:buClr>
                <a:schemeClr val="accent2"/>
              </a:buClr>
            </a:pPr>
            <a:endParaRPr lang="en-US" sz="2000" dirty="0">
              <a:solidFill>
                <a:srgbClr val="404040"/>
              </a:solidFill>
              <a:latin typeface="Times New Roman" panose="02020603050405020304" pitchFamily="18" charset="0"/>
              <a:cs typeface="Times New Roman" panose="02020603050405020304" pitchFamily="18" charset="0"/>
            </a:endParaRPr>
          </a:p>
          <a:p>
            <a:pPr indent="-228600" defTabSz="914400">
              <a:lnSpc>
                <a:spcPct val="90000"/>
              </a:lnSpc>
              <a:spcBef>
                <a:spcPts val="1000"/>
              </a:spcBef>
              <a:buClr>
                <a:schemeClr val="accent2"/>
              </a:buClr>
              <a:buFont typeface="Arial" panose="020B0604020202020204" pitchFamily="34" charset="0"/>
              <a:buChar char="•"/>
            </a:pPr>
            <a:r>
              <a:rPr lang="en-US" sz="2000" dirty="0">
                <a:solidFill>
                  <a:srgbClr val="404040"/>
                </a:solidFill>
                <a:latin typeface="Times New Roman" panose="02020603050405020304" pitchFamily="18" charset="0"/>
                <a:cs typeface="Times New Roman" panose="02020603050405020304" pitchFamily="18" charset="0"/>
              </a:rPr>
              <a:t>Q) A gas has a pressure of 699.0 mmHg at 40.0 °C. What is the temperature at pressure of 760.0 mmHg ? (Gay-Lussac's Law, Answer: 340. K)</a:t>
            </a:r>
          </a:p>
        </p:txBody>
      </p:sp>
    </p:spTree>
    <p:extLst>
      <p:ext uri="{BB962C8B-B14F-4D97-AF65-F5344CB8AC3E}">
        <p14:creationId xmlns:p14="http://schemas.microsoft.com/office/powerpoint/2010/main" val="72417360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5" name="TextBox 4"/>
          <p:cNvSpPr txBox="1"/>
          <p:nvPr/>
        </p:nvSpPr>
        <p:spPr>
          <a:xfrm>
            <a:off x="1756571" y="24064"/>
            <a:ext cx="8678858" cy="1188720"/>
          </a:xfrm>
          <a:prstGeom prst="rect">
            <a:avLst/>
          </a:prstGeom>
        </p:spPr>
        <p:txBody>
          <a:bodyPr vert="horz" lIns="182880" tIns="182880" rIns="182880" bIns="182880" rtlCol="0" anchor="ctr">
            <a:normAutofit/>
          </a:bodyPr>
          <a:lstStyle/>
          <a:p>
            <a:pPr algn="ctr" defTabSz="914400">
              <a:lnSpc>
                <a:spcPct val="90000"/>
              </a:lnSpc>
              <a:spcBef>
                <a:spcPct val="0"/>
              </a:spcBef>
              <a:spcAft>
                <a:spcPts val="600"/>
              </a:spcAft>
            </a:pPr>
            <a:r>
              <a:rPr lang="en-US" sz="2600" b="1" cap="all" spc="200" dirty="0">
                <a:solidFill>
                  <a:srgbClr val="C00000"/>
                </a:solidFill>
                <a:latin typeface="Times New Roman" panose="02020603050405020304" pitchFamily="18" charset="0"/>
                <a:ea typeface="+mj-ea"/>
                <a:cs typeface="Times New Roman" panose="02020603050405020304" pitchFamily="18" charset="0"/>
              </a:rPr>
              <a:t>Assumptions of Kinetic Theory of Gases</a:t>
            </a:r>
          </a:p>
        </p:txBody>
      </p:sp>
      <p:sp>
        <p:nvSpPr>
          <p:cNvPr id="2" name="Rectangle 1"/>
          <p:cNvSpPr/>
          <p:nvPr/>
        </p:nvSpPr>
        <p:spPr>
          <a:xfrm>
            <a:off x="320821" y="1254059"/>
            <a:ext cx="7656115" cy="5279088"/>
          </a:xfrm>
          <a:prstGeom prst="rect">
            <a:avLst/>
          </a:prstGeom>
        </p:spPr>
        <p:txBody>
          <a:bodyPr vert="horz" lIns="91440" tIns="45720" rIns="91440" bIns="45720" rtlCol="0">
            <a:noAutofit/>
          </a:bodyPr>
          <a:lstStyle/>
          <a:p>
            <a:pPr marL="285750" indent="-228600" defTabSz="914400">
              <a:lnSpc>
                <a:spcPct val="90000"/>
              </a:lnSpc>
              <a:spcBef>
                <a:spcPts val="1000"/>
              </a:spcBef>
              <a:buClr>
                <a:schemeClr val="accent2"/>
              </a:buClr>
              <a:buFont typeface="Arial" panose="020B0604020202020204" pitchFamily="34" charset="0"/>
              <a:buChar char="•"/>
            </a:pPr>
            <a:r>
              <a:rPr lang="en-US" sz="2000" dirty="0">
                <a:solidFill>
                  <a:schemeClr val="tx1">
                    <a:lumMod val="85000"/>
                    <a:lumOff val="15000"/>
                  </a:schemeClr>
                </a:solidFill>
                <a:latin typeface="Times New Roman" panose="02020603050405020304" pitchFamily="18" charset="0"/>
                <a:cs typeface="Times New Roman" panose="02020603050405020304" pitchFamily="18" charset="0"/>
              </a:rPr>
              <a:t>Gases are made up of particles with no defined volume but with a defined mass</a:t>
            </a:r>
          </a:p>
          <a:p>
            <a:pPr marL="285750" indent="-228600" defTabSz="914400">
              <a:lnSpc>
                <a:spcPct val="90000"/>
              </a:lnSpc>
              <a:spcBef>
                <a:spcPts val="1000"/>
              </a:spcBef>
              <a:buClr>
                <a:schemeClr val="accent2"/>
              </a:buClr>
              <a:buFont typeface="Arial" panose="020B0604020202020204" pitchFamily="34" charset="0"/>
              <a:buChar char="•"/>
            </a:pPr>
            <a:endParaRPr lang="en-US" sz="2000" dirty="0">
              <a:solidFill>
                <a:schemeClr val="tx1">
                  <a:lumMod val="85000"/>
                  <a:lumOff val="15000"/>
                </a:schemeClr>
              </a:solidFill>
              <a:latin typeface="Times New Roman" panose="02020603050405020304" pitchFamily="18" charset="0"/>
              <a:cs typeface="Times New Roman" panose="02020603050405020304" pitchFamily="18" charset="0"/>
            </a:endParaRPr>
          </a:p>
          <a:p>
            <a:pPr marL="285750" indent="-228600" defTabSz="914400">
              <a:lnSpc>
                <a:spcPct val="90000"/>
              </a:lnSpc>
              <a:spcBef>
                <a:spcPts val="1000"/>
              </a:spcBef>
              <a:buClr>
                <a:schemeClr val="accent2"/>
              </a:buClr>
              <a:buFont typeface="Arial" panose="020B0604020202020204" pitchFamily="34" charset="0"/>
              <a:buChar char="•"/>
            </a:pPr>
            <a:r>
              <a:rPr lang="en-US" sz="2000" dirty="0">
                <a:solidFill>
                  <a:schemeClr val="tx1">
                    <a:lumMod val="85000"/>
                    <a:lumOff val="15000"/>
                  </a:schemeClr>
                </a:solidFill>
                <a:latin typeface="Times New Roman" panose="02020603050405020304" pitchFamily="18" charset="0"/>
                <a:cs typeface="Times New Roman" panose="02020603050405020304" pitchFamily="18" charset="0"/>
              </a:rPr>
              <a:t>Volume of individual gas particle is negligible compared to the distance between themselves</a:t>
            </a:r>
          </a:p>
          <a:p>
            <a:pPr marL="285750" indent="-228600" defTabSz="914400">
              <a:lnSpc>
                <a:spcPct val="90000"/>
              </a:lnSpc>
              <a:spcBef>
                <a:spcPts val="1000"/>
              </a:spcBef>
              <a:buClr>
                <a:schemeClr val="accent2"/>
              </a:buClr>
              <a:buFont typeface="Arial" panose="020B0604020202020204" pitchFamily="34" charset="0"/>
              <a:buChar char="•"/>
            </a:pPr>
            <a:endParaRPr lang="en-US" sz="2000" dirty="0">
              <a:solidFill>
                <a:schemeClr val="tx1">
                  <a:lumMod val="85000"/>
                  <a:lumOff val="15000"/>
                </a:schemeClr>
              </a:solidFill>
              <a:latin typeface="Times New Roman" panose="02020603050405020304" pitchFamily="18" charset="0"/>
              <a:cs typeface="Times New Roman" panose="02020603050405020304" pitchFamily="18" charset="0"/>
            </a:endParaRPr>
          </a:p>
          <a:p>
            <a:pPr marL="285750" indent="-228600" defTabSz="914400">
              <a:lnSpc>
                <a:spcPct val="90000"/>
              </a:lnSpc>
              <a:spcBef>
                <a:spcPts val="1000"/>
              </a:spcBef>
              <a:buClr>
                <a:schemeClr val="accent2"/>
              </a:buClr>
              <a:buFont typeface="Arial" panose="020B0604020202020204" pitchFamily="34" charset="0"/>
              <a:buChar char="•"/>
            </a:pPr>
            <a:r>
              <a:rPr lang="en-US" sz="2000" dirty="0">
                <a:solidFill>
                  <a:schemeClr val="tx1">
                    <a:lumMod val="85000"/>
                    <a:lumOff val="15000"/>
                  </a:schemeClr>
                </a:solidFill>
                <a:latin typeface="Times New Roman" panose="02020603050405020304" pitchFamily="18" charset="0"/>
                <a:cs typeface="Times New Roman" panose="02020603050405020304" pitchFamily="18" charset="0"/>
              </a:rPr>
              <a:t>Gas particles experience no intermolecular attractions or repulsions. There may be intramolecular bonds binding multiple atoms or molecules</a:t>
            </a:r>
          </a:p>
          <a:p>
            <a:pPr marL="285750" indent="-228600" defTabSz="914400">
              <a:lnSpc>
                <a:spcPct val="90000"/>
              </a:lnSpc>
              <a:spcBef>
                <a:spcPts val="1000"/>
              </a:spcBef>
              <a:buClr>
                <a:schemeClr val="accent2"/>
              </a:buClr>
              <a:buFont typeface="Arial" panose="020B0604020202020204" pitchFamily="34" charset="0"/>
              <a:buChar char="•"/>
            </a:pPr>
            <a:endParaRPr lang="en-US" sz="2000" dirty="0">
              <a:solidFill>
                <a:schemeClr val="tx1">
                  <a:lumMod val="85000"/>
                  <a:lumOff val="15000"/>
                </a:schemeClr>
              </a:solidFill>
              <a:latin typeface="Times New Roman" panose="02020603050405020304" pitchFamily="18" charset="0"/>
              <a:cs typeface="Times New Roman" panose="02020603050405020304" pitchFamily="18" charset="0"/>
            </a:endParaRPr>
          </a:p>
          <a:p>
            <a:pPr marL="285750" indent="-228600" defTabSz="914400">
              <a:lnSpc>
                <a:spcPct val="90000"/>
              </a:lnSpc>
              <a:spcBef>
                <a:spcPts val="1000"/>
              </a:spcBef>
              <a:buClr>
                <a:schemeClr val="accent2"/>
              </a:buClr>
              <a:buFont typeface="Arial" panose="020B0604020202020204" pitchFamily="34" charset="0"/>
              <a:buChar char="•"/>
            </a:pPr>
            <a:r>
              <a:rPr lang="en-US" sz="2000" dirty="0">
                <a:solidFill>
                  <a:schemeClr val="tx1">
                    <a:lumMod val="85000"/>
                    <a:lumOff val="15000"/>
                  </a:schemeClr>
                </a:solidFill>
                <a:latin typeface="Times New Roman" panose="02020603050405020304" pitchFamily="18" charset="0"/>
                <a:cs typeface="Times New Roman" panose="02020603050405020304" pitchFamily="18" charset="0"/>
              </a:rPr>
              <a:t>Gas’s total energy is equal to average kinetic energies of all particles</a:t>
            </a:r>
          </a:p>
          <a:p>
            <a:pPr marL="285750" indent="-228600" defTabSz="914400">
              <a:lnSpc>
                <a:spcPct val="90000"/>
              </a:lnSpc>
              <a:spcBef>
                <a:spcPts val="1000"/>
              </a:spcBef>
              <a:buClr>
                <a:schemeClr val="accent2"/>
              </a:buClr>
              <a:buFont typeface="Arial" panose="020B0604020202020204" pitchFamily="34" charset="0"/>
              <a:buChar char="•"/>
            </a:pPr>
            <a:endParaRPr lang="en-US" sz="2000" dirty="0">
              <a:solidFill>
                <a:schemeClr val="tx1">
                  <a:lumMod val="85000"/>
                  <a:lumOff val="15000"/>
                </a:schemeClr>
              </a:solidFill>
              <a:latin typeface="Times New Roman" panose="02020603050405020304" pitchFamily="18" charset="0"/>
              <a:cs typeface="Times New Roman" panose="02020603050405020304" pitchFamily="18" charset="0"/>
            </a:endParaRPr>
          </a:p>
          <a:p>
            <a:pPr marL="285750" indent="-228600" defTabSz="914400">
              <a:lnSpc>
                <a:spcPct val="90000"/>
              </a:lnSpc>
              <a:spcBef>
                <a:spcPts val="1000"/>
              </a:spcBef>
              <a:buClr>
                <a:schemeClr val="accent2"/>
              </a:buClr>
              <a:buFont typeface="Arial" panose="020B0604020202020204" pitchFamily="34" charset="0"/>
              <a:buChar char="•"/>
            </a:pPr>
            <a:r>
              <a:rPr lang="en-US" sz="2000" dirty="0">
                <a:solidFill>
                  <a:schemeClr val="tx1">
                    <a:lumMod val="85000"/>
                    <a:lumOff val="15000"/>
                  </a:schemeClr>
                </a:solidFill>
                <a:latin typeface="Times New Roman" panose="02020603050405020304" pitchFamily="18" charset="0"/>
                <a:cs typeface="Times New Roman" panose="02020603050405020304" pitchFamily="18" charset="0"/>
              </a:rPr>
              <a:t>Gas particles are in always in continuous, random motion</a:t>
            </a:r>
          </a:p>
        </p:txBody>
      </p:sp>
      <p:pic>
        <p:nvPicPr>
          <p:cNvPr id="4" name="Picture 3" descr="Chart, scatter chart&#10;&#10;Description automatically generated"/>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470232" y="3054033"/>
            <a:ext cx="3400947" cy="2981496"/>
          </a:xfrm>
          <a:prstGeom prst="rect">
            <a:avLst/>
          </a:prstGeom>
          <a:ln w="31750" cap="sq">
            <a:solidFill>
              <a:srgbClr val="FFFFFF"/>
            </a:solidFill>
            <a:miter lim="800000"/>
          </a:ln>
        </p:spPr>
      </p:pic>
    </p:spTree>
    <p:extLst>
      <p:ext uri="{BB962C8B-B14F-4D97-AF65-F5344CB8AC3E}">
        <p14:creationId xmlns:p14="http://schemas.microsoft.com/office/powerpoint/2010/main" val="351168031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Picture 4" descr="Render of clear molecular structure">
            <a:extLst>
              <a:ext uri="{FF2B5EF4-FFF2-40B4-BE49-F238E27FC236}">
                <a16:creationId xmlns:a16="http://schemas.microsoft.com/office/drawing/2014/main" id="{1150655F-70EF-4F7D-9BFC-A18F9AB040AD}"/>
              </a:ext>
            </a:extLst>
          </p:cNvPr>
          <p:cNvPicPr>
            <a:picLocks noChangeAspect="1"/>
          </p:cNvPicPr>
          <p:nvPr/>
        </p:nvPicPr>
        <p:blipFill rotWithShape="1">
          <a:blip r:embed="rId2">
            <a:alphaModFix amt="40000"/>
          </a:blip>
          <a:srcRect/>
          <a:stretch/>
        </p:blipFill>
        <p:spPr>
          <a:xfrm>
            <a:off x="0" y="0"/>
            <a:ext cx="12191980" cy="6857990"/>
          </a:xfrm>
          <a:prstGeom prst="rect">
            <a:avLst/>
          </a:prstGeom>
        </p:spPr>
      </p:pic>
      <p:sp>
        <p:nvSpPr>
          <p:cNvPr id="2" name="TextBox 1"/>
          <p:cNvSpPr txBox="1"/>
          <p:nvPr/>
        </p:nvSpPr>
        <p:spPr>
          <a:xfrm>
            <a:off x="2231136" y="964692"/>
            <a:ext cx="7729728" cy="1188720"/>
          </a:xfrm>
          <a:prstGeom prst="rect">
            <a:avLst/>
          </a:prstGeom>
          <a:noFill/>
          <a:ln>
            <a:solidFill>
              <a:srgbClr val="FFFFFF"/>
            </a:solidFill>
          </a:ln>
        </p:spPr>
        <p:txBody>
          <a:bodyPr vert="horz" lIns="182880" tIns="182880" rIns="182880" bIns="182880" rtlCol="0" anchor="ctr">
            <a:normAutofit/>
          </a:bodyPr>
          <a:lstStyle/>
          <a:p>
            <a:pPr algn="ctr" defTabSz="914400">
              <a:lnSpc>
                <a:spcPct val="90000"/>
              </a:lnSpc>
              <a:spcBef>
                <a:spcPct val="0"/>
              </a:spcBef>
              <a:spcAft>
                <a:spcPts val="600"/>
              </a:spcAft>
            </a:pPr>
            <a:r>
              <a:rPr lang="en-US" sz="2800" cap="all" spc="200" dirty="0">
                <a:latin typeface="+mj-lt"/>
                <a:ea typeface="+mj-ea"/>
                <a:cs typeface="+mj-cs"/>
              </a:rPr>
              <a:t>Ideal Gas’s Law: </a:t>
            </a:r>
          </a:p>
        </p:txBody>
      </p:sp>
      <p:sp>
        <p:nvSpPr>
          <p:cNvPr id="3" name="Rectangle 2"/>
          <p:cNvSpPr/>
          <p:nvPr/>
        </p:nvSpPr>
        <p:spPr>
          <a:xfrm>
            <a:off x="-569776" y="2638280"/>
            <a:ext cx="7729728" cy="3101983"/>
          </a:xfrm>
          <a:prstGeom prst="rect">
            <a:avLst/>
          </a:prstGeom>
        </p:spPr>
        <p:txBody>
          <a:bodyPr vert="horz" lIns="91440" tIns="45720" rIns="91440" bIns="45720" rtlCol="0">
            <a:normAutofit/>
          </a:bodyPr>
          <a:lstStyle/>
          <a:p>
            <a:pPr lvl="5" indent="-228600" defTabSz="914400">
              <a:spcBef>
                <a:spcPts val="1000"/>
              </a:spcBef>
              <a:buClr>
                <a:schemeClr val="accent2"/>
              </a:buClr>
              <a:buFont typeface="Arial" panose="020B0604020202020204" pitchFamily="34" charset="0"/>
              <a:buChar char="•"/>
            </a:pPr>
            <a:r>
              <a:rPr lang="en-US" sz="2400" dirty="0">
                <a:solidFill>
                  <a:schemeClr val="tx1">
                    <a:lumMod val="85000"/>
                    <a:lumOff val="15000"/>
                  </a:schemeClr>
                </a:solidFill>
                <a:latin typeface="Times New Roman" panose="02020603050405020304" pitchFamily="18" charset="0"/>
                <a:cs typeface="Times New Roman" panose="02020603050405020304" pitchFamily="18" charset="0"/>
              </a:rPr>
              <a:t>PV = </a:t>
            </a:r>
            <a:r>
              <a:rPr lang="en-US" sz="2400" dirty="0" err="1">
                <a:solidFill>
                  <a:schemeClr val="tx1">
                    <a:lumMod val="85000"/>
                    <a:lumOff val="15000"/>
                  </a:schemeClr>
                </a:solidFill>
                <a:latin typeface="Times New Roman" panose="02020603050405020304" pitchFamily="18" charset="0"/>
                <a:cs typeface="Times New Roman" panose="02020603050405020304" pitchFamily="18" charset="0"/>
              </a:rPr>
              <a:t>nRT</a:t>
            </a:r>
            <a:r>
              <a:rPr lang="en-US" sz="2400" dirty="0">
                <a:solidFill>
                  <a:schemeClr val="tx1">
                    <a:lumMod val="85000"/>
                    <a:lumOff val="15000"/>
                  </a:schemeClr>
                </a:solidFill>
                <a:latin typeface="Times New Roman" panose="02020603050405020304" pitchFamily="18" charset="0"/>
                <a:cs typeface="Times New Roman" panose="02020603050405020304" pitchFamily="18" charset="0"/>
              </a:rPr>
              <a:t> </a:t>
            </a:r>
          </a:p>
          <a:p>
            <a:pPr lvl="5" indent="-228600" defTabSz="914400">
              <a:spcBef>
                <a:spcPts val="1000"/>
              </a:spcBef>
              <a:buClr>
                <a:schemeClr val="accent2"/>
              </a:buClr>
              <a:buFont typeface="Arial" panose="020B0604020202020204" pitchFamily="34" charset="0"/>
              <a:buChar char="•"/>
            </a:pPr>
            <a:r>
              <a:rPr lang="en-US" sz="2400" dirty="0">
                <a:solidFill>
                  <a:schemeClr val="tx1">
                    <a:lumMod val="85000"/>
                    <a:lumOff val="15000"/>
                  </a:schemeClr>
                </a:solidFill>
                <a:latin typeface="Times New Roman" panose="02020603050405020304" pitchFamily="18" charset="0"/>
                <a:cs typeface="Times New Roman" panose="02020603050405020304" pitchFamily="18" charset="0"/>
              </a:rPr>
              <a:t>P = pressure in Pascal</a:t>
            </a:r>
          </a:p>
          <a:p>
            <a:pPr lvl="5" indent="-228600" defTabSz="914400">
              <a:spcBef>
                <a:spcPts val="1000"/>
              </a:spcBef>
              <a:buClr>
                <a:schemeClr val="accent2"/>
              </a:buClr>
              <a:buFont typeface="Arial" panose="020B0604020202020204" pitchFamily="34" charset="0"/>
              <a:buChar char="•"/>
            </a:pPr>
            <a:r>
              <a:rPr lang="en-US" sz="2400" dirty="0">
                <a:solidFill>
                  <a:schemeClr val="tx1">
                    <a:lumMod val="85000"/>
                    <a:lumOff val="15000"/>
                  </a:schemeClr>
                </a:solidFill>
                <a:latin typeface="Times New Roman" panose="02020603050405020304" pitchFamily="18" charset="0"/>
                <a:cs typeface="Times New Roman" panose="02020603050405020304" pitchFamily="18" charset="0"/>
              </a:rPr>
              <a:t>V = volume in m</a:t>
            </a:r>
            <a:r>
              <a:rPr lang="en-US" sz="2400" baseline="30000" dirty="0">
                <a:solidFill>
                  <a:schemeClr val="tx1">
                    <a:lumMod val="85000"/>
                    <a:lumOff val="15000"/>
                  </a:schemeClr>
                </a:solidFill>
                <a:latin typeface="Times New Roman" panose="02020603050405020304" pitchFamily="18" charset="0"/>
                <a:cs typeface="Times New Roman" panose="02020603050405020304" pitchFamily="18" charset="0"/>
              </a:rPr>
              <a:t>3</a:t>
            </a:r>
            <a:endParaRPr lang="en-US" sz="2400" dirty="0">
              <a:solidFill>
                <a:schemeClr val="tx1">
                  <a:lumMod val="85000"/>
                  <a:lumOff val="15000"/>
                </a:schemeClr>
              </a:solidFill>
              <a:latin typeface="Times New Roman" panose="02020603050405020304" pitchFamily="18" charset="0"/>
              <a:cs typeface="Times New Roman" panose="02020603050405020304" pitchFamily="18" charset="0"/>
            </a:endParaRPr>
          </a:p>
          <a:p>
            <a:pPr lvl="5" indent="-228600" defTabSz="914400">
              <a:spcBef>
                <a:spcPts val="1000"/>
              </a:spcBef>
              <a:buClr>
                <a:schemeClr val="accent2"/>
              </a:buClr>
              <a:buFont typeface="Arial" panose="020B0604020202020204" pitchFamily="34" charset="0"/>
              <a:buChar char="•"/>
            </a:pPr>
            <a:r>
              <a:rPr lang="en-US" sz="2400" dirty="0">
                <a:solidFill>
                  <a:schemeClr val="tx1">
                    <a:lumMod val="85000"/>
                    <a:lumOff val="15000"/>
                  </a:schemeClr>
                </a:solidFill>
                <a:latin typeface="Times New Roman" panose="02020603050405020304" pitchFamily="18" charset="0"/>
                <a:cs typeface="Times New Roman" panose="02020603050405020304" pitchFamily="18" charset="0"/>
              </a:rPr>
              <a:t>n = number of moles of an ideal gas</a:t>
            </a:r>
          </a:p>
          <a:p>
            <a:pPr lvl="5" indent="-228600" defTabSz="914400">
              <a:spcBef>
                <a:spcPts val="1000"/>
              </a:spcBef>
              <a:buClr>
                <a:schemeClr val="accent2"/>
              </a:buClr>
              <a:buFont typeface="Arial" panose="020B0604020202020204" pitchFamily="34" charset="0"/>
              <a:buChar char="•"/>
            </a:pPr>
            <a:r>
              <a:rPr lang="en-US" sz="2400" dirty="0">
                <a:solidFill>
                  <a:schemeClr val="tx1">
                    <a:lumMod val="85000"/>
                    <a:lumOff val="15000"/>
                  </a:schemeClr>
                </a:solidFill>
                <a:latin typeface="Times New Roman" panose="02020603050405020304" pitchFamily="18" charset="0"/>
                <a:cs typeface="Times New Roman" panose="02020603050405020304" pitchFamily="18" charset="0"/>
              </a:rPr>
              <a:t>R = ideal gas constant = 8.314 J·K</a:t>
            </a:r>
            <a:r>
              <a:rPr lang="en-US" sz="2400" baseline="30000" dirty="0">
                <a:solidFill>
                  <a:schemeClr val="tx1">
                    <a:lumMod val="85000"/>
                    <a:lumOff val="15000"/>
                  </a:schemeClr>
                </a:solidFill>
                <a:latin typeface="Times New Roman" panose="02020603050405020304" pitchFamily="18" charset="0"/>
                <a:cs typeface="Times New Roman" panose="02020603050405020304" pitchFamily="18" charset="0"/>
              </a:rPr>
              <a:t>−1</a:t>
            </a:r>
            <a:r>
              <a:rPr lang="en-US" sz="2400" dirty="0">
                <a:solidFill>
                  <a:schemeClr val="tx1">
                    <a:lumMod val="85000"/>
                    <a:lumOff val="15000"/>
                  </a:schemeClr>
                </a:solidFill>
                <a:latin typeface="Times New Roman" panose="02020603050405020304" pitchFamily="18" charset="0"/>
                <a:cs typeface="Times New Roman" panose="02020603050405020304" pitchFamily="18" charset="0"/>
              </a:rPr>
              <a:t>·mol</a:t>
            </a:r>
            <a:r>
              <a:rPr lang="en-US" sz="2400" baseline="30000" dirty="0">
                <a:solidFill>
                  <a:schemeClr val="tx1">
                    <a:lumMod val="85000"/>
                    <a:lumOff val="15000"/>
                  </a:schemeClr>
                </a:solidFill>
                <a:latin typeface="Times New Roman" panose="02020603050405020304" pitchFamily="18" charset="0"/>
                <a:cs typeface="Times New Roman" panose="02020603050405020304" pitchFamily="18" charset="0"/>
              </a:rPr>
              <a:t>−1</a:t>
            </a:r>
            <a:endParaRPr lang="en-US" sz="2400" dirty="0">
              <a:solidFill>
                <a:schemeClr val="tx1">
                  <a:lumMod val="85000"/>
                  <a:lumOff val="15000"/>
                </a:schemeClr>
              </a:solidFill>
              <a:latin typeface="Times New Roman" panose="02020603050405020304" pitchFamily="18" charset="0"/>
              <a:cs typeface="Times New Roman" panose="02020603050405020304" pitchFamily="18" charset="0"/>
            </a:endParaRPr>
          </a:p>
          <a:p>
            <a:pPr lvl="5" indent="-228600" defTabSz="914400">
              <a:spcBef>
                <a:spcPts val="1000"/>
              </a:spcBef>
              <a:buClr>
                <a:schemeClr val="accent2"/>
              </a:buClr>
              <a:buFont typeface="Arial" panose="020B0604020202020204" pitchFamily="34" charset="0"/>
              <a:buChar char="•"/>
            </a:pPr>
            <a:r>
              <a:rPr lang="en-US" sz="2400" dirty="0">
                <a:solidFill>
                  <a:schemeClr val="tx1">
                    <a:lumMod val="85000"/>
                    <a:lumOff val="15000"/>
                  </a:schemeClr>
                </a:solidFill>
                <a:latin typeface="Times New Roman" panose="02020603050405020304" pitchFamily="18" charset="0"/>
                <a:cs typeface="Times New Roman" panose="02020603050405020304" pitchFamily="18" charset="0"/>
              </a:rPr>
              <a:t>T = temperature in Kelvin</a:t>
            </a:r>
          </a:p>
        </p:txBody>
      </p:sp>
      <p:sp>
        <p:nvSpPr>
          <p:cNvPr id="7" name="Rectangle 6">
            <a:extLst>
              <a:ext uri="{FF2B5EF4-FFF2-40B4-BE49-F238E27FC236}">
                <a16:creationId xmlns:a16="http://schemas.microsoft.com/office/drawing/2014/main" id="{6D6DA529-398F-4FF6-A8C3-3181E9B710A4}"/>
              </a:ext>
            </a:extLst>
          </p:cNvPr>
          <p:cNvSpPr/>
          <p:nvPr/>
        </p:nvSpPr>
        <p:spPr>
          <a:xfrm>
            <a:off x="8063475" y="2638280"/>
            <a:ext cx="3224982" cy="2677656"/>
          </a:xfrm>
          <a:prstGeom prst="rect">
            <a:avLst/>
          </a:prstGeom>
        </p:spPr>
        <p:txBody>
          <a:bodyPr wrap="square">
            <a:spAutoFit/>
          </a:bodyPr>
          <a:lstStyle/>
          <a:p>
            <a:r>
              <a:rPr lang="en-US" sz="2400" dirty="0">
                <a:latin typeface="Times New Roman" panose="02020603050405020304" pitchFamily="18" charset="0"/>
                <a:cs typeface="Times New Roman" panose="02020603050405020304" pitchFamily="18" charset="0"/>
              </a:rPr>
              <a:t> In SI units, </a:t>
            </a:r>
          </a:p>
          <a:p>
            <a:pPr marL="742950" lvl="1" indent="-285750">
              <a:buFont typeface="Arial" panose="020B0604020202020204" pitchFamily="34" charset="0"/>
              <a:buChar char="•"/>
            </a:pPr>
            <a:r>
              <a:rPr lang="en-US" sz="2400" dirty="0">
                <a:latin typeface="Times New Roman" panose="02020603050405020304" pitchFamily="18" charset="0"/>
                <a:cs typeface="Times New Roman" panose="02020603050405020304" pitchFamily="18" charset="0"/>
              </a:rPr>
              <a:t>P = Pascals</a:t>
            </a:r>
          </a:p>
          <a:p>
            <a:pPr marL="742950" lvl="1" indent="-285750">
              <a:buFont typeface="Arial" panose="020B0604020202020204" pitchFamily="34" charset="0"/>
              <a:buChar char="•"/>
            </a:pPr>
            <a:r>
              <a:rPr lang="en-US" sz="2400" dirty="0">
                <a:latin typeface="Times New Roman" panose="02020603050405020304" pitchFamily="18" charset="0"/>
                <a:cs typeface="Times New Roman" panose="02020603050405020304" pitchFamily="18" charset="0"/>
              </a:rPr>
              <a:t>V = cubic meters</a:t>
            </a:r>
          </a:p>
          <a:p>
            <a:pPr marL="742950" lvl="1" indent="-285750">
              <a:buFont typeface="Arial" panose="020B0604020202020204" pitchFamily="34" charset="0"/>
              <a:buChar char="•"/>
            </a:pPr>
            <a:r>
              <a:rPr lang="en-US" sz="2400" dirty="0">
                <a:latin typeface="Times New Roman" panose="02020603050405020304" pitchFamily="18" charset="0"/>
                <a:cs typeface="Times New Roman" panose="02020603050405020304" pitchFamily="18" charset="0"/>
              </a:rPr>
              <a:t>n = moles</a:t>
            </a:r>
          </a:p>
          <a:p>
            <a:pPr marL="742950" lvl="1" indent="-285750">
              <a:buFont typeface="Arial" panose="020B0604020202020204" pitchFamily="34" charset="0"/>
              <a:buChar char="•"/>
            </a:pPr>
            <a:r>
              <a:rPr lang="en-US" sz="2400" dirty="0">
                <a:latin typeface="Times New Roman" panose="02020603050405020304" pitchFamily="18" charset="0"/>
                <a:cs typeface="Times New Roman" panose="02020603050405020304" pitchFamily="18" charset="0"/>
              </a:rPr>
              <a:t>T = Kelvins </a:t>
            </a:r>
          </a:p>
          <a:p>
            <a:pPr marL="742950" lvl="1" indent="-285750">
              <a:buFont typeface="Arial" panose="020B0604020202020204" pitchFamily="34" charset="0"/>
              <a:buChar char="•"/>
            </a:pPr>
            <a:r>
              <a:rPr lang="en-US" sz="2400" dirty="0">
                <a:latin typeface="Times New Roman" panose="02020603050405020304" pitchFamily="18" charset="0"/>
                <a:cs typeface="Times New Roman" panose="02020603050405020304" pitchFamily="18" charset="0"/>
              </a:rPr>
              <a:t>R = 8.314 J/(</a:t>
            </a:r>
            <a:r>
              <a:rPr lang="en-US" sz="2400" dirty="0" err="1">
                <a:latin typeface="Times New Roman" panose="02020603050405020304" pitchFamily="18" charset="0"/>
                <a:cs typeface="Times New Roman" panose="02020603050405020304" pitchFamily="18" charset="0"/>
              </a:rPr>
              <a:t>K·mol</a:t>
            </a:r>
            <a:r>
              <a:rPr lang="en-US" sz="2400" dirty="0">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833745670"/>
      </p:ext>
    </p:extLst>
  </p:cSld>
  <p:clrMapOvr>
    <a:overrideClrMapping bg1="dk1" tx1="lt1" bg2="dk2" tx2="lt2" accent1="accent1" accent2="accent2" accent3="accent3" accent4="accent4" accent5="accent5" accent6="accent6" hlink="hlink" folHlink="folHlink"/>
  </p:clrMapOvr>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65041AB2-A9B4-4D3F-B120-38E7860A8F1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04334" y="804334"/>
            <a:ext cx="10583332" cy="5249332"/>
          </a:xfrm>
          <a:prstGeom prst="rect">
            <a:avLst/>
          </a:prstGeom>
          <a:solidFill>
            <a:srgbClr val="FFFFFF"/>
          </a:solidFill>
          <a:ln w="19050" cap="sq">
            <a:solidFill>
              <a:schemeClr val="tx1">
                <a:lumMod val="75000"/>
                <a:lumOff val="25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a:extLst>
              <a:ext uri="{FF2B5EF4-FFF2-40B4-BE49-F238E27FC236}">
                <a16:creationId xmlns:a16="http://schemas.microsoft.com/office/drawing/2014/main" id="{07729BF0-D79D-47C3-A0D7-CD543F10E79A}"/>
              </a:ext>
            </a:extLst>
          </p:cNvPr>
          <p:cNvPicPr>
            <a:picLocks noChangeAspect="1"/>
          </p:cNvPicPr>
          <p:nvPr/>
        </p:nvPicPr>
        <p:blipFill>
          <a:blip r:embed="rId3"/>
          <a:stretch>
            <a:fillRect/>
          </a:stretch>
        </p:blipFill>
        <p:spPr>
          <a:xfrm>
            <a:off x="1126236" y="1307420"/>
            <a:ext cx="9939528" cy="4243160"/>
          </a:xfrm>
          <a:prstGeom prst="rect">
            <a:avLst/>
          </a:prstGeom>
        </p:spPr>
      </p:pic>
      <p:sp>
        <p:nvSpPr>
          <p:cNvPr id="5" name="TextBox 4"/>
          <p:cNvSpPr txBox="1"/>
          <p:nvPr/>
        </p:nvSpPr>
        <p:spPr>
          <a:xfrm>
            <a:off x="5454257" y="1520303"/>
            <a:ext cx="6092952" cy="1188720"/>
          </a:xfrm>
          <a:prstGeom prst="rect">
            <a:avLst/>
          </a:prstGeom>
        </p:spPr>
        <p:txBody>
          <a:bodyPr vert="horz" lIns="182880" tIns="182880" rIns="182880" bIns="182880" rtlCol="0" anchor="ctr">
            <a:normAutofit/>
          </a:bodyPr>
          <a:lstStyle/>
          <a:p>
            <a:pPr algn="ctr" defTabSz="914400">
              <a:lnSpc>
                <a:spcPct val="90000"/>
              </a:lnSpc>
              <a:spcBef>
                <a:spcPct val="0"/>
              </a:spcBef>
              <a:spcAft>
                <a:spcPts val="600"/>
              </a:spcAft>
            </a:pPr>
            <a:endParaRPr lang="en-US" sz="2600" b="1" cap="all" spc="200" dirty="0">
              <a:solidFill>
                <a:srgbClr val="262626"/>
              </a:solidFill>
              <a:latin typeface="+mj-lt"/>
              <a:ea typeface="+mj-ea"/>
              <a:cs typeface="+mj-cs"/>
            </a:endParaRPr>
          </a:p>
        </p:txBody>
      </p:sp>
      <p:sp>
        <p:nvSpPr>
          <p:cNvPr id="11" name="TextBox 10">
            <a:extLst>
              <a:ext uri="{FF2B5EF4-FFF2-40B4-BE49-F238E27FC236}">
                <a16:creationId xmlns:a16="http://schemas.microsoft.com/office/drawing/2014/main" id="{AB865ABA-CE4C-49F1-AD32-0568E6E606B2}"/>
              </a:ext>
            </a:extLst>
          </p:cNvPr>
          <p:cNvSpPr txBox="1"/>
          <p:nvPr/>
        </p:nvSpPr>
        <p:spPr>
          <a:xfrm>
            <a:off x="3048000" y="178715"/>
            <a:ext cx="6096000" cy="584775"/>
          </a:xfrm>
          <a:prstGeom prst="rect">
            <a:avLst/>
          </a:prstGeom>
          <a:noFill/>
        </p:spPr>
        <p:txBody>
          <a:bodyPr wrap="square">
            <a:spAutoFit/>
          </a:bodyPr>
          <a:lstStyle/>
          <a:p>
            <a:pPr algn="ctr"/>
            <a:r>
              <a:rPr lang="en-US" sz="3200" b="1" dirty="0">
                <a:solidFill>
                  <a:srgbClr val="C00000"/>
                </a:solidFill>
                <a:latin typeface="Times New Roman" panose="02020603050405020304" pitchFamily="18" charset="0"/>
                <a:cs typeface="Times New Roman" panose="02020603050405020304" pitchFamily="18" charset="0"/>
              </a:rPr>
              <a:t>Example Problems</a:t>
            </a:r>
          </a:p>
        </p:txBody>
      </p:sp>
    </p:spTree>
    <p:extLst>
      <p:ext uri="{BB962C8B-B14F-4D97-AF65-F5344CB8AC3E}">
        <p14:creationId xmlns:p14="http://schemas.microsoft.com/office/powerpoint/2010/main" val="166918956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13" name="TextBox 12">
            <a:extLst>
              <a:ext uri="{FF2B5EF4-FFF2-40B4-BE49-F238E27FC236}">
                <a16:creationId xmlns:a16="http://schemas.microsoft.com/office/drawing/2014/main" id="{14F277D3-A80C-4A5B-9411-14AB54C8F974}"/>
              </a:ext>
            </a:extLst>
          </p:cNvPr>
          <p:cNvSpPr txBox="1"/>
          <p:nvPr/>
        </p:nvSpPr>
        <p:spPr>
          <a:xfrm>
            <a:off x="644791" y="1520303"/>
            <a:ext cx="11146156" cy="2834737"/>
          </a:xfrm>
          <a:prstGeom prst="rect">
            <a:avLst/>
          </a:prstGeom>
        </p:spPr>
        <p:txBody>
          <a:bodyPr vert="horz" lIns="91440" tIns="45720" rIns="91440" bIns="45720" rtlCol="0">
            <a:noAutofit/>
          </a:bodyPr>
          <a:lstStyle/>
          <a:p>
            <a:pPr marL="285750" indent="-228600" defTabSz="914400">
              <a:lnSpc>
                <a:spcPct val="90000"/>
              </a:lnSpc>
              <a:spcBef>
                <a:spcPts val="1000"/>
              </a:spcBef>
              <a:buClr>
                <a:schemeClr val="accent2"/>
              </a:buClr>
              <a:buFont typeface="Arial" panose="020B0604020202020204" pitchFamily="34" charset="0"/>
              <a:buChar char="•"/>
            </a:pPr>
            <a:endParaRPr lang="en-US" sz="2000" dirty="0">
              <a:solidFill>
                <a:schemeClr val="tx1">
                  <a:lumMod val="85000"/>
                  <a:lumOff val="15000"/>
                </a:schemeClr>
              </a:solidFill>
              <a:latin typeface="Times New Roman" panose="02020603050405020304" pitchFamily="18" charset="0"/>
              <a:cs typeface="Times New Roman" panose="02020603050405020304" pitchFamily="18" charset="0"/>
            </a:endParaRPr>
          </a:p>
          <a:p>
            <a:pPr marL="285750" indent="-228600" defTabSz="914400">
              <a:lnSpc>
                <a:spcPct val="90000"/>
              </a:lnSpc>
              <a:spcBef>
                <a:spcPts val="1000"/>
              </a:spcBef>
              <a:buClr>
                <a:schemeClr val="accent2"/>
              </a:buClr>
              <a:buFont typeface="Arial" panose="020B0604020202020204" pitchFamily="34" charset="0"/>
              <a:buChar char="•"/>
            </a:pPr>
            <a:r>
              <a:rPr lang="en-US" sz="2000" dirty="0">
                <a:solidFill>
                  <a:schemeClr val="tx1">
                    <a:lumMod val="85000"/>
                    <a:lumOff val="15000"/>
                  </a:schemeClr>
                </a:solidFill>
                <a:latin typeface="Times New Roman" panose="02020603050405020304" pitchFamily="18" charset="0"/>
                <a:cs typeface="Times New Roman" panose="02020603050405020304" pitchFamily="18" charset="0"/>
              </a:rPr>
              <a:t>There is no loss or gain of kinetic energy when gas particles collide with each other</a:t>
            </a:r>
          </a:p>
          <a:p>
            <a:pPr marL="285750" indent="-228600" defTabSz="914400">
              <a:lnSpc>
                <a:spcPct val="90000"/>
              </a:lnSpc>
              <a:spcBef>
                <a:spcPts val="1000"/>
              </a:spcBef>
              <a:buClr>
                <a:schemeClr val="accent2"/>
              </a:buClr>
              <a:buFont typeface="Arial" panose="020B0604020202020204" pitchFamily="34" charset="0"/>
              <a:buChar char="•"/>
            </a:pPr>
            <a:endParaRPr lang="en-US" sz="2000" dirty="0">
              <a:solidFill>
                <a:schemeClr val="tx1">
                  <a:lumMod val="85000"/>
                  <a:lumOff val="15000"/>
                </a:schemeClr>
              </a:solidFill>
              <a:latin typeface="Times New Roman" panose="02020603050405020304" pitchFamily="18" charset="0"/>
              <a:cs typeface="Times New Roman" panose="02020603050405020304" pitchFamily="18" charset="0"/>
            </a:endParaRPr>
          </a:p>
          <a:p>
            <a:pPr marL="285750" indent="-228600" defTabSz="914400">
              <a:lnSpc>
                <a:spcPct val="90000"/>
              </a:lnSpc>
              <a:spcBef>
                <a:spcPts val="1000"/>
              </a:spcBef>
              <a:buClr>
                <a:schemeClr val="accent2"/>
              </a:buClr>
              <a:buFont typeface="Arial" panose="020B0604020202020204" pitchFamily="34" charset="0"/>
              <a:buChar char="•"/>
            </a:pPr>
            <a:r>
              <a:rPr lang="en-US" sz="2000" dirty="0">
                <a:solidFill>
                  <a:schemeClr val="tx1">
                    <a:lumMod val="85000"/>
                    <a:lumOff val="15000"/>
                  </a:schemeClr>
                </a:solidFill>
                <a:latin typeface="Times New Roman" panose="02020603050405020304" pitchFamily="18" charset="0"/>
                <a:cs typeface="Times New Roman" panose="02020603050405020304" pitchFamily="18" charset="0"/>
              </a:rPr>
              <a:t>The average kinetic energy is the same for all gases at a given temperature, regardless of the element(s) it is made up of</a:t>
            </a:r>
          </a:p>
          <a:p>
            <a:pPr marL="285750" indent="-228600" defTabSz="914400">
              <a:lnSpc>
                <a:spcPct val="90000"/>
              </a:lnSpc>
              <a:spcBef>
                <a:spcPts val="1000"/>
              </a:spcBef>
              <a:buClr>
                <a:schemeClr val="accent2"/>
              </a:buClr>
              <a:buFont typeface="Arial" panose="020B0604020202020204" pitchFamily="34" charset="0"/>
              <a:buChar char="•"/>
            </a:pPr>
            <a:endParaRPr lang="en-US" sz="2000" dirty="0">
              <a:solidFill>
                <a:schemeClr val="tx1">
                  <a:lumMod val="85000"/>
                  <a:lumOff val="15000"/>
                </a:schemeClr>
              </a:solidFill>
              <a:latin typeface="Times New Roman" panose="02020603050405020304" pitchFamily="18" charset="0"/>
              <a:cs typeface="Times New Roman" panose="02020603050405020304" pitchFamily="18" charset="0"/>
            </a:endParaRPr>
          </a:p>
          <a:p>
            <a:pPr marL="285750" indent="-228600" defTabSz="914400">
              <a:lnSpc>
                <a:spcPct val="90000"/>
              </a:lnSpc>
              <a:spcBef>
                <a:spcPts val="1000"/>
              </a:spcBef>
              <a:buClr>
                <a:schemeClr val="accent2"/>
              </a:buClr>
              <a:buFont typeface="Arial" panose="020B0604020202020204" pitchFamily="34" charset="0"/>
              <a:buChar char="•"/>
            </a:pPr>
            <a:r>
              <a:rPr lang="en-US" sz="2000" dirty="0">
                <a:solidFill>
                  <a:schemeClr val="tx1">
                    <a:lumMod val="85000"/>
                    <a:lumOff val="15000"/>
                  </a:schemeClr>
                </a:solidFill>
                <a:latin typeface="Times New Roman" panose="02020603050405020304" pitchFamily="18" charset="0"/>
                <a:cs typeface="Times New Roman" panose="02020603050405020304" pitchFamily="18" charset="0"/>
              </a:rPr>
              <a:t>The average kinetic energy is proportional to the absolute temperature of the gas</a:t>
            </a:r>
          </a:p>
        </p:txBody>
      </p:sp>
      <p:sp>
        <p:nvSpPr>
          <p:cNvPr id="5" name="TextBox 4"/>
          <p:cNvSpPr txBox="1"/>
          <p:nvPr/>
        </p:nvSpPr>
        <p:spPr>
          <a:xfrm>
            <a:off x="5454257" y="1520303"/>
            <a:ext cx="6092952" cy="1188720"/>
          </a:xfrm>
          <a:prstGeom prst="rect">
            <a:avLst/>
          </a:prstGeom>
        </p:spPr>
        <p:txBody>
          <a:bodyPr vert="horz" lIns="182880" tIns="182880" rIns="182880" bIns="182880" rtlCol="0" anchor="ctr">
            <a:normAutofit/>
          </a:bodyPr>
          <a:lstStyle/>
          <a:p>
            <a:pPr algn="ctr" defTabSz="914400">
              <a:lnSpc>
                <a:spcPct val="90000"/>
              </a:lnSpc>
              <a:spcBef>
                <a:spcPct val="0"/>
              </a:spcBef>
              <a:spcAft>
                <a:spcPts val="600"/>
              </a:spcAft>
            </a:pPr>
            <a:endParaRPr lang="en-US" sz="2600" b="1" cap="all" spc="200" dirty="0">
              <a:solidFill>
                <a:srgbClr val="262626"/>
              </a:solidFill>
              <a:latin typeface="+mj-lt"/>
              <a:ea typeface="+mj-ea"/>
              <a:cs typeface="+mj-cs"/>
            </a:endParaRPr>
          </a:p>
        </p:txBody>
      </p:sp>
      <p:sp>
        <p:nvSpPr>
          <p:cNvPr id="6" name="TextBox 5">
            <a:extLst>
              <a:ext uri="{FF2B5EF4-FFF2-40B4-BE49-F238E27FC236}">
                <a16:creationId xmlns:a16="http://schemas.microsoft.com/office/drawing/2014/main" id="{8408EB45-5C4E-4345-9DFE-FB2D8E4C0FCE}"/>
              </a:ext>
            </a:extLst>
          </p:cNvPr>
          <p:cNvSpPr txBox="1"/>
          <p:nvPr/>
        </p:nvSpPr>
        <p:spPr>
          <a:xfrm>
            <a:off x="1756571" y="24064"/>
            <a:ext cx="8678858" cy="1188720"/>
          </a:xfrm>
          <a:prstGeom prst="rect">
            <a:avLst/>
          </a:prstGeom>
        </p:spPr>
        <p:txBody>
          <a:bodyPr vert="horz" lIns="182880" tIns="182880" rIns="182880" bIns="182880" rtlCol="0" anchor="ctr">
            <a:normAutofit/>
          </a:bodyPr>
          <a:lstStyle/>
          <a:p>
            <a:pPr algn="ctr" defTabSz="914400">
              <a:lnSpc>
                <a:spcPct val="90000"/>
              </a:lnSpc>
              <a:spcBef>
                <a:spcPct val="0"/>
              </a:spcBef>
              <a:spcAft>
                <a:spcPts val="600"/>
              </a:spcAft>
            </a:pPr>
            <a:r>
              <a:rPr lang="en-US" sz="2600" b="1" cap="all" spc="200" dirty="0">
                <a:solidFill>
                  <a:srgbClr val="C00000"/>
                </a:solidFill>
                <a:latin typeface="Times New Roman" panose="02020603050405020304" pitchFamily="18" charset="0"/>
                <a:ea typeface="+mj-ea"/>
                <a:cs typeface="Times New Roman" panose="02020603050405020304" pitchFamily="18" charset="0"/>
              </a:rPr>
              <a:t>Assumptions of Kinetic Theory of Gases</a:t>
            </a:r>
          </a:p>
        </p:txBody>
      </p:sp>
    </p:spTree>
    <p:extLst>
      <p:ext uri="{BB962C8B-B14F-4D97-AF65-F5344CB8AC3E}">
        <p14:creationId xmlns:p14="http://schemas.microsoft.com/office/powerpoint/2010/main" val="376415674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TextBox 1"/>
          <p:cNvSpPr txBox="1"/>
          <p:nvPr/>
        </p:nvSpPr>
        <p:spPr>
          <a:xfrm>
            <a:off x="3939620" y="242798"/>
            <a:ext cx="4133569" cy="683634"/>
          </a:xfrm>
          <a:prstGeom prst="rect">
            <a:avLst/>
          </a:prstGeom>
        </p:spPr>
        <p:txBody>
          <a:bodyPr vert="horz" lIns="182880" tIns="182880" rIns="182880" bIns="182880" rtlCol="0" anchor="ctr">
            <a:normAutofit/>
          </a:bodyPr>
          <a:lstStyle/>
          <a:p>
            <a:pPr algn="ctr" defTabSz="914400">
              <a:lnSpc>
                <a:spcPct val="90000"/>
              </a:lnSpc>
              <a:spcBef>
                <a:spcPct val="0"/>
              </a:spcBef>
              <a:spcAft>
                <a:spcPts val="600"/>
              </a:spcAft>
            </a:pPr>
            <a:r>
              <a:rPr lang="en-US" sz="2000" b="1" cap="all" spc="200" dirty="0">
                <a:solidFill>
                  <a:srgbClr val="C00000"/>
                </a:solidFill>
                <a:latin typeface="Times New Roman" panose="02020603050405020304" pitchFamily="18" charset="0"/>
                <a:ea typeface="+mj-ea"/>
                <a:cs typeface="Times New Roman" panose="02020603050405020304" pitchFamily="18" charset="0"/>
              </a:rPr>
              <a:t>Kinetic Energy</a:t>
            </a:r>
          </a:p>
        </p:txBody>
      </p:sp>
      <p:sp>
        <p:nvSpPr>
          <p:cNvPr id="3" name="TextBox 2"/>
          <p:cNvSpPr txBox="1"/>
          <p:nvPr/>
        </p:nvSpPr>
        <p:spPr>
          <a:xfrm>
            <a:off x="529389" y="1355597"/>
            <a:ext cx="6819420" cy="3101983"/>
          </a:xfrm>
          <a:prstGeom prst="rect">
            <a:avLst/>
          </a:prstGeom>
        </p:spPr>
        <p:txBody>
          <a:bodyPr vert="horz" lIns="91440" tIns="45720" rIns="91440" bIns="45720" rtlCol="0">
            <a:normAutofit lnSpcReduction="10000"/>
          </a:bodyPr>
          <a:lstStyle/>
          <a:p>
            <a:pPr marL="285750" indent="-228600" defTabSz="914400">
              <a:spcBef>
                <a:spcPts val="1000"/>
              </a:spcBef>
              <a:buClr>
                <a:schemeClr val="accent2"/>
              </a:buClr>
              <a:buFont typeface="Arial" panose="020B0604020202020204" pitchFamily="34" charset="0"/>
              <a:buChar char="•"/>
            </a:pPr>
            <a:r>
              <a:rPr lang="en-US" sz="2000" dirty="0">
                <a:solidFill>
                  <a:schemeClr val="tx1">
                    <a:lumMod val="85000"/>
                    <a:lumOff val="15000"/>
                  </a:schemeClr>
                </a:solidFill>
                <a:latin typeface="Times New Roman" panose="02020603050405020304" pitchFamily="18" charset="0"/>
                <a:cs typeface="Times New Roman" panose="02020603050405020304" pitchFamily="18" charset="0"/>
              </a:rPr>
              <a:t> Energy that an object/particle possesses due to its motion alone, including vibration, rotation, translation (straight-line) motions</a:t>
            </a:r>
          </a:p>
          <a:p>
            <a:pPr marL="285750" indent="-228600" defTabSz="914400">
              <a:spcBef>
                <a:spcPts val="1000"/>
              </a:spcBef>
              <a:buClr>
                <a:schemeClr val="accent2"/>
              </a:buClr>
              <a:buFont typeface="Arial" panose="020B0604020202020204" pitchFamily="34" charset="0"/>
              <a:buChar char="•"/>
            </a:pPr>
            <a:endParaRPr lang="en-US" sz="2000" dirty="0">
              <a:solidFill>
                <a:schemeClr val="tx1">
                  <a:lumMod val="85000"/>
                  <a:lumOff val="15000"/>
                </a:schemeClr>
              </a:solidFill>
              <a:latin typeface="Times New Roman" panose="02020603050405020304" pitchFamily="18" charset="0"/>
              <a:cs typeface="Times New Roman" panose="02020603050405020304" pitchFamily="18" charset="0"/>
            </a:endParaRPr>
          </a:p>
          <a:p>
            <a:pPr marL="285750" indent="-228600" defTabSz="914400">
              <a:spcBef>
                <a:spcPts val="1000"/>
              </a:spcBef>
              <a:buClr>
                <a:schemeClr val="accent2"/>
              </a:buClr>
              <a:buFont typeface="Arial" panose="020B0604020202020204" pitchFamily="34" charset="0"/>
              <a:buChar char="•"/>
            </a:pPr>
            <a:r>
              <a:rPr lang="en-US" sz="2000" dirty="0">
                <a:solidFill>
                  <a:schemeClr val="tx1">
                    <a:lumMod val="85000"/>
                    <a:lumOff val="15000"/>
                  </a:schemeClr>
                </a:solidFill>
                <a:latin typeface="Times New Roman" panose="02020603050405020304" pitchFamily="18" charset="0"/>
                <a:cs typeface="Times New Roman" panose="02020603050405020304" pitchFamily="18" charset="0"/>
              </a:rPr>
              <a:t>SI unit of all types of energies, including Kinetic Energy = Joule</a:t>
            </a:r>
          </a:p>
          <a:p>
            <a:pPr marL="285750" indent="-228600" defTabSz="914400">
              <a:spcBef>
                <a:spcPts val="1000"/>
              </a:spcBef>
              <a:buClr>
                <a:schemeClr val="accent2"/>
              </a:buClr>
              <a:buFont typeface="Arial" panose="020B0604020202020204" pitchFamily="34" charset="0"/>
              <a:buChar char="•"/>
            </a:pPr>
            <a:endParaRPr lang="en-US" sz="2000" dirty="0">
              <a:solidFill>
                <a:schemeClr val="tx1">
                  <a:lumMod val="85000"/>
                  <a:lumOff val="15000"/>
                </a:schemeClr>
              </a:solidFill>
              <a:latin typeface="Times New Roman" panose="02020603050405020304" pitchFamily="18" charset="0"/>
              <a:cs typeface="Times New Roman" panose="02020603050405020304" pitchFamily="18" charset="0"/>
            </a:endParaRPr>
          </a:p>
          <a:p>
            <a:pPr marL="285750" indent="-228600" defTabSz="914400">
              <a:spcBef>
                <a:spcPts val="1000"/>
              </a:spcBef>
              <a:buClr>
                <a:schemeClr val="accent2"/>
              </a:buClr>
              <a:buFont typeface="Arial" panose="020B0604020202020204" pitchFamily="34" charset="0"/>
              <a:buChar char="•"/>
            </a:pPr>
            <a:r>
              <a:rPr lang="en-US" sz="2000" dirty="0">
                <a:solidFill>
                  <a:schemeClr val="tx1">
                    <a:lumMod val="85000"/>
                    <a:lumOff val="15000"/>
                  </a:schemeClr>
                </a:solidFill>
                <a:latin typeface="Times New Roman" panose="02020603050405020304" pitchFamily="18" charset="0"/>
                <a:cs typeface="Times New Roman" panose="02020603050405020304" pitchFamily="18" charset="0"/>
              </a:rPr>
              <a:t> Kinetic energy of a non-rotating object of mass ‘m’ traveling at a speed ‘v’ is</a:t>
            </a:r>
          </a:p>
          <a:p>
            <a:pPr marL="285750" indent="-228600" defTabSz="914400">
              <a:spcBef>
                <a:spcPts val="1000"/>
              </a:spcBef>
              <a:buClr>
                <a:schemeClr val="accent2"/>
              </a:buClr>
              <a:buFont typeface="Arial" panose="020B0604020202020204" pitchFamily="34" charset="0"/>
              <a:buChar char="•"/>
            </a:pPr>
            <a:endParaRPr lang="en-US" sz="2000" dirty="0">
              <a:solidFill>
                <a:schemeClr val="tx1">
                  <a:lumMod val="85000"/>
                  <a:lumOff val="15000"/>
                </a:schemeClr>
              </a:solidFill>
              <a:latin typeface="Times New Roman" panose="02020603050405020304" pitchFamily="18" charset="0"/>
              <a:cs typeface="Times New Roman" panose="02020603050405020304" pitchFamily="18" charset="0"/>
            </a:endParaRPr>
          </a:p>
        </p:txBody>
      </p:sp>
      <p:sp>
        <p:nvSpPr>
          <p:cNvPr id="17" name="Rectangle 16">
            <a:extLst>
              <a:ext uri="{FF2B5EF4-FFF2-40B4-BE49-F238E27FC236}">
                <a16:creationId xmlns:a16="http://schemas.microsoft.com/office/drawing/2014/main" id="{7CA2418C-C307-4704-B727-FB9D2BBA114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15406" y="2743200"/>
            <a:ext cx="2445458" cy="2996827"/>
          </a:xfrm>
          <a:prstGeom prst="rect">
            <a:avLst/>
          </a:prstGeom>
          <a:noFill/>
          <a:ln w="31750" cap="sq">
            <a:solidFill>
              <a:srgbClr val="FFFFFF"/>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Rectangle 18">
            <a:extLst>
              <a:ext uri="{FF2B5EF4-FFF2-40B4-BE49-F238E27FC236}">
                <a16:creationId xmlns:a16="http://schemas.microsoft.com/office/drawing/2014/main" id="{2A20F136-B1A5-4878-B85C-B805425D94F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682003" y="2906589"/>
            <a:ext cx="2112264" cy="2670048"/>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descr="Text&#10;&#10;Description automatically generated with medium confidence"/>
          <p:cNvPicPr>
            <a:picLocks noChangeAspect="1"/>
          </p:cNvPicPr>
          <p:nvPr/>
        </p:nvPicPr>
        <p:blipFill>
          <a:blip r:embed="rId2"/>
          <a:stretch>
            <a:fillRect/>
          </a:stretch>
        </p:blipFill>
        <p:spPr>
          <a:xfrm>
            <a:off x="7846595" y="3561363"/>
            <a:ext cx="1783080" cy="1360500"/>
          </a:xfrm>
          <a:prstGeom prst="rect">
            <a:avLst/>
          </a:prstGeom>
        </p:spPr>
      </p:pic>
    </p:spTree>
    <p:extLst>
      <p:ext uri="{BB962C8B-B14F-4D97-AF65-F5344CB8AC3E}">
        <p14:creationId xmlns:p14="http://schemas.microsoft.com/office/powerpoint/2010/main" val="327318022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18" name="Straight Connector 9">
            <a:extLst>
              <a:ext uri="{FF2B5EF4-FFF2-40B4-BE49-F238E27FC236}">
                <a16:creationId xmlns:a16="http://schemas.microsoft.com/office/drawing/2014/main" id="{06C1EAB2-66B1-4D5E-979D-B72DE15936D9}"/>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V="1">
            <a:off x="7454219" y="1142999"/>
            <a:ext cx="0" cy="45720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pic>
        <p:nvPicPr>
          <p:cNvPr id="2" name="Picture 1">
            <a:extLst>
              <a:ext uri="{FF2B5EF4-FFF2-40B4-BE49-F238E27FC236}">
                <a16:creationId xmlns:a16="http://schemas.microsoft.com/office/drawing/2014/main" id="{A5C60447-F8D6-405E-A430-4E9268EA6BB6}"/>
              </a:ext>
            </a:extLst>
          </p:cNvPr>
          <p:cNvPicPr>
            <a:picLocks noChangeAspect="1"/>
          </p:cNvPicPr>
          <p:nvPr/>
        </p:nvPicPr>
        <p:blipFill>
          <a:blip r:embed="rId3"/>
          <a:stretch>
            <a:fillRect/>
          </a:stretch>
        </p:blipFill>
        <p:spPr>
          <a:xfrm>
            <a:off x="4193661" y="81169"/>
            <a:ext cx="4407170" cy="671206"/>
          </a:xfrm>
          <a:prstGeom prst="rect">
            <a:avLst/>
          </a:prstGeom>
        </p:spPr>
      </p:pic>
      <p:sp>
        <p:nvSpPr>
          <p:cNvPr id="5" name="TextBox 4"/>
          <p:cNvSpPr txBox="1"/>
          <p:nvPr/>
        </p:nvSpPr>
        <p:spPr>
          <a:xfrm>
            <a:off x="5454257" y="1520303"/>
            <a:ext cx="6092952" cy="1188720"/>
          </a:xfrm>
          <a:prstGeom prst="rect">
            <a:avLst/>
          </a:prstGeom>
        </p:spPr>
        <p:txBody>
          <a:bodyPr vert="horz" lIns="182880" tIns="182880" rIns="182880" bIns="182880" rtlCol="0" anchor="ctr">
            <a:normAutofit/>
          </a:bodyPr>
          <a:lstStyle/>
          <a:p>
            <a:pPr algn="ctr" defTabSz="914400">
              <a:lnSpc>
                <a:spcPct val="90000"/>
              </a:lnSpc>
              <a:spcBef>
                <a:spcPct val="0"/>
              </a:spcBef>
              <a:spcAft>
                <a:spcPts val="600"/>
              </a:spcAft>
            </a:pPr>
            <a:endParaRPr lang="en-US" sz="2600" b="1" cap="all" spc="200" dirty="0">
              <a:solidFill>
                <a:srgbClr val="262626"/>
              </a:solidFill>
              <a:latin typeface="+mj-lt"/>
              <a:ea typeface="+mj-ea"/>
              <a:cs typeface="+mj-cs"/>
            </a:endParaRPr>
          </a:p>
        </p:txBody>
      </p:sp>
      <p:pic>
        <p:nvPicPr>
          <p:cNvPr id="4" name="Picture 3">
            <a:extLst>
              <a:ext uri="{FF2B5EF4-FFF2-40B4-BE49-F238E27FC236}">
                <a16:creationId xmlns:a16="http://schemas.microsoft.com/office/drawing/2014/main" id="{ADCE9E3C-E9B9-4F2E-9A59-4E848586A64B}"/>
              </a:ext>
            </a:extLst>
          </p:cNvPr>
          <p:cNvPicPr>
            <a:picLocks noChangeAspect="1"/>
          </p:cNvPicPr>
          <p:nvPr/>
        </p:nvPicPr>
        <p:blipFill>
          <a:blip r:embed="rId4"/>
          <a:stretch>
            <a:fillRect/>
          </a:stretch>
        </p:blipFill>
        <p:spPr>
          <a:xfrm>
            <a:off x="8211123" y="2953470"/>
            <a:ext cx="3042168" cy="951058"/>
          </a:xfrm>
          <a:prstGeom prst="rect">
            <a:avLst/>
          </a:prstGeom>
        </p:spPr>
      </p:pic>
      <p:sp>
        <p:nvSpPr>
          <p:cNvPr id="15" name="Rectangle 14">
            <a:extLst>
              <a:ext uri="{FF2B5EF4-FFF2-40B4-BE49-F238E27FC236}">
                <a16:creationId xmlns:a16="http://schemas.microsoft.com/office/drawing/2014/main" id="{6CA516F0-8A24-4282-9A21-1B5942A0B734}"/>
              </a:ext>
            </a:extLst>
          </p:cNvPr>
          <p:cNvSpPr/>
          <p:nvPr/>
        </p:nvSpPr>
        <p:spPr>
          <a:xfrm>
            <a:off x="104720" y="1037686"/>
            <a:ext cx="6800263" cy="2246769"/>
          </a:xfrm>
          <a:prstGeom prst="rect">
            <a:avLst/>
          </a:prstGeom>
        </p:spPr>
        <p:txBody>
          <a:bodyPr wrap="square">
            <a:spAutoFit/>
          </a:bodyPr>
          <a:lstStyle/>
          <a:p>
            <a:pPr marL="285750" indent="-285750">
              <a:buFont typeface="Arial" panose="020B0604020202020204" pitchFamily="34" charset="0"/>
              <a:buChar char="•"/>
            </a:pPr>
            <a:r>
              <a:rPr lang="en-US" sz="2000" dirty="0">
                <a:latin typeface="Times New Roman" panose="02020603050405020304" pitchFamily="18" charset="0"/>
                <a:cs typeface="Times New Roman" panose="02020603050405020304" pitchFamily="18" charset="0"/>
              </a:rPr>
              <a:t>Kinetic energy for rotating objects has a different equation, that we will not be studying</a:t>
            </a:r>
          </a:p>
          <a:p>
            <a:pPr marL="285750" indent="-285750">
              <a:buFont typeface="Arial" panose="020B0604020202020204" pitchFamily="34" charset="0"/>
              <a:buChar char="•"/>
            </a:pPr>
            <a:endParaRPr lang="en-US" sz="2000" dirty="0">
              <a:latin typeface="Times New Roman" panose="02020603050405020304" pitchFamily="18" charset="0"/>
              <a:cs typeface="Times New Roman" panose="02020603050405020304" pitchFamily="18" charset="0"/>
            </a:endParaRPr>
          </a:p>
          <a:p>
            <a:pPr marL="285750" indent="-285750">
              <a:buFont typeface="Arial" panose="020B0604020202020204" pitchFamily="34" charset="0"/>
              <a:buChar char="•"/>
            </a:pPr>
            <a:r>
              <a:rPr lang="en-US" sz="2000" dirty="0">
                <a:latin typeface="Times New Roman" panose="02020603050405020304" pitchFamily="18" charset="0"/>
                <a:cs typeface="Times New Roman" panose="02020603050405020304" pitchFamily="18" charset="0"/>
              </a:rPr>
              <a:t>There are several number of particles having several (varying) velocities</a:t>
            </a:r>
          </a:p>
          <a:p>
            <a:pPr marL="285750" indent="-285750">
              <a:buFont typeface="Arial" panose="020B0604020202020204" pitchFamily="34" charset="0"/>
              <a:buChar char="•"/>
            </a:pPr>
            <a:endParaRPr lang="en-US" sz="2000" dirty="0">
              <a:latin typeface="Times New Roman" panose="02020603050405020304" pitchFamily="18" charset="0"/>
              <a:cs typeface="Times New Roman" panose="02020603050405020304" pitchFamily="18" charset="0"/>
            </a:endParaRPr>
          </a:p>
          <a:p>
            <a:pPr marL="285750" indent="-285750">
              <a:buFont typeface="Arial" panose="020B0604020202020204" pitchFamily="34" charset="0"/>
              <a:buChar char="•"/>
            </a:pPr>
            <a:r>
              <a:rPr lang="en-US" sz="2000" dirty="0">
                <a:latin typeface="Times New Roman" panose="02020603050405020304" pitchFamily="18" charset="0"/>
                <a:cs typeface="Times New Roman" panose="02020603050405020304" pitchFamily="18" charset="0"/>
              </a:rPr>
              <a:t>Average kinetic energy per gas particle:</a:t>
            </a:r>
          </a:p>
        </p:txBody>
      </p:sp>
      <p:sp>
        <p:nvSpPr>
          <p:cNvPr id="17" name="Rectangle 16">
            <a:extLst>
              <a:ext uri="{FF2B5EF4-FFF2-40B4-BE49-F238E27FC236}">
                <a16:creationId xmlns:a16="http://schemas.microsoft.com/office/drawing/2014/main" id="{220E43FD-1063-4384-A4D9-786A2B69FDA4}"/>
              </a:ext>
            </a:extLst>
          </p:cNvPr>
          <p:cNvSpPr/>
          <p:nvPr/>
        </p:nvSpPr>
        <p:spPr>
          <a:xfrm>
            <a:off x="197318" y="3709303"/>
            <a:ext cx="7346726" cy="1938992"/>
          </a:xfrm>
          <a:prstGeom prst="rect">
            <a:avLst/>
          </a:prstGeom>
        </p:spPr>
        <p:txBody>
          <a:bodyPr wrap="square">
            <a:spAutoFit/>
          </a:bodyPr>
          <a:lstStyle/>
          <a:p>
            <a:pPr marL="285750" indent="-285750">
              <a:buFont typeface="Arial" panose="020B0604020202020204" pitchFamily="34" charset="0"/>
              <a:buChar char="•"/>
            </a:pPr>
            <a:r>
              <a:rPr lang="en-US" sz="2000" dirty="0">
                <a:solidFill>
                  <a:srgbClr val="000000"/>
                </a:solidFill>
                <a:latin typeface="Times New Roman" panose="02020603050405020304" pitchFamily="18" charset="0"/>
                <a:cs typeface="Times New Roman" panose="02020603050405020304" pitchFamily="18" charset="0"/>
              </a:rPr>
              <a:t>As temperature of gas particles increases, </a:t>
            </a:r>
          </a:p>
          <a:p>
            <a:pPr marL="742950" lvl="1" indent="-285750">
              <a:buFont typeface="Courier New" panose="02070309020205020404" pitchFamily="49" charset="0"/>
              <a:buChar char="o"/>
            </a:pPr>
            <a:r>
              <a:rPr lang="en-US" sz="2000" dirty="0">
                <a:solidFill>
                  <a:srgbClr val="000000"/>
                </a:solidFill>
                <a:latin typeface="Times New Roman" panose="02020603050405020304" pitchFamily="18" charset="0"/>
                <a:cs typeface="Times New Roman" panose="02020603050405020304" pitchFamily="18" charset="0"/>
              </a:rPr>
              <a:t>their speed increases</a:t>
            </a:r>
          </a:p>
          <a:p>
            <a:pPr marL="742950" lvl="1" indent="-285750">
              <a:buFont typeface="Courier New" panose="02070309020205020404" pitchFamily="49" charset="0"/>
              <a:buChar char="o"/>
            </a:pPr>
            <a:r>
              <a:rPr lang="en-US" sz="2000" dirty="0">
                <a:solidFill>
                  <a:srgbClr val="000000"/>
                </a:solidFill>
                <a:latin typeface="Times New Roman" panose="02020603050405020304" pitchFamily="18" charset="0"/>
                <a:cs typeface="Times New Roman" panose="02020603050405020304" pitchFamily="18" charset="0"/>
              </a:rPr>
              <a:t>their total energy increases</a:t>
            </a:r>
          </a:p>
          <a:p>
            <a:pPr marL="742950" lvl="1" indent="-285750">
              <a:buFont typeface="Courier New" panose="02070309020205020404" pitchFamily="49" charset="0"/>
              <a:buChar char="o"/>
            </a:pPr>
            <a:endParaRPr lang="en-US" sz="2000" dirty="0">
              <a:solidFill>
                <a:srgbClr val="000000"/>
              </a:solidFill>
              <a:latin typeface="Times New Roman" panose="02020603050405020304" pitchFamily="18" charset="0"/>
              <a:cs typeface="Times New Roman" panose="02020603050405020304" pitchFamily="18" charset="0"/>
            </a:endParaRPr>
          </a:p>
          <a:p>
            <a:pPr marL="285750" indent="-285750">
              <a:buFont typeface="Arial" panose="020B0604020202020204" pitchFamily="34" charset="0"/>
              <a:buChar char="•"/>
            </a:pPr>
            <a:r>
              <a:rPr lang="en-US" sz="2000" dirty="0">
                <a:solidFill>
                  <a:srgbClr val="000000"/>
                </a:solidFill>
                <a:latin typeface="Times New Roman" panose="02020603050405020304" pitchFamily="18" charset="0"/>
                <a:cs typeface="Times New Roman" panose="02020603050405020304" pitchFamily="18" charset="0"/>
              </a:rPr>
              <a:t>It is impossible to define the speed of any </a:t>
            </a:r>
            <a:r>
              <a:rPr lang="en-US" sz="2000" i="1" dirty="0">
                <a:solidFill>
                  <a:srgbClr val="000000"/>
                </a:solidFill>
                <a:latin typeface="Times New Roman" panose="02020603050405020304" pitchFamily="18" charset="0"/>
                <a:cs typeface="Times New Roman" panose="02020603050405020304" pitchFamily="18" charset="0"/>
              </a:rPr>
              <a:t>one</a:t>
            </a:r>
            <a:r>
              <a:rPr lang="en-US" sz="2000" dirty="0">
                <a:solidFill>
                  <a:srgbClr val="000000"/>
                </a:solidFill>
                <a:latin typeface="Times New Roman" panose="02020603050405020304" pitchFamily="18" charset="0"/>
                <a:cs typeface="Times New Roman" panose="02020603050405020304" pitchFamily="18" charset="0"/>
              </a:rPr>
              <a:t> gas particle, and theory of “Statistical Mechanics” is used to obtain above equation</a:t>
            </a:r>
            <a:endParaRPr lang="en-US" sz="2000" dirty="0">
              <a:latin typeface="Times New Roman" panose="02020603050405020304" pitchFamily="18" charset="0"/>
              <a:cs typeface="Times New Roman" panose="02020603050405020304" pitchFamily="18" charset="0"/>
            </a:endParaRPr>
          </a:p>
        </p:txBody>
      </p:sp>
      <p:pic>
        <p:nvPicPr>
          <p:cNvPr id="8" name="Picture 7">
            <a:extLst>
              <a:ext uri="{FF2B5EF4-FFF2-40B4-BE49-F238E27FC236}">
                <a16:creationId xmlns:a16="http://schemas.microsoft.com/office/drawing/2014/main" id="{D953F7C4-AEFF-4F5A-8476-28664D1CA524}"/>
              </a:ext>
            </a:extLst>
          </p:cNvPr>
          <p:cNvPicPr>
            <a:picLocks noChangeAspect="1"/>
          </p:cNvPicPr>
          <p:nvPr/>
        </p:nvPicPr>
        <p:blipFill>
          <a:blip r:embed="rId5"/>
          <a:stretch>
            <a:fillRect/>
          </a:stretch>
        </p:blipFill>
        <p:spPr>
          <a:xfrm>
            <a:off x="7544044" y="4352081"/>
            <a:ext cx="4115579" cy="569987"/>
          </a:xfrm>
          <a:prstGeom prst="rect">
            <a:avLst/>
          </a:prstGeom>
        </p:spPr>
      </p:pic>
    </p:spTree>
    <p:extLst>
      <p:ext uri="{BB962C8B-B14F-4D97-AF65-F5344CB8AC3E}">
        <p14:creationId xmlns:p14="http://schemas.microsoft.com/office/powerpoint/2010/main" val="385298867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23530FE0-C542-45A1-BCD8-935787009C6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624625" y="640080"/>
            <a:ext cx="8924024" cy="5200996"/>
          </a:xfrm>
          <a:prstGeom prst="rect">
            <a:avLst/>
          </a:prstGeom>
          <a:noFill/>
          <a:ln w="31750" cap="sq">
            <a:solidFill>
              <a:srgbClr val="FFFFFF"/>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a:extLst>
              <a:ext uri="{FF2B5EF4-FFF2-40B4-BE49-F238E27FC236}">
                <a16:creationId xmlns:a16="http://schemas.microsoft.com/office/drawing/2014/main" id="{F2A658D9-F185-44F1-BA33-D50320D1D07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811817" y="825096"/>
            <a:ext cx="8549640" cy="483096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a:extLst>
              <a:ext uri="{FF2B5EF4-FFF2-40B4-BE49-F238E27FC236}">
                <a16:creationId xmlns:a16="http://schemas.microsoft.com/office/drawing/2014/main" id="{BAC87F6E-526A-49B5-995D-42DB656594C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3349" y="1443035"/>
            <a:ext cx="3971932" cy="3971930"/>
          </a:xfrm>
          <a:prstGeom prst="ellipse">
            <a:avLst/>
          </a:prstGeom>
          <a:solidFill>
            <a:srgbClr val="FFFFFF"/>
          </a:solidFill>
          <a:ln w="31750">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p:cNvSpPr txBox="1"/>
          <p:nvPr/>
        </p:nvSpPr>
        <p:spPr>
          <a:xfrm>
            <a:off x="700811" y="1568746"/>
            <a:ext cx="3847628" cy="3720508"/>
          </a:xfrm>
          <a:prstGeom prst="ellipse">
            <a:avLst/>
          </a:prstGeom>
          <a:solidFill>
            <a:schemeClr val="bg1">
              <a:lumMod val="75000"/>
            </a:schemeClr>
          </a:solidFill>
          <a:ln>
            <a:noFill/>
          </a:ln>
        </p:spPr>
        <p:txBody>
          <a:bodyPr vert="horz" lIns="182880" tIns="182880" rIns="182880" bIns="182880" rtlCol="0" anchor="ctr">
            <a:normAutofit/>
          </a:bodyPr>
          <a:lstStyle/>
          <a:p>
            <a:pPr algn="ctr" defTabSz="914400">
              <a:lnSpc>
                <a:spcPct val="90000"/>
              </a:lnSpc>
              <a:spcBef>
                <a:spcPct val="0"/>
              </a:spcBef>
              <a:spcAft>
                <a:spcPts val="600"/>
              </a:spcAft>
            </a:pPr>
            <a:r>
              <a:rPr lang="en-US" sz="3000" b="1" kern="1200" cap="all" spc="200" baseline="0" dirty="0">
                <a:solidFill>
                  <a:srgbClr val="FFFFFF"/>
                </a:solidFill>
                <a:latin typeface="Times New Roman" panose="02020603050405020304" pitchFamily="18" charset="0"/>
                <a:ea typeface="+mj-ea"/>
                <a:cs typeface="Times New Roman" panose="02020603050405020304" pitchFamily="18" charset="0"/>
              </a:rPr>
              <a:t>Example Problems</a:t>
            </a:r>
          </a:p>
        </p:txBody>
      </p:sp>
      <p:sp>
        <p:nvSpPr>
          <p:cNvPr id="2" name="Rectangle 1"/>
          <p:cNvSpPr/>
          <p:nvPr/>
        </p:nvSpPr>
        <p:spPr>
          <a:xfrm>
            <a:off x="5159099" y="1283546"/>
            <a:ext cx="6576742" cy="4005708"/>
          </a:xfrm>
          <a:prstGeom prst="rect">
            <a:avLst/>
          </a:prstGeom>
        </p:spPr>
        <p:txBody>
          <a:bodyPr vert="horz" lIns="91440" tIns="45720" rIns="91440" bIns="45720" rtlCol="0" anchor="ctr">
            <a:normAutofit lnSpcReduction="10000"/>
          </a:bodyPr>
          <a:lstStyle/>
          <a:p>
            <a:pPr defTabSz="914400">
              <a:lnSpc>
                <a:spcPct val="90000"/>
              </a:lnSpc>
              <a:spcBef>
                <a:spcPts val="1000"/>
              </a:spcBef>
              <a:spcAft>
                <a:spcPts val="800"/>
              </a:spcAft>
              <a:buClr>
                <a:schemeClr val="accent2"/>
              </a:buClr>
            </a:pPr>
            <a:r>
              <a:rPr lang="en-US" sz="2000" dirty="0">
                <a:solidFill>
                  <a:srgbClr val="404040"/>
                </a:solidFill>
                <a:latin typeface="Times New Roman" panose="02020603050405020304" pitchFamily="18" charset="0"/>
                <a:cs typeface="Times New Roman" panose="02020603050405020304" pitchFamily="18" charset="0"/>
              </a:rPr>
              <a:t>Q1) Calculate the kinetic energy of a 10 kg object moving with a speed of 5 m/s. (answer: 125 joules). Calculate the kinetic energy again when the speed is doubled. (Answer: 500 Joules)</a:t>
            </a:r>
          </a:p>
          <a:p>
            <a:pPr indent="-228600" defTabSz="914400">
              <a:lnSpc>
                <a:spcPct val="90000"/>
              </a:lnSpc>
              <a:spcBef>
                <a:spcPts val="1000"/>
              </a:spcBef>
              <a:spcAft>
                <a:spcPts val="800"/>
              </a:spcAft>
              <a:buClr>
                <a:schemeClr val="accent2"/>
              </a:buClr>
              <a:buFont typeface="Arial" panose="020B0604020202020204" pitchFamily="34" charset="0"/>
              <a:buChar char="•"/>
            </a:pPr>
            <a:endParaRPr lang="en-US" sz="2000" dirty="0">
              <a:solidFill>
                <a:srgbClr val="404040"/>
              </a:solidFill>
              <a:latin typeface="Times New Roman" panose="02020603050405020304" pitchFamily="18" charset="0"/>
              <a:cs typeface="Times New Roman" panose="02020603050405020304" pitchFamily="18" charset="0"/>
            </a:endParaRPr>
          </a:p>
          <a:p>
            <a:pPr defTabSz="914400">
              <a:lnSpc>
                <a:spcPct val="90000"/>
              </a:lnSpc>
              <a:spcBef>
                <a:spcPts val="1000"/>
              </a:spcBef>
              <a:spcAft>
                <a:spcPts val="800"/>
              </a:spcAft>
              <a:buClr>
                <a:schemeClr val="accent2"/>
              </a:buClr>
            </a:pPr>
            <a:r>
              <a:rPr lang="en-US" sz="2000" dirty="0">
                <a:solidFill>
                  <a:srgbClr val="404040"/>
                </a:solidFill>
                <a:latin typeface="Times New Roman" panose="02020603050405020304" pitchFamily="18" charset="0"/>
                <a:cs typeface="Times New Roman" panose="02020603050405020304" pitchFamily="18" charset="0"/>
              </a:rPr>
              <a:t>Q2) Q1) You are given that a car has a kinetic energy of 3000 Joules. What will be its kinetic energy if the speed is doubled? (Answer: 12000 Joules)</a:t>
            </a:r>
          </a:p>
          <a:p>
            <a:pPr indent="-228600" defTabSz="914400">
              <a:lnSpc>
                <a:spcPct val="90000"/>
              </a:lnSpc>
              <a:spcBef>
                <a:spcPts val="1000"/>
              </a:spcBef>
              <a:spcAft>
                <a:spcPts val="800"/>
              </a:spcAft>
              <a:buClr>
                <a:schemeClr val="accent2"/>
              </a:buClr>
              <a:buFont typeface="Arial" panose="020B0604020202020204" pitchFamily="34" charset="0"/>
              <a:buChar char="•"/>
            </a:pPr>
            <a:endParaRPr lang="en-US" sz="2000" dirty="0">
              <a:solidFill>
                <a:srgbClr val="404040"/>
              </a:solidFill>
              <a:latin typeface="Times New Roman" panose="02020603050405020304" pitchFamily="18" charset="0"/>
              <a:cs typeface="Times New Roman" panose="02020603050405020304" pitchFamily="18" charset="0"/>
            </a:endParaRPr>
          </a:p>
          <a:p>
            <a:pPr defTabSz="914400">
              <a:lnSpc>
                <a:spcPct val="90000"/>
              </a:lnSpc>
              <a:spcBef>
                <a:spcPts val="1000"/>
              </a:spcBef>
              <a:spcAft>
                <a:spcPts val="800"/>
              </a:spcAft>
              <a:buClr>
                <a:schemeClr val="accent2"/>
              </a:buClr>
            </a:pPr>
            <a:r>
              <a:rPr lang="en-US" sz="2000" dirty="0">
                <a:solidFill>
                  <a:srgbClr val="404040"/>
                </a:solidFill>
                <a:latin typeface="Times New Roman" panose="02020603050405020304" pitchFamily="18" charset="0"/>
                <a:cs typeface="Times New Roman" panose="02020603050405020304" pitchFamily="18" charset="0"/>
              </a:rPr>
              <a:t>Q3) Each gas molecule has an average kinetic energy of 5 x 10</a:t>
            </a:r>
            <a:r>
              <a:rPr lang="en-US" sz="2000" baseline="30000" dirty="0">
                <a:solidFill>
                  <a:srgbClr val="404040"/>
                </a:solidFill>
                <a:latin typeface="Times New Roman" panose="02020603050405020304" pitchFamily="18" charset="0"/>
                <a:cs typeface="Times New Roman" panose="02020603050405020304" pitchFamily="18" charset="0"/>
              </a:rPr>
              <a:t>-21</a:t>
            </a:r>
            <a:r>
              <a:rPr lang="en-US" sz="2000" dirty="0">
                <a:solidFill>
                  <a:srgbClr val="404040"/>
                </a:solidFill>
                <a:latin typeface="Times New Roman" panose="02020603050405020304" pitchFamily="18" charset="0"/>
                <a:cs typeface="Times New Roman" panose="02020603050405020304" pitchFamily="18" charset="0"/>
              </a:rPr>
              <a:t> Joule. Calculate the temperature using the equation of kinetic energy of gas. (Answer: 241.5 K)</a:t>
            </a:r>
            <a:endParaRPr lang="en-US" sz="2000" dirty="0">
              <a:solidFill>
                <a:srgbClr val="404040"/>
              </a:solidFill>
              <a:effectLst/>
              <a:latin typeface="Times New Roman" panose="02020603050405020304" pitchFamily="18" charset="0"/>
              <a:cs typeface="Times New Roman" panose="02020603050405020304" pitchFamily="18" charset="0"/>
            </a:endParaRPr>
          </a:p>
        </p:txBody>
      </p:sp>
      <p:sp>
        <p:nvSpPr>
          <p:cNvPr id="7" name="TextBox 6">
            <a:extLst>
              <a:ext uri="{FF2B5EF4-FFF2-40B4-BE49-F238E27FC236}">
                <a16:creationId xmlns:a16="http://schemas.microsoft.com/office/drawing/2014/main" id="{3C40E52C-5F46-4378-858F-AE2B92EA8DE9}"/>
              </a:ext>
            </a:extLst>
          </p:cNvPr>
          <p:cNvSpPr txBox="1"/>
          <p:nvPr/>
        </p:nvSpPr>
        <p:spPr>
          <a:xfrm>
            <a:off x="3939620" y="242798"/>
            <a:ext cx="4133569" cy="683634"/>
          </a:xfrm>
          <a:prstGeom prst="rect">
            <a:avLst/>
          </a:prstGeom>
        </p:spPr>
        <p:txBody>
          <a:bodyPr vert="horz" lIns="182880" tIns="182880" rIns="182880" bIns="182880" rtlCol="0" anchor="ctr">
            <a:normAutofit/>
          </a:bodyPr>
          <a:lstStyle/>
          <a:p>
            <a:pPr algn="ctr" defTabSz="914400">
              <a:lnSpc>
                <a:spcPct val="90000"/>
              </a:lnSpc>
              <a:spcBef>
                <a:spcPct val="0"/>
              </a:spcBef>
              <a:spcAft>
                <a:spcPts val="600"/>
              </a:spcAft>
            </a:pPr>
            <a:r>
              <a:rPr lang="en-US" sz="2000" b="1" cap="all" spc="200" dirty="0">
                <a:solidFill>
                  <a:srgbClr val="C00000"/>
                </a:solidFill>
                <a:latin typeface="Times New Roman" panose="02020603050405020304" pitchFamily="18" charset="0"/>
                <a:ea typeface="+mj-ea"/>
                <a:cs typeface="Times New Roman" panose="02020603050405020304" pitchFamily="18" charset="0"/>
              </a:rPr>
              <a:t>Example Problems</a:t>
            </a:r>
          </a:p>
        </p:txBody>
      </p:sp>
    </p:spTree>
    <p:extLst>
      <p:ext uri="{BB962C8B-B14F-4D97-AF65-F5344CB8AC3E}">
        <p14:creationId xmlns:p14="http://schemas.microsoft.com/office/powerpoint/2010/main" val="258770629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5" name="TextBox 4"/>
          <p:cNvSpPr txBox="1"/>
          <p:nvPr/>
        </p:nvSpPr>
        <p:spPr>
          <a:xfrm>
            <a:off x="5454257" y="1520303"/>
            <a:ext cx="6092952" cy="1188720"/>
          </a:xfrm>
          <a:prstGeom prst="rect">
            <a:avLst/>
          </a:prstGeom>
        </p:spPr>
        <p:txBody>
          <a:bodyPr vert="horz" lIns="182880" tIns="182880" rIns="182880" bIns="182880" rtlCol="0" anchor="ctr">
            <a:normAutofit/>
          </a:bodyPr>
          <a:lstStyle/>
          <a:p>
            <a:pPr algn="ctr" defTabSz="914400">
              <a:lnSpc>
                <a:spcPct val="90000"/>
              </a:lnSpc>
              <a:spcBef>
                <a:spcPct val="0"/>
              </a:spcBef>
              <a:spcAft>
                <a:spcPts val="600"/>
              </a:spcAft>
            </a:pPr>
            <a:endParaRPr lang="en-US" sz="2600" b="1" cap="all" spc="200" dirty="0">
              <a:solidFill>
                <a:srgbClr val="262626"/>
              </a:solidFill>
              <a:latin typeface="+mj-lt"/>
              <a:ea typeface="+mj-ea"/>
              <a:cs typeface="+mj-cs"/>
            </a:endParaRPr>
          </a:p>
        </p:txBody>
      </p:sp>
      <p:sp>
        <p:nvSpPr>
          <p:cNvPr id="6" name="TextBox 5">
            <a:extLst>
              <a:ext uri="{FF2B5EF4-FFF2-40B4-BE49-F238E27FC236}">
                <a16:creationId xmlns:a16="http://schemas.microsoft.com/office/drawing/2014/main" id="{3551FA82-8BB6-4161-BB9F-41F5DF1BAB0F}"/>
              </a:ext>
            </a:extLst>
          </p:cNvPr>
          <p:cNvSpPr txBox="1"/>
          <p:nvPr/>
        </p:nvSpPr>
        <p:spPr>
          <a:xfrm>
            <a:off x="4440774" y="185172"/>
            <a:ext cx="2166170" cy="400110"/>
          </a:xfrm>
          <a:prstGeom prst="rect">
            <a:avLst/>
          </a:prstGeom>
          <a:noFill/>
        </p:spPr>
        <p:txBody>
          <a:bodyPr wrap="none" rtlCol="0">
            <a:spAutoFit/>
          </a:bodyPr>
          <a:lstStyle/>
          <a:p>
            <a:r>
              <a:rPr lang="en-US" sz="2000" b="1" dirty="0">
                <a:solidFill>
                  <a:srgbClr val="C00000"/>
                </a:solidFill>
                <a:latin typeface="Times New Roman" panose="02020603050405020304" pitchFamily="18" charset="0"/>
                <a:cs typeface="Times New Roman" panose="02020603050405020304" pitchFamily="18" charset="0"/>
              </a:rPr>
              <a:t>TEMPERATURE</a:t>
            </a:r>
          </a:p>
        </p:txBody>
      </p:sp>
      <p:sp>
        <p:nvSpPr>
          <p:cNvPr id="8" name="TextBox 7">
            <a:extLst>
              <a:ext uri="{FF2B5EF4-FFF2-40B4-BE49-F238E27FC236}">
                <a16:creationId xmlns:a16="http://schemas.microsoft.com/office/drawing/2014/main" id="{54B7472A-C544-4EAD-8F00-32A2EDD8178C}"/>
              </a:ext>
            </a:extLst>
          </p:cNvPr>
          <p:cNvSpPr txBox="1"/>
          <p:nvPr/>
        </p:nvSpPr>
        <p:spPr>
          <a:xfrm>
            <a:off x="303342" y="882226"/>
            <a:ext cx="7875639" cy="5293757"/>
          </a:xfrm>
          <a:prstGeom prst="rect">
            <a:avLst/>
          </a:prstGeom>
          <a:noFill/>
        </p:spPr>
        <p:txBody>
          <a:bodyPr wrap="square" rtlCol="0">
            <a:spAutoFit/>
          </a:bodyPr>
          <a:lstStyle/>
          <a:p>
            <a:pPr marL="285750" indent="-285750">
              <a:buFont typeface="Arial" panose="020B0604020202020204" pitchFamily="34" charset="0"/>
              <a:buChar char="•"/>
            </a:pPr>
            <a:r>
              <a:rPr lang="en-US" sz="2000" dirty="0">
                <a:latin typeface="Times New Roman" panose="02020603050405020304" pitchFamily="18" charset="0"/>
                <a:cs typeface="Times New Roman" panose="02020603050405020304" pitchFamily="18" charset="0"/>
              </a:rPr>
              <a:t>Temperature is used to numerically express degree of hotness and coldness of an object</a:t>
            </a:r>
          </a:p>
          <a:p>
            <a:pPr marL="285750" indent="-285750">
              <a:buFont typeface="Arial" panose="020B0604020202020204" pitchFamily="34" charset="0"/>
              <a:buChar char="•"/>
            </a:pPr>
            <a:endParaRPr lang="en-US" sz="2000" dirty="0">
              <a:latin typeface="Times New Roman" panose="02020603050405020304" pitchFamily="18" charset="0"/>
              <a:cs typeface="Times New Roman" panose="02020603050405020304" pitchFamily="18" charset="0"/>
            </a:endParaRPr>
          </a:p>
          <a:p>
            <a:pPr marL="285750" indent="-285750">
              <a:buFont typeface="Arial" panose="020B0604020202020204" pitchFamily="34" charset="0"/>
              <a:buChar char="•"/>
            </a:pPr>
            <a:r>
              <a:rPr lang="en-US" sz="2000" dirty="0">
                <a:latin typeface="Times New Roman" panose="02020603050405020304" pitchFamily="18" charset="0"/>
                <a:cs typeface="Times New Roman" panose="02020603050405020304" pitchFamily="18" charset="0"/>
              </a:rPr>
              <a:t>Is proportional to thermal energy present matter</a:t>
            </a:r>
          </a:p>
          <a:p>
            <a:pPr marL="285750" indent="-285750">
              <a:buFont typeface="Arial" panose="020B0604020202020204" pitchFamily="34" charset="0"/>
              <a:buChar char="•"/>
            </a:pPr>
            <a:endParaRPr lang="en-US" sz="2000" dirty="0">
              <a:latin typeface="Times New Roman" panose="02020603050405020304" pitchFamily="18" charset="0"/>
              <a:cs typeface="Times New Roman" panose="02020603050405020304" pitchFamily="18" charset="0"/>
            </a:endParaRPr>
          </a:p>
          <a:p>
            <a:pPr marL="285750" indent="-285750">
              <a:buFont typeface="Arial" panose="020B0604020202020204" pitchFamily="34" charset="0"/>
              <a:buChar char="•"/>
            </a:pPr>
            <a:r>
              <a:rPr lang="en-US" sz="2000" dirty="0">
                <a:latin typeface="Times New Roman" panose="02020603050405020304" pitchFamily="18" charset="0"/>
                <a:cs typeface="Times New Roman" panose="02020603050405020304" pitchFamily="18" charset="0"/>
              </a:rPr>
              <a:t>The most common scales</a:t>
            </a:r>
          </a:p>
          <a:p>
            <a:pPr marL="742950" lvl="1" indent="-285750">
              <a:buFont typeface="Courier New" panose="02070309020205020404" pitchFamily="49" charset="0"/>
              <a:buChar char="o"/>
            </a:pPr>
            <a:r>
              <a:rPr lang="en-US" sz="2000" dirty="0">
                <a:latin typeface="Times New Roman" panose="02020603050405020304" pitchFamily="18" charset="0"/>
                <a:cs typeface="Times New Roman" panose="02020603050405020304" pitchFamily="18" charset="0"/>
              </a:rPr>
              <a:t>Celsius scale (°C)</a:t>
            </a:r>
          </a:p>
          <a:p>
            <a:pPr marL="742950" lvl="1" indent="-285750">
              <a:buFont typeface="Courier New" panose="02070309020205020404" pitchFamily="49" charset="0"/>
              <a:buChar char="o"/>
            </a:pPr>
            <a:r>
              <a:rPr lang="en-US" sz="2000" dirty="0">
                <a:latin typeface="Times New Roman" panose="02020603050405020304" pitchFamily="18" charset="0"/>
                <a:cs typeface="Times New Roman" panose="02020603050405020304" pitchFamily="18" charset="0"/>
              </a:rPr>
              <a:t>Fahrenheit scale (°F)</a:t>
            </a:r>
          </a:p>
          <a:p>
            <a:pPr marL="742950" lvl="1" indent="-285750">
              <a:buFont typeface="Courier New" panose="02070309020205020404" pitchFamily="49" charset="0"/>
              <a:buChar char="o"/>
            </a:pPr>
            <a:r>
              <a:rPr lang="en-US" sz="2000" dirty="0">
                <a:latin typeface="Times New Roman" panose="02020603050405020304" pitchFamily="18" charset="0"/>
                <a:cs typeface="Times New Roman" panose="02020603050405020304" pitchFamily="18" charset="0"/>
              </a:rPr>
              <a:t>Kelvin scale (°K): is the International System of Units (SI unit)</a:t>
            </a:r>
          </a:p>
          <a:p>
            <a:pPr marL="285750" indent="-285750">
              <a:buFont typeface="Arial" panose="020B0604020202020204" pitchFamily="34" charset="0"/>
              <a:buChar char="•"/>
            </a:pPr>
            <a:endParaRPr lang="en-US" sz="2000" dirty="0">
              <a:latin typeface="Times New Roman" panose="02020603050405020304" pitchFamily="18" charset="0"/>
              <a:cs typeface="Times New Roman" panose="02020603050405020304" pitchFamily="18" charset="0"/>
            </a:endParaRPr>
          </a:p>
          <a:p>
            <a:pPr marL="285750" indent="-285750">
              <a:buFont typeface="Arial" panose="020B0604020202020204" pitchFamily="34" charset="0"/>
              <a:buChar char="•"/>
            </a:pPr>
            <a:r>
              <a:rPr lang="en-US" sz="2000" dirty="0">
                <a:latin typeface="Times New Roman" panose="02020603050405020304" pitchFamily="18" charset="0"/>
                <a:cs typeface="Times New Roman" panose="02020603050405020304" pitchFamily="18" charset="0"/>
              </a:rPr>
              <a:t>Absolute Temperature is never negative</a:t>
            </a:r>
          </a:p>
          <a:p>
            <a:pPr marL="285750" indent="-285750">
              <a:buFont typeface="Arial" panose="020B0604020202020204" pitchFamily="34" charset="0"/>
              <a:buChar char="•"/>
            </a:pPr>
            <a:endParaRPr lang="en-US" sz="2000" dirty="0">
              <a:latin typeface="Times New Roman" panose="02020603050405020304" pitchFamily="18" charset="0"/>
              <a:cs typeface="Times New Roman" panose="02020603050405020304" pitchFamily="18" charset="0"/>
            </a:endParaRPr>
          </a:p>
          <a:p>
            <a:pPr marL="285750" indent="-285750">
              <a:buFont typeface="Arial" panose="020B0604020202020204" pitchFamily="34" charset="0"/>
              <a:buChar char="•"/>
            </a:pPr>
            <a:r>
              <a:rPr lang="en-US" sz="2000" dirty="0">
                <a:latin typeface="Times New Roman" panose="02020603050405020304" pitchFamily="18" charset="0"/>
                <a:cs typeface="Times New Roman" panose="02020603050405020304" pitchFamily="18" charset="0"/>
              </a:rPr>
              <a:t>Lowest theoretical possible temperature is referred to as </a:t>
            </a:r>
            <a:r>
              <a:rPr lang="en-US" sz="2000" b="1" dirty="0">
                <a:latin typeface="Times New Roman" panose="02020603050405020304" pitchFamily="18" charset="0"/>
                <a:cs typeface="Times New Roman" panose="02020603050405020304" pitchFamily="18" charset="0"/>
              </a:rPr>
              <a:t>Absolute Zero = 0°K</a:t>
            </a:r>
          </a:p>
          <a:p>
            <a:pPr marL="285750" indent="-285750">
              <a:buFont typeface="Arial" panose="020B0604020202020204" pitchFamily="34" charset="0"/>
              <a:buChar char="•"/>
            </a:pPr>
            <a:endParaRPr lang="en-US" sz="2000" dirty="0">
              <a:latin typeface="Times New Roman" panose="02020603050405020304" pitchFamily="18" charset="0"/>
              <a:cs typeface="Times New Roman" panose="02020603050405020304" pitchFamily="18" charset="0"/>
            </a:endParaRPr>
          </a:p>
          <a:p>
            <a:pPr marL="285750" indent="-285750">
              <a:buFont typeface="Arial" panose="020B0604020202020204" pitchFamily="34" charset="0"/>
              <a:buChar char="•"/>
            </a:pPr>
            <a:r>
              <a:rPr lang="en-US" sz="2000" dirty="0">
                <a:latin typeface="Times New Roman" panose="02020603050405020304" pitchFamily="18" charset="0"/>
                <a:cs typeface="Times New Roman" panose="02020603050405020304" pitchFamily="18" charset="0"/>
              </a:rPr>
              <a:t>Absolute Zero is not possible to attain, according to laws of physics</a:t>
            </a:r>
          </a:p>
          <a:p>
            <a:endParaRPr lang="en-US" sz="2000" dirty="0">
              <a:latin typeface="Arial" panose="020B0604020202020204" pitchFamily="34" charset="0"/>
              <a:cs typeface="Arial" panose="020B0604020202020204" pitchFamily="34" charset="0"/>
            </a:endParaRPr>
          </a:p>
        </p:txBody>
      </p:sp>
      <p:pic>
        <p:nvPicPr>
          <p:cNvPr id="3" name="Picture 2">
            <a:extLst>
              <a:ext uri="{FF2B5EF4-FFF2-40B4-BE49-F238E27FC236}">
                <a16:creationId xmlns:a16="http://schemas.microsoft.com/office/drawing/2014/main" id="{21C83ADA-7C6B-42BD-AF54-D3D1FF6B6ACA}"/>
              </a:ext>
            </a:extLst>
          </p:cNvPr>
          <p:cNvPicPr>
            <a:picLocks noChangeAspect="1"/>
          </p:cNvPicPr>
          <p:nvPr/>
        </p:nvPicPr>
        <p:blipFill>
          <a:blip r:embed="rId3"/>
          <a:stretch>
            <a:fillRect/>
          </a:stretch>
        </p:blipFill>
        <p:spPr>
          <a:xfrm>
            <a:off x="8203272" y="1708051"/>
            <a:ext cx="3621338" cy="499915"/>
          </a:xfrm>
          <a:prstGeom prst="rect">
            <a:avLst/>
          </a:prstGeom>
        </p:spPr>
      </p:pic>
      <p:sp>
        <p:nvSpPr>
          <p:cNvPr id="10" name="TextBox 9">
            <a:extLst>
              <a:ext uri="{FF2B5EF4-FFF2-40B4-BE49-F238E27FC236}">
                <a16:creationId xmlns:a16="http://schemas.microsoft.com/office/drawing/2014/main" id="{46F5669E-16B8-4673-A642-0C07D0AEA147}"/>
              </a:ext>
            </a:extLst>
          </p:cNvPr>
          <p:cNvSpPr txBox="1"/>
          <p:nvPr/>
        </p:nvSpPr>
        <p:spPr>
          <a:xfrm>
            <a:off x="8538210" y="2275800"/>
            <a:ext cx="3008999" cy="4207305"/>
          </a:xfrm>
          <a:prstGeom prst="rect">
            <a:avLst/>
          </a:prstGeom>
          <a:solidFill>
            <a:schemeClr val="bg1"/>
          </a:solidFill>
        </p:spPr>
        <p:txBody>
          <a:bodyPr wrap="square" rtlCol="0">
            <a:spAutoFit/>
          </a:bodyPr>
          <a:lstStyle/>
          <a:p>
            <a:pPr>
              <a:lnSpc>
                <a:spcPct val="90000"/>
              </a:lnSpc>
              <a:spcAft>
                <a:spcPts val="600"/>
              </a:spcAft>
            </a:pPr>
            <a:r>
              <a:rPr lang="en-US" sz="1800" dirty="0">
                <a:latin typeface="Times New Roman" panose="02020603050405020304" pitchFamily="18" charset="0"/>
                <a:cs typeface="Times New Roman" panose="02020603050405020304" pitchFamily="18" charset="0"/>
              </a:rPr>
              <a:t>Absolute Zero = -273 ° C</a:t>
            </a:r>
          </a:p>
          <a:p>
            <a:pPr indent="-228600">
              <a:lnSpc>
                <a:spcPct val="90000"/>
              </a:lnSpc>
              <a:spcAft>
                <a:spcPts val="600"/>
              </a:spcAft>
              <a:buFont typeface="Arial" panose="020B0604020202020204" pitchFamily="34" charset="0"/>
              <a:buChar char="•"/>
            </a:pPr>
            <a:endParaRPr lang="en-US" sz="1800" dirty="0">
              <a:latin typeface="Times New Roman" panose="02020603050405020304" pitchFamily="18" charset="0"/>
              <a:cs typeface="Times New Roman" panose="02020603050405020304" pitchFamily="18" charset="0"/>
            </a:endParaRPr>
          </a:p>
          <a:p>
            <a:pPr>
              <a:lnSpc>
                <a:spcPct val="90000"/>
              </a:lnSpc>
              <a:spcAft>
                <a:spcPts val="600"/>
              </a:spcAft>
            </a:pPr>
            <a:r>
              <a:rPr lang="en-US" sz="1800" dirty="0">
                <a:latin typeface="Times New Roman" panose="02020603050405020304" pitchFamily="18" charset="0"/>
                <a:cs typeface="Times New Roman" panose="02020603050405020304" pitchFamily="18" charset="0"/>
              </a:rPr>
              <a:t>= 0 Kelvin (k)</a:t>
            </a:r>
          </a:p>
          <a:p>
            <a:pPr indent="-228600">
              <a:lnSpc>
                <a:spcPct val="90000"/>
              </a:lnSpc>
              <a:spcAft>
                <a:spcPts val="600"/>
              </a:spcAft>
              <a:buFont typeface="Arial" panose="020B0604020202020204" pitchFamily="34" charset="0"/>
              <a:buChar char="•"/>
            </a:pPr>
            <a:endParaRPr lang="en-US" sz="1800" dirty="0">
              <a:latin typeface="Times New Roman" panose="02020603050405020304" pitchFamily="18" charset="0"/>
              <a:cs typeface="Times New Roman" panose="02020603050405020304" pitchFamily="18" charset="0"/>
            </a:endParaRPr>
          </a:p>
          <a:p>
            <a:pPr>
              <a:lnSpc>
                <a:spcPct val="90000"/>
              </a:lnSpc>
              <a:spcAft>
                <a:spcPts val="600"/>
              </a:spcAft>
            </a:pPr>
            <a:r>
              <a:rPr lang="en-US" sz="1800" dirty="0">
                <a:latin typeface="Times New Roman" panose="02020603050405020304" pitchFamily="18" charset="0"/>
                <a:cs typeface="Times New Roman" panose="02020603050405020304" pitchFamily="18" charset="0"/>
              </a:rPr>
              <a:t>F =9/5 C + 32</a:t>
            </a:r>
          </a:p>
          <a:p>
            <a:pPr indent="-228600">
              <a:lnSpc>
                <a:spcPct val="90000"/>
              </a:lnSpc>
              <a:spcAft>
                <a:spcPts val="600"/>
              </a:spcAft>
              <a:buFont typeface="Arial" panose="020B0604020202020204" pitchFamily="34" charset="0"/>
              <a:buChar char="•"/>
            </a:pPr>
            <a:endParaRPr lang="en-US" sz="1800" dirty="0">
              <a:latin typeface="Times New Roman" panose="02020603050405020304" pitchFamily="18" charset="0"/>
              <a:cs typeface="Times New Roman" panose="02020603050405020304" pitchFamily="18" charset="0"/>
            </a:endParaRPr>
          </a:p>
          <a:p>
            <a:pPr>
              <a:lnSpc>
                <a:spcPct val="90000"/>
              </a:lnSpc>
              <a:spcAft>
                <a:spcPts val="600"/>
              </a:spcAft>
            </a:pPr>
            <a:r>
              <a:rPr lang="en-US" sz="1800" dirty="0">
                <a:latin typeface="Times New Roman" panose="02020603050405020304" pitchFamily="18" charset="0"/>
                <a:cs typeface="Times New Roman" panose="02020603050405020304" pitchFamily="18" charset="0"/>
              </a:rPr>
              <a:t>Absolute 0 in F = 9/5(-273) + 32</a:t>
            </a:r>
          </a:p>
          <a:p>
            <a:pPr indent="-228600">
              <a:lnSpc>
                <a:spcPct val="90000"/>
              </a:lnSpc>
              <a:spcAft>
                <a:spcPts val="600"/>
              </a:spcAft>
              <a:buFont typeface="Arial" panose="020B0604020202020204" pitchFamily="34" charset="0"/>
              <a:buChar char="•"/>
            </a:pPr>
            <a:endParaRPr lang="en-US" sz="1800" dirty="0">
              <a:latin typeface="Times New Roman" panose="02020603050405020304" pitchFamily="18" charset="0"/>
              <a:cs typeface="Times New Roman" panose="02020603050405020304" pitchFamily="18" charset="0"/>
            </a:endParaRPr>
          </a:p>
          <a:p>
            <a:pPr>
              <a:lnSpc>
                <a:spcPct val="90000"/>
              </a:lnSpc>
              <a:spcAft>
                <a:spcPts val="600"/>
              </a:spcAft>
            </a:pPr>
            <a:r>
              <a:rPr lang="en-US" sz="1800" dirty="0">
                <a:latin typeface="Times New Roman" panose="02020603050405020304" pitchFamily="18" charset="0"/>
                <a:cs typeface="Times New Roman" panose="02020603050405020304" pitchFamily="18" charset="0"/>
              </a:rPr>
              <a:t>= -459 F</a:t>
            </a:r>
          </a:p>
          <a:p>
            <a:pPr indent="-228600">
              <a:lnSpc>
                <a:spcPct val="90000"/>
              </a:lnSpc>
              <a:spcAft>
                <a:spcPts val="600"/>
              </a:spcAft>
              <a:buFont typeface="Arial" panose="020B0604020202020204" pitchFamily="34" charset="0"/>
              <a:buChar char="•"/>
            </a:pPr>
            <a:endParaRPr lang="en-US" sz="1800" dirty="0">
              <a:latin typeface="Times New Roman" panose="02020603050405020304" pitchFamily="18" charset="0"/>
              <a:cs typeface="Times New Roman" panose="02020603050405020304" pitchFamily="18" charset="0"/>
            </a:endParaRPr>
          </a:p>
          <a:p>
            <a:pPr>
              <a:lnSpc>
                <a:spcPct val="90000"/>
              </a:lnSpc>
              <a:spcAft>
                <a:spcPts val="600"/>
              </a:spcAft>
            </a:pPr>
            <a:r>
              <a:rPr lang="en-US" sz="1800" dirty="0">
                <a:latin typeface="Times New Roman" panose="02020603050405020304" pitchFamily="18" charset="0"/>
                <a:cs typeface="Times New Roman" panose="02020603050405020304" pitchFamily="18" charset="0"/>
              </a:rPr>
              <a:t>K = C + 273</a:t>
            </a:r>
          </a:p>
          <a:p>
            <a:endParaRPr lang="en-US" dirty="0"/>
          </a:p>
        </p:txBody>
      </p:sp>
    </p:spTree>
    <p:extLst>
      <p:ext uri="{BB962C8B-B14F-4D97-AF65-F5344CB8AC3E}">
        <p14:creationId xmlns:p14="http://schemas.microsoft.com/office/powerpoint/2010/main" val="53522097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3" name="TextBox 2"/>
          <p:cNvSpPr txBox="1"/>
          <p:nvPr/>
        </p:nvSpPr>
        <p:spPr>
          <a:xfrm>
            <a:off x="3568646" y="142573"/>
            <a:ext cx="5054707" cy="1032550"/>
          </a:xfrm>
          <a:prstGeom prst="rect">
            <a:avLst/>
          </a:prstGeom>
        </p:spPr>
        <p:txBody>
          <a:bodyPr vert="horz" lIns="182880" tIns="182880" rIns="182880" bIns="182880" rtlCol="0" anchor="ctr">
            <a:normAutofit/>
          </a:bodyPr>
          <a:lstStyle/>
          <a:p>
            <a:pPr algn="ctr" defTabSz="914400">
              <a:lnSpc>
                <a:spcPct val="90000"/>
              </a:lnSpc>
              <a:spcBef>
                <a:spcPct val="0"/>
              </a:spcBef>
              <a:spcAft>
                <a:spcPts val="600"/>
              </a:spcAft>
            </a:pPr>
            <a:r>
              <a:rPr lang="en-US" sz="2000" b="1" cap="all" spc="200" dirty="0">
                <a:solidFill>
                  <a:srgbClr val="C00000"/>
                </a:solidFill>
                <a:latin typeface="Times New Roman" panose="02020603050405020304" pitchFamily="18" charset="0"/>
                <a:ea typeface="+mj-ea"/>
                <a:cs typeface="Times New Roman" panose="02020603050405020304" pitchFamily="18" charset="0"/>
              </a:rPr>
              <a:t>Example Problems</a:t>
            </a:r>
          </a:p>
        </p:txBody>
      </p:sp>
      <p:sp>
        <p:nvSpPr>
          <p:cNvPr id="20" name="Rectangle 19">
            <a:extLst>
              <a:ext uri="{FF2B5EF4-FFF2-40B4-BE49-F238E27FC236}">
                <a16:creationId xmlns:a16="http://schemas.microsoft.com/office/drawing/2014/main" id="{879398A9-0D0D-4901-BDDF-B3D93CECA7B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386706" y="964692"/>
            <a:ext cx="3986784" cy="4936558"/>
          </a:xfrm>
          <a:prstGeom prst="rect">
            <a:avLst/>
          </a:prstGeom>
          <a:noFill/>
          <a:ln w="31750" cap="sq">
            <a:solidFill>
              <a:srgbClr val="FFFFFF"/>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Rectangle 21">
            <a:extLst>
              <a:ext uri="{FF2B5EF4-FFF2-40B4-BE49-F238E27FC236}">
                <a16:creationId xmlns:a16="http://schemas.microsoft.com/office/drawing/2014/main" id="{011FEC3B-E514-4E21-B2CB-7903A73569E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51298" y="1128683"/>
            <a:ext cx="3657600" cy="4608576"/>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646832" y="1615360"/>
            <a:ext cx="11120052" cy="3263206"/>
          </a:xfrm>
          <a:prstGeom prst="rect">
            <a:avLst/>
          </a:prstGeom>
        </p:spPr>
        <p:txBody>
          <a:bodyPr vert="horz" lIns="91440" tIns="45720" rIns="91440" bIns="45720" rtlCol="0">
            <a:noAutofit/>
          </a:bodyPr>
          <a:lstStyle/>
          <a:p>
            <a:pPr defTabSz="914400">
              <a:lnSpc>
                <a:spcPct val="90000"/>
              </a:lnSpc>
              <a:spcBef>
                <a:spcPts val="1000"/>
              </a:spcBef>
              <a:spcAft>
                <a:spcPts val="800"/>
              </a:spcAft>
              <a:buClr>
                <a:schemeClr val="accent2"/>
              </a:buClr>
            </a:pPr>
            <a:r>
              <a:rPr lang="en-US" sz="2000" dirty="0">
                <a:solidFill>
                  <a:schemeClr val="tx1">
                    <a:lumMod val="85000"/>
                    <a:lumOff val="15000"/>
                  </a:schemeClr>
                </a:solidFill>
                <a:latin typeface="Times New Roman" panose="02020603050405020304" pitchFamily="18" charset="0"/>
                <a:cs typeface="Times New Roman" panose="02020603050405020304" pitchFamily="18" charset="0"/>
              </a:rPr>
              <a:t>Q1) A certain metal melts at a temperature of 660.37 C. What is this temperature in </a:t>
            </a:r>
            <a:r>
              <a:rPr lang="en-US" sz="2000" u="sng" dirty="0">
                <a:solidFill>
                  <a:schemeClr val="tx1">
                    <a:lumMod val="85000"/>
                    <a:lumOff val="15000"/>
                  </a:schemeClr>
                </a:solidFill>
                <a:latin typeface="Times New Roman" panose="02020603050405020304" pitchFamily="18" charset="0"/>
                <a:cs typeface="Times New Roman" panose="02020603050405020304" pitchFamily="18" charset="0"/>
                <a:hlinkClick r:id="rId2"/>
              </a:rPr>
              <a:t>SI</a:t>
            </a:r>
            <a:r>
              <a:rPr lang="en-US" sz="2000" dirty="0">
                <a:solidFill>
                  <a:schemeClr val="tx1">
                    <a:lumMod val="85000"/>
                    <a:lumOff val="15000"/>
                  </a:schemeClr>
                </a:solidFill>
                <a:latin typeface="Times New Roman" panose="02020603050405020304" pitchFamily="18" charset="0"/>
                <a:cs typeface="Times New Roman" panose="02020603050405020304" pitchFamily="18" charset="0"/>
              </a:rPr>
              <a:t> units? Note: SI unit of temperature is in Kelvin. (answer: 933.52 K)</a:t>
            </a:r>
          </a:p>
          <a:p>
            <a:pPr defTabSz="914400">
              <a:lnSpc>
                <a:spcPct val="90000"/>
              </a:lnSpc>
              <a:spcBef>
                <a:spcPts val="1000"/>
              </a:spcBef>
              <a:spcAft>
                <a:spcPts val="800"/>
              </a:spcAft>
              <a:buClr>
                <a:schemeClr val="accent2"/>
              </a:buClr>
            </a:pPr>
            <a:r>
              <a:rPr lang="en-US" sz="2000" dirty="0">
                <a:solidFill>
                  <a:schemeClr val="tx1">
                    <a:lumMod val="85000"/>
                    <a:lumOff val="15000"/>
                  </a:schemeClr>
                </a:solidFill>
                <a:latin typeface="Times New Roman" panose="02020603050405020304" pitchFamily="18" charset="0"/>
                <a:cs typeface="Times New Roman" panose="02020603050405020304" pitchFamily="18" charset="0"/>
              </a:rPr>
              <a:t>Q2) Normal human body temperature is accepted to be 98.6 F. Convert this temperature into the Celsius scale. (answer: 37 C)</a:t>
            </a:r>
          </a:p>
          <a:p>
            <a:pPr defTabSz="914400">
              <a:lnSpc>
                <a:spcPct val="90000"/>
              </a:lnSpc>
              <a:spcBef>
                <a:spcPts val="1000"/>
              </a:spcBef>
              <a:spcAft>
                <a:spcPts val="800"/>
              </a:spcAft>
              <a:buClr>
                <a:schemeClr val="accent2"/>
              </a:buClr>
            </a:pPr>
            <a:r>
              <a:rPr lang="en-US" sz="2000" dirty="0">
                <a:solidFill>
                  <a:schemeClr val="tx1">
                    <a:lumMod val="85000"/>
                    <a:lumOff val="15000"/>
                  </a:schemeClr>
                </a:solidFill>
                <a:latin typeface="Times New Roman" panose="02020603050405020304" pitchFamily="18" charset="0"/>
                <a:cs typeface="Times New Roman" panose="02020603050405020304" pitchFamily="18" charset="0"/>
              </a:rPr>
              <a:t>Q3) Quite often experiments are conducted at room temperature. Consequently, the room temperature of 300 K is often used in scientific calculations. What is this temperature in Fahrenheit? (answer: 80.3 F)</a:t>
            </a:r>
            <a:endParaRPr lang="en-US" sz="2000" dirty="0">
              <a:solidFill>
                <a:schemeClr val="tx1">
                  <a:lumMod val="85000"/>
                  <a:lumOff val="15000"/>
                </a:schemeClr>
              </a:solidFill>
              <a:effectLst/>
              <a:latin typeface="Times New Roman" panose="02020603050405020304" pitchFamily="18" charset="0"/>
              <a:cs typeface="Times New Roman" panose="02020603050405020304" pitchFamily="18" charset="0"/>
            </a:endParaRPr>
          </a:p>
          <a:p>
            <a:pPr defTabSz="914400">
              <a:lnSpc>
                <a:spcPct val="90000"/>
              </a:lnSpc>
              <a:spcBef>
                <a:spcPts val="1000"/>
              </a:spcBef>
              <a:spcAft>
                <a:spcPts val="800"/>
              </a:spcAft>
              <a:buClr>
                <a:schemeClr val="accent2"/>
              </a:buClr>
            </a:pPr>
            <a:r>
              <a:rPr lang="en-US" sz="2000" dirty="0">
                <a:solidFill>
                  <a:schemeClr val="tx1">
                    <a:lumMod val="85000"/>
                    <a:lumOff val="15000"/>
                  </a:schemeClr>
                </a:solidFill>
                <a:latin typeface="Times New Roman" panose="02020603050405020304" pitchFamily="18" charset="0"/>
                <a:cs typeface="Times New Roman" panose="02020603050405020304" pitchFamily="18" charset="0"/>
              </a:rPr>
              <a:t>Q4) Which temperature is hotter: 20 C or 60 F? (answer: 20 C is hotter)</a:t>
            </a:r>
            <a:endParaRPr lang="en-US" sz="2000" dirty="0">
              <a:solidFill>
                <a:schemeClr val="tx1">
                  <a:lumMod val="85000"/>
                  <a:lumOff val="15000"/>
                </a:schemeClr>
              </a:solidFill>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878058701"/>
      </p:ext>
    </p:extLst>
  </p:cSld>
  <p:clrMapOvr>
    <a:masterClrMapping/>
  </p:clrMapOvr>
</p:sld>
</file>

<file path=ppt/theme/theme1.xml><?xml version="1.0" encoding="utf-8"?>
<a:theme xmlns:a="http://schemas.openxmlformats.org/drawingml/2006/main" name="Parcel">
  <a:themeElements>
    <a:clrScheme name="Parcel">
      <a:dk1>
        <a:srgbClr val="000000"/>
      </a:dk1>
      <a:lt1>
        <a:srgbClr val="FFFFFF"/>
      </a:lt1>
      <a:dk2>
        <a:srgbClr val="4A5356"/>
      </a:dk2>
      <a:lt2>
        <a:srgbClr val="E8E3CE"/>
      </a:lt2>
      <a:accent1>
        <a:srgbClr val="F6A21D"/>
      </a:accent1>
      <a:accent2>
        <a:srgbClr val="9BAFB5"/>
      </a:accent2>
      <a:accent3>
        <a:srgbClr val="C96731"/>
      </a:accent3>
      <a:accent4>
        <a:srgbClr val="9CA383"/>
      </a:accent4>
      <a:accent5>
        <a:srgbClr val="87795D"/>
      </a:accent5>
      <a:accent6>
        <a:srgbClr val="A0988C"/>
      </a:accent6>
      <a:hlink>
        <a:srgbClr val="00B0F0"/>
      </a:hlink>
      <a:folHlink>
        <a:srgbClr val="738F97"/>
      </a:folHlink>
    </a:clrScheme>
    <a:fontScheme name="Parcel">
      <a:maj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Parcel">
      <a:fillStyleLst>
        <a:solidFill>
          <a:schemeClr val="phClr"/>
        </a:solidFill>
        <a:gradFill rotWithShape="1">
          <a:gsLst>
            <a:gs pos="0">
              <a:schemeClr val="phClr">
                <a:tint val="80000"/>
                <a:satMod val="107000"/>
                <a:lumMod val="103000"/>
              </a:schemeClr>
            </a:gs>
            <a:gs pos="100000">
              <a:schemeClr val="phClr">
                <a:tint val="82000"/>
                <a:satMod val="109000"/>
                <a:lumMod val="103000"/>
              </a:schemeClr>
            </a:gs>
          </a:gsLst>
          <a:lin ang="5400000" scaled="0"/>
        </a:gradFill>
        <a:gradFill rotWithShape="1">
          <a:gsLst>
            <a:gs pos="0">
              <a:schemeClr val="phClr">
                <a:tint val="97000"/>
                <a:satMod val="100000"/>
                <a:lumMod val="102000"/>
              </a:schemeClr>
            </a:gs>
            <a:gs pos="50000">
              <a:schemeClr val="phClr">
                <a:shade val="100000"/>
                <a:satMod val="103000"/>
                <a:lumMod val="100000"/>
              </a:schemeClr>
            </a:gs>
            <a:gs pos="100000">
              <a:schemeClr val="phClr">
                <a:shade val="93000"/>
                <a:satMod val="110000"/>
                <a:lumMod val="99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31750" cap="flat" cmpd="sng" algn="ctr">
          <a:solidFill>
            <a:schemeClr val="phClr"/>
          </a:solidFill>
          <a:prstDash val="solid"/>
        </a:ln>
      </a:lnStyleLst>
      <a:effectStyleLst>
        <a:effectStyle>
          <a:effectLst/>
        </a:effectStyle>
        <a:effectStyle>
          <a:effectLst/>
        </a:effectStyle>
        <a:effectStyle>
          <a:effectLst>
            <a:outerShdw blurRad="55880" dist="15240" dir="5400000" algn="ctr" rotWithShape="0">
              <a:srgbClr val="000000">
                <a:alpha val="45000"/>
              </a:srgbClr>
            </a:outerShdw>
          </a:effectLst>
          <a:scene3d>
            <a:camera prst="orthographicFront">
              <a:rot lat="0" lon="0" rev="0"/>
            </a:camera>
            <a:lightRig rig="brightRoom" dir="tl"/>
          </a:scene3d>
          <a:sp3d prstMaterial="dkEdge">
            <a:bevelT w="0" h="0"/>
          </a:sp3d>
        </a:effectStyle>
      </a:effectStyleLst>
      <a:bgFillStyleLst>
        <a:solidFill>
          <a:schemeClr val="phClr"/>
        </a:solidFill>
        <a:solidFill>
          <a:schemeClr val="phClr">
            <a:tint val="95000"/>
            <a:satMod val="170000"/>
          </a:schemeClr>
        </a:solidFill>
        <a:gradFill rotWithShape="1">
          <a:gsLst>
            <a:gs pos="0">
              <a:schemeClr val="phClr">
                <a:tint val="97000"/>
                <a:shade val="100000"/>
                <a:satMod val="185000"/>
                <a:lumMod val="120000"/>
              </a:schemeClr>
            </a:gs>
            <a:gs pos="100000">
              <a:schemeClr val="phClr">
                <a:tint val="96000"/>
                <a:shade val="95000"/>
                <a:satMod val="215000"/>
                <a:lumMod val="80000"/>
              </a:schemeClr>
            </a:gs>
          </a:gsLst>
          <a:path path="circle">
            <a:fillToRect l="50000" t="55000" r="125000" b="100000"/>
          </a:path>
        </a:gradFill>
      </a:bgFillStyleLst>
    </a:fmtScheme>
  </a:themeElements>
  <a:objectDefaults/>
  <a:extraClrSchemeLst/>
  <a:extLst>
    <a:ext uri="{05A4C25C-085E-4340-85A3-A5531E510DB2}">
      <thm15:themeFamily xmlns:thm15="http://schemas.microsoft.com/office/thememl/2012/main" name="Parcel" id="{8BEC4385-4EB9-4D53-BFB5-0EA123736B6D}" vid="{4DB32801-28C0-48B0-8C1D-A9A58613615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TM10001115[[fn=Parcel]]</Template>
  <TotalTime>10561</TotalTime>
  <Words>2733</Words>
  <Application>Microsoft Office PowerPoint</Application>
  <PresentationFormat>Widescreen</PresentationFormat>
  <Paragraphs>278</Paragraphs>
  <Slides>31</Slides>
  <Notes>18</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31</vt:i4>
      </vt:variant>
    </vt:vector>
  </HeadingPairs>
  <TitlesOfParts>
    <vt:vector size="37" baseType="lpstr">
      <vt:lpstr>Arial</vt:lpstr>
      <vt:lpstr>Calibri</vt:lpstr>
      <vt:lpstr>Courier New</vt:lpstr>
      <vt:lpstr>Gill Sans MT</vt:lpstr>
      <vt:lpstr>Times New Roman</vt:lpstr>
      <vt:lpstr>Parcel</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Sairam Tangirala</dc:creator>
  <cp:lastModifiedBy>Sairam Tangirala</cp:lastModifiedBy>
  <cp:revision>297</cp:revision>
  <dcterms:created xsi:type="dcterms:W3CDTF">2020-08-11T15:14:16Z</dcterms:created>
  <dcterms:modified xsi:type="dcterms:W3CDTF">2022-05-12T20:40:54Z</dcterms:modified>
</cp:coreProperties>
</file>