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43"/>
  </p:notesMasterIdLst>
  <p:sldIdLst>
    <p:sldId id="257" r:id="rId2"/>
    <p:sldId id="259" r:id="rId3"/>
    <p:sldId id="260" r:id="rId4"/>
    <p:sldId id="268" r:id="rId5"/>
    <p:sldId id="275" r:id="rId6"/>
    <p:sldId id="269" r:id="rId7"/>
    <p:sldId id="270" r:id="rId8"/>
    <p:sldId id="278" r:id="rId9"/>
    <p:sldId id="271" r:id="rId10"/>
    <p:sldId id="272" r:id="rId11"/>
    <p:sldId id="274" r:id="rId12"/>
    <p:sldId id="273" r:id="rId13"/>
    <p:sldId id="261" r:id="rId14"/>
    <p:sldId id="284" r:id="rId15"/>
    <p:sldId id="262" r:id="rId16"/>
    <p:sldId id="264" r:id="rId17"/>
    <p:sldId id="277" r:id="rId18"/>
    <p:sldId id="297" r:id="rId19"/>
    <p:sldId id="298" r:id="rId20"/>
    <p:sldId id="299" r:id="rId21"/>
    <p:sldId id="300" r:id="rId22"/>
    <p:sldId id="301" r:id="rId23"/>
    <p:sldId id="302" r:id="rId24"/>
    <p:sldId id="265" r:id="rId25"/>
    <p:sldId id="281" r:id="rId26"/>
    <p:sldId id="276" r:id="rId27"/>
    <p:sldId id="266" r:id="rId28"/>
    <p:sldId id="279" r:id="rId29"/>
    <p:sldId id="280" r:id="rId30"/>
    <p:sldId id="285" r:id="rId31"/>
    <p:sldId id="286" r:id="rId32"/>
    <p:sldId id="289" r:id="rId33"/>
    <p:sldId id="287" r:id="rId34"/>
    <p:sldId id="288" r:id="rId35"/>
    <p:sldId id="291" r:id="rId36"/>
    <p:sldId id="292" r:id="rId37"/>
    <p:sldId id="293" r:id="rId38"/>
    <p:sldId id="294" r:id="rId39"/>
    <p:sldId id="295" r:id="rId40"/>
    <p:sldId id="296" r:id="rId41"/>
    <p:sldId id="290" r:id="rId4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airam Tangirala" initials="ST" lastIdx="1" clrIdx="0">
    <p:extLst>
      <p:ext uri="{19B8F6BF-5375-455C-9EA6-DF929625EA0E}">
        <p15:presenceInfo xmlns:p15="http://schemas.microsoft.com/office/powerpoint/2012/main" userId="S-1-5-21-370809377-2605056324-747118725-11845"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0" d="100"/>
          <a:sy n="60" d="100"/>
        </p:scale>
        <p:origin x="816" y="2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notesMaster" Target="notesMasters/notesMaster1.xml"/><Relationship Id="rId48"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C2C3DF2-329E-4F05-A356-4B0F65EBB0AA}" type="datetimeFigureOut">
              <a:rPr lang="en-US" smtClean="0"/>
              <a:t>5/13/2022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8AF3207-3C60-48C7-8896-BBCA0F79B41C}" type="slidenum">
              <a:rPr lang="en-US" smtClean="0"/>
              <a:t>‹#›</a:t>
            </a:fld>
            <a:endParaRPr lang="en-US"/>
          </a:p>
        </p:txBody>
      </p:sp>
    </p:spTree>
    <p:extLst>
      <p:ext uri="{BB962C8B-B14F-4D97-AF65-F5344CB8AC3E}">
        <p14:creationId xmlns:p14="http://schemas.microsoft.com/office/powerpoint/2010/main" val="59165374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https://www2.lbl.gov/Science-Articles/Archive/sb-ALS-alcohol-and-water.html</a:t>
            </a:r>
          </a:p>
        </p:txBody>
      </p:sp>
      <p:sp>
        <p:nvSpPr>
          <p:cNvPr id="4" name="Slide Number Placeholder 3"/>
          <p:cNvSpPr>
            <a:spLocks noGrp="1"/>
          </p:cNvSpPr>
          <p:nvPr>
            <p:ph type="sldNum" sz="quarter" idx="10"/>
          </p:nvPr>
        </p:nvSpPr>
        <p:spPr/>
        <p:txBody>
          <a:bodyPr/>
          <a:lstStyle/>
          <a:p>
            <a:fld id="{88AF3207-3C60-48C7-8896-BBCA0F79B41C}" type="slidenum">
              <a:rPr lang="en-US" smtClean="0"/>
              <a:t>7</a:t>
            </a:fld>
            <a:endParaRPr lang="en-US"/>
          </a:p>
        </p:txBody>
      </p:sp>
    </p:spTree>
    <p:extLst>
      <p:ext uri="{BB962C8B-B14F-4D97-AF65-F5344CB8AC3E}">
        <p14:creationId xmlns:p14="http://schemas.microsoft.com/office/powerpoint/2010/main" val="350140796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https://www.exploratorium.edu/ronh/bubbles/bubbles.html</a:t>
            </a:r>
          </a:p>
        </p:txBody>
      </p:sp>
      <p:sp>
        <p:nvSpPr>
          <p:cNvPr id="4" name="Slide Number Placeholder 3"/>
          <p:cNvSpPr>
            <a:spLocks noGrp="1"/>
          </p:cNvSpPr>
          <p:nvPr>
            <p:ph type="sldNum" sz="quarter" idx="10"/>
          </p:nvPr>
        </p:nvSpPr>
        <p:spPr/>
        <p:txBody>
          <a:bodyPr/>
          <a:lstStyle/>
          <a:p>
            <a:fld id="{88AF3207-3C60-48C7-8896-BBCA0F79B41C}" type="slidenum">
              <a:rPr lang="en-US" smtClean="0"/>
              <a:t>27</a:t>
            </a:fld>
            <a:endParaRPr lang="en-US"/>
          </a:p>
        </p:txBody>
      </p:sp>
    </p:spTree>
    <p:extLst>
      <p:ext uri="{BB962C8B-B14F-4D97-AF65-F5344CB8AC3E}">
        <p14:creationId xmlns:p14="http://schemas.microsoft.com/office/powerpoint/2010/main" val="291338043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https://www.smithsonianmag.com/science-nature/science-behind-brewing-great-cup-coffee-180965049/</a:t>
            </a:r>
          </a:p>
        </p:txBody>
      </p:sp>
      <p:sp>
        <p:nvSpPr>
          <p:cNvPr id="4" name="Slide Number Placeholder 3"/>
          <p:cNvSpPr>
            <a:spLocks noGrp="1"/>
          </p:cNvSpPr>
          <p:nvPr>
            <p:ph type="sldNum" sz="quarter" idx="10"/>
          </p:nvPr>
        </p:nvSpPr>
        <p:spPr/>
        <p:txBody>
          <a:bodyPr/>
          <a:lstStyle/>
          <a:p>
            <a:fld id="{88AF3207-3C60-48C7-8896-BBCA0F79B41C}" type="slidenum">
              <a:rPr lang="en-US" smtClean="0"/>
              <a:t>28</a:t>
            </a:fld>
            <a:endParaRPr lang="en-US"/>
          </a:p>
        </p:txBody>
      </p:sp>
    </p:spTree>
    <p:extLst>
      <p:ext uri="{BB962C8B-B14F-4D97-AF65-F5344CB8AC3E}">
        <p14:creationId xmlns:p14="http://schemas.microsoft.com/office/powerpoint/2010/main" val="280771656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https://www.coffeescience.org/science-behind-perfect-morning-cup-coffee/</a:t>
            </a:r>
          </a:p>
        </p:txBody>
      </p:sp>
      <p:sp>
        <p:nvSpPr>
          <p:cNvPr id="4" name="Slide Number Placeholder 3"/>
          <p:cNvSpPr>
            <a:spLocks noGrp="1"/>
          </p:cNvSpPr>
          <p:nvPr>
            <p:ph type="sldNum" sz="quarter" idx="10"/>
          </p:nvPr>
        </p:nvSpPr>
        <p:spPr/>
        <p:txBody>
          <a:bodyPr/>
          <a:lstStyle/>
          <a:p>
            <a:fld id="{88AF3207-3C60-48C7-8896-BBCA0F79B41C}" type="slidenum">
              <a:rPr lang="en-US" smtClean="0"/>
              <a:t>29</a:t>
            </a:fld>
            <a:endParaRPr lang="en-US"/>
          </a:p>
        </p:txBody>
      </p:sp>
    </p:spTree>
    <p:extLst>
      <p:ext uri="{BB962C8B-B14F-4D97-AF65-F5344CB8AC3E}">
        <p14:creationId xmlns:p14="http://schemas.microsoft.com/office/powerpoint/2010/main" val="416103801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8AF3207-3C60-48C7-8896-BBCA0F79B41C}" type="slidenum">
              <a:rPr lang="en-US" smtClean="0"/>
              <a:t>33</a:t>
            </a:fld>
            <a:endParaRPr lang="en-US"/>
          </a:p>
        </p:txBody>
      </p:sp>
    </p:spTree>
    <p:extLst>
      <p:ext uri="{BB962C8B-B14F-4D97-AF65-F5344CB8AC3E}">
        <p14:creationId xmlns:p14="http://schemas.microsoft.com/office/powerpoint/2010/main" val="41048232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8AF3207-3C60-48C7-8896-BBCA0F79B41C}" type="slidenum">
              <a:rPr lang="en-US" smtClean="0"/>
              <a:t>34</a:t>
            </a:fld>
            <a:endParaRPr lang="en-US"/>
          </a:p>
        </p:txBody>
      </p:sp>
    </p:spTree>
    <p:extLst>
      <p:ext uri="{BB962C8B-B14F-4D97-AF65-F5344CB8AC3E}">
        <p14:creationId xmlns:p14="http://schemas.microsoft.com/office/powerpoint/2010/main" val="410099682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https://chem.libretexts.org/Courses/University_of_Kentucky/UK%3A_CHE_103_-_Chemistry_for_Allied_Health_(Soult)/Chapters/Chapter_7%3A_Solids%2C_Liquids%2C_and_Gases/7.6%3A_Colloids_and_Suspensions</a:t>
            </a:r>
          </a:p>
        </p:txBody>
      </p:sp>
      <p:sp>
        <p:nvSpPr>
          <p:cNvPr id="4" name="Slide Number Placeholder 3"/>
          <p:cNvSpPr>
            <a:spLocks noGrp="1"/>
          </p:cNvSpPr>
          <p:nvPr>
            <p:ph type="sldNum" sz="quarter" idx="5"/>
          </p:nvPr>
        </p:nvSpPr>
        <p:spPr/>
        <p:txBody>
          <a:bodyPr/>
          <a:lstStyle/>
          <a:p>
            <a:fld id="{88AF3207-3C60-48C7-8896-BBCA0F79B41C}" type="slidenum">
              <a:rPr lang="en-US" smtClean="0"/>
              <a:t>9</a:t>
            </a:fld>
            <a:endParaRPr lang="en-US"/>
          </a:p>
        </p:txBody>
      </p:sp>
    </p:spTree>
    <p:extLst>
      <p:ext uri="{BB962C8B-B14F-4D97-AF65-F5344CB8AC3E}">
        <p14:creationId xmlns:p14="http://schemas.microsoft.com/office/powerpoint/2010/main" val="131901837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https://www.edinformatics.com/math_science/solutions_suspensions_colloids.htm</a:t>
            </a:r>
          </a:p>
        </p:txBody>
      </p:sp>
      <p:sp>
        <p:nvSpPr>
          <p:cNvPr id="4" name="Slide Number Placeholder 3"/>
          <p:cNvSpPr>
            <a:spLocks noGrp="1"/>
          </p:cNvSpPr>
          <p:nvPr>
            <p:ph type="sldNum" sz="quarter" idx="10"/>
          </p:nvPr>
        </p:nvSpPr>
        <p:spPr/>
        <p:txBody>
          <a:bodyPr/>
          <a:lstStyle/>
          <a:p>
            <a:fld id="{88AF3207-3C60-48C7-8896-BBCA0F79B41C}" type="slidenum">
              <a:rPr lang="en-US" smtClean="0"/>
              <a:t>12</a:t>
            </a:fld>
            <a:endParaRPr lang="en-US"/>
          </a:p>
        </p:txBody>
      </p:sp>
    </p:spTree>
    <p:extLst>
      <p:ext uri="{BB962C8B-B14F-4D97-AF65-F5344CB8AC3E}">
        <p14:creationId xmlns:p14="http://schemas.microsoft.com/office/powerpoint/2010/main" val="269445286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https://www.ck12.org/book/ck-12-chemistry-intermediate/section/15.3/</a:t>
            </a:r>
          </a:p>
        </p:txBody>
      </p:sp>
      <p:sp>
        <p:nvSpPr>
          <p:cNvPr id="4" name="Slide Number Placeholder 3"/>
          <p:cNvSpPr>
            <a:spLocks noGrp="1"/>
          </p:cNvSpPr>
          <p:nvPr>
            <p:ph type="sldNum" sz="quarter" idx="10"/>
          </p:nvPr>
        </p:nvSpPr>
        <p:spPr/>
        <p:txBody>
          <a:bodyPr/>
          <a:lstStyle/>
          <a:p>
            <a:fld id="{88AF3207-3C60-48C7-8896-BBCA0F79B41C}" type="slidenum">
              <a:rPr lang="en-US" smtClean="0"/>
              <a:t>13</a:t>
            </a:fld>
            <a:endParaRPr lang="en-US"/>
          </a:p>
        </p:txBody>
      </p:sp>
    </p:spTree>
    <p:extLst>
      <p:ext uri="{BB962C8B-B14F-4D97-AF65-F5344CB8AC3E}">
        <p14:creationId xmlns:p14="http://schemas.microsoft.com/office/powerpoint/2010/main" val="183584866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https://www.ck12.org/book/ck-12-chemistry-intermediate/section/15.3/</a:t>
            </a:r>
          </a:p>
        </p:txBody>
      </p:sp>
      <p:sp>
        <p:nvSpPr>
          <p:cNvPr id="4" name="Slide Number Placeholder 3"/>
          <p:cNvSpPr>
            <a:spLocks noGrp="1"/>
          </p:cNvSpPr>
          <p:nvPr>
            <p:ph type="sldNum" sz="quarter" idx="10"/>
          </p:nvPr>
        </p:nvSpPr>
        <p:spPr/>
        <p:txBody>
          <a:bodyPr/>
          <a:lstStyle/>
          <a:p>
            <a:fld id="{88AF3207-3C60-48C7-8896-BBCA0F79B41C}" type="slidenum">
              <a:rPr lang="en-US" smtClean="0"/>
              <a:t>16</a:t>
            </a:fld>
            <a:endParaRPr lang="en-US"/>
          </a:p>
        </p:txBody>
      </p:sp>
    </p:spTree>
    <p:extLst>
      <p:ext uri="{BB962C8B-B14F-4D97-AF65-F5344CB8AC3E}">
        <p14:creationId xmlns:p14="http://schemas.microsoft.com/office/powerpoint/2010/main" val="123199583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Arial" panose="020B0604020202020204" pitchFamily="34" charset="0"/>
                <a:cs typeface="Arial" panose="020B0604020202020204" pitchFamily="34" charset="0"/>
              </a:rPr>
              <a:t>https://content.nroc.org/Algebra.HTML5/U06L2T2/TopicText/en/text.html</a:t>
            </a:r>
          </a:p>
          <a:p>
            <a:endParaRPr lang="en-US" dirty="0"/>
          </a:p>
        </p:txBody>
      </p:sp>
      <p:sp>
        <p:nvSpPr>
          <p:cNvPr id="4" name="Slide Number Placeholder 3"/>
          <p:cNvSpPr>
            <a:spLocks noGrp="1"/>
          </p:cNvSpPr>
          <p:nvPr>
            <p:ph type="sldNum" sz="quarter" idx="5"/>
          </p:nvPr>
        </p:nvSpPr>
        <p:spPr/>
        <p:txBody>
          <a:bodyPr/>
          <a:lstStyle/>
          <a:p>
            <a:fld id="{88AF3207-3C60-48C7-8896-BBCA0F79B41C}" type="slidenum">
              <a:rPr lang="en-US" smtClean="0"/>
              <a:t>18</a:t>
            </a:fld>
            <a:endParaRPr lang="en-US"/>
          </a:p>
        </p:txBody>
      </p:sp>
    </p:spTree>
    <p:extLst>
      <p:ext uri="{BB962C8B-B14F-4D97-AF65-F5344CB8AC3E}">
        <p14:creationId xmlns:p14="http://schemas.microsoft.com/office/powerpoint/2010/main" val="255238065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rgbClr val="000000"/>
                </a:solidFill>
                <a:latin typeface="Arial" panose="020B0604020202020204" pitchFamily="34" charset="0"/>
                <a:cs typeface="Arial" panose="020B0604020202020204" pitchFamily="34" charset="0"/>
              </a:rPr>
              <a:t>https://content.nroc.org/Algebra.HTML5/U06L2T2/TopicText/en/text.html</a:t>
            </a:r>
          </a:p>
          <a:p>
            <a:endParaRPr lang="en-US" dirty="0"/>
          </a:p>
        </p:txBody>
      </p:sp>
      <p:sp>
        <p:nvSpPr>
          <p:cNvPr id="4" name="Slide Number Placeholder 3"/>
          <p:cNvSpPr>
            <a:spLocks noGrp="1"/>
          </p:cNvSpPr>
          <p:nvPr>
            <p:ph type="sldNum" sz="quarter" idx="5"/>
          </p:nvPr>
        </p:nvSpPr>
        <p:spPr/>
        <p:txBody>
          <a:bodyPr/>
          <a:lstStyle/>
          <a:p>
            <a:fld id="{88AF3207-3C60-48C7-8896-BBCA0F79B41C}" type="slidenum">
              <a:rPr lang="en-US" smtClean="0"/>
              <a:t>19</a:t>
            </a:fld>
            <a:endParaRPr lang="en-US"/>
          </a:p>
        </p:txBody>
      </p:sp>
    </p:spTree>
    <p:extLst>
      <p:ext uri="{BB962C8B-B14F-4D97-AF65-F5344CB8AC3E}">
        <p14:creationId xmlns:p14="http://schemas.microsoft.com/office/powerpoint/2010/main" val="277265540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Arial" panose="020B0604020202020204" pitchFamily="34" charset="0"/>
                <a:cs typeface="Arial" panose="020B0604020202020204" pitchFamily="34" charset="0"/>
              </a:rPr>
              <a:t>https://content.nroc.org/Algebra.HTML5/U06L2T2/TopicText/en/text.html</a:t>
            </a:r>
          </a:p>
          <a:p>
            <a:endParaRPr lang="en-US" dirty="0"/>
          </a:p>
        </p:txBody>
      </p:sp>
      <p:sp>
        <p:nvSpPr>
          <p:cNvPr id="4" name="Slide Number Placeholder 3"/>
          <p:cNvSpPr>
            <a:spLocks noGrp="1"/>
          </p:cNvSpPr>
          <p:nvPr>
            <p:ph type="sldNum" sz="quarter" idx="5"/>
          </p:nvPr>
        </p:nvSpPr>
        <p:spPr/>
        <p:txBody>
          <a:bodyPr/>
          <a:lstStyle/>
          <a:p>
            <a:fld id="{88AF3207-3C60-48C7-8896-BBCA0F79B41C}" type="slidenum">
              <a:rPr lang="en-US" smtClean="0"/>
              <a:t>21</a:t>
            </a:fld>
            <a:endParaRPr lang="en-US"/>
          </a:p>
        </p:txBody>
      </p:sp>
    </p:spTree>
    <p:extLst>
      <p:ext uri="{BB962C8B-B14F-4D97-AF65-F5344CB8AC3E}">
        <p14:creationId xmlns:p14="http://schemas.microsoft.com/office/powerpoint/2010/main" val="302001183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http://chemistry.elmhurst.edu/vchembook/554soap.html</a:t>
            </a:r>
          </a:p>
        </p:txBody>
      </p:sp>
      <p:sp>
        <p:nvSpPr>
          <p:cNvPr id="4" name="Slide Number Placeholder 3"/>
          <p:cNvSpPr>
            <a:spLocks noGrp="1"/>
          </p:cNvSpPr>
          <p:nvPr>
            <p:ph type="sldNum" sz="quarter" idx="10"/>
          </p:nvPr>
        </p:nvSpPr>
        <p:spPr/>
        <p:txBody>
          <a:bodyPr/>
          <a:lstStyle/>
          <a:p>
            <a:fld id="{88AF3207-3C60-48C7-8896-BBCA0F79B41C}" type="slidenum">
              <a:rPr lang="en-US" smtClean="0"/>
              <a:t>24</a:t>
            </a:fld>
            <a:endParaRPr lang="en-US"/>
          </a:p>
        </p:txBody>
      </p:sp>
    </p:spTree>
    <p:extLst>
      <p:ext uri="{BB962C8B-B14F-4D97-AF65-F5344CB8AC3E}">
        <p14:creationId xmlns:p14="http://schemas.microsoft.com/office/powerpoint/2010/main" val="137745355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bwMode="blackWhite">
          <a:xfrm>
            <a:off x="1600200" y="2386744"/>
            <a:ext cx="8991600" cy="1645920"/>
          </a:xfrm>
          <a:solidFill>
            <a:srgbClr val="FFFFFF"/>
          </a:solidFill>
          <a:ln w="38100">
            <a:solidFill>
              <a:srgbClr val="404040"/>
            </a:solidFill>
          </a:ln>
        </p:spPr>
        <p:txBody>
          <a:bodyPr lIns="274320" rIns="274320" anchor="ctr" anchorCtr="1">
            <a:normAutofit/>
          </a:bodyPr>
          <a:lstStyle>
            <a:lvl1pPr algn="ctr">
              <a:defRPr sz="3800">
                <a:solidFill>
                  <a:srgbClr val="262626"/>
                </a:solidFill>
              </a:defRPr>
            </a:lvl1pPr>
          </a:lstStyle>
          <a:p>
            <a:r>
              <a:rPr lang="en-US"/>
              <a:t>Click to edit Master title style</a:t>
            </a:r>
            <a:endParaRPr lang="en-US" dirty="0"/>
          </a:p>
        </p:txBody>
      </p:sp>
      <p:sp>
        <p:nvSpPr>
          <p:cNvPr id="3" name="Subtitle 2"/>
          <p:cNvSpPr>
            <a:spLocks noGrp="1"/>
          </p:cNvSpPr>
          <p:nvPr>
            <p:ph type="subTitle" idx="1"/>
          </p:nvPr>
        </p:nvSpPr>
        <p:spPr>
          <a:xfrm>
            <a:off x="2695194" y="4352544"/>
            <a:ext cx="6801612" cy="1239894"/>
          </a:xfrm>
          <a:noFill/>
        </p:spPr>
        <p:txBody>
          <a:bodyPr>
            <a:normAutofit/>
          </a:bodyPr>
          <a:lstStyle>
            <a:lvl1pPr marL="0" indent="0" algn="ctr">
              <a:buNone/>
              <a:defRPr sz="2000">
                <a:solidFill>
                  <a:schemeClr val="tx1">
                    <a:lumMod val="75000"/>
                    <a:lumOff val="25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7" name="Date Placeholder 6"/>
          <p:cNvSpPr>
            <a:spLocks noGrp="1"/>
          </p:cNvSpPr>
          <p:nvPr>
            <p:ph type="dt" sz="half" idx="10"/>
          </p:nvPr>
        </p:nvSpPr>
        <p:spPr/>
        <p:txBody>
          <a:bodyPr/>
          <a:lstStyle/>
          <a:p>
            <a:fld id="{DDC06E46-5019-43F7-A17D-308A3DF5FA45}" type="datetimeFigureOut">
              <a:rPr lang="en-US" smtClean="0"/>
              <a:t>5/13/2022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4B29F23-B9E2-4658-A936-C3B89C3A7EE7}" type="slidenum">
              <a:rPr lang="en-US" smtClean="0"/>
              <a:t>‹#›</a:t>
            </a:fld>
            <a:endParaRPr lang="en-US"/>
          </a:p>
        </p:txBody>
      </p:sp>
    </p:spTree>
    <p:extLst>
      <p:ext uri="{BB962C8B-B14F-4D97-AF65-F5344CB8AC3E}">
        <p14:creationId xmlns:p14="http://schemas.microsoft.com/office/powerpoint/2010/main" val="406729791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DDC06E46-5019-43F7-A17D-308A3DF5FA45}" type="datetimeFigureOut">
              <a:rPr lang="en-US" smtClean="0"/>
              <a:t>5/13/2022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4B29F23-B9E2-4658-A936-C3B89C3A7EE7}" type="slidenum">
              <a:rPr lang="en-US" smtClean="0"/>
              <a:t>‹#›</a:t>
            </a:fld>
            <a:endParaRPr lang="en-US"/>
          </a:p>
        </p:txBody>
      </p:sp>
    </p:spTree>
    <p:extLst>
      <p:ext uri="{BB962C8B-B14F-4D97-AF65-F5344CB8AC3E}">
        <p14:creationId xmlns:p14="http://schemas.microsoft.com/office/powerpoint/2010/main" val="392570550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653112" y="937260"/>
            <a:ext cx="1298608" cy="498348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2231136" y="937260"/>
            <a:ext cx="6198489" cy="4983480"/>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DDC06E46-5019-43F7-A17D-308A3DF5FA45}" type="datetimeFigureOut">
              <a:rPr lang="en-US" smtClean="0"/>
              <a:t>5/13/2022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4B29F23-B9E2-4658-A936-C3B89C3A7EE7}" type="slidenum">
              <a:rPr lang="en-US" smtClean="0"/>
              <a:t>‹#›</a:t>
            </a:fld>
            <a:endParaRPr lang="en-US"/>
          </a:p>
        </p:txBody>
      </p:sp>
    </p:spTree>
    <p:extLst>
      <p:ext uri="{BB962C8B-B14F-4D97-AF65-F5344CB8AC3E}">
        <p14:creationId xmlns:p14="http://schemas.microsoft.com/office/powerpoint/2010/main" val="416761143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DDC06E46-5019-43F7-A17D-308A3DF5FA45}" type="datetimeFigureOut">
              <a:rPr lang="en-US" smtClean="0"/>
              <a:t>5/13/2022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4B29F23-B9E2-4658-A936-C3B89C3A7EE7}" type="slidenum">
              <a:rPr lang="en-US" smtClean="0"/>
              <a:t>‹#›</a:t>
            </a:fld>
            <a:endParaRPr lang="en-US"/>
          </a:p>
        </p:txBody>
      </p:sp>
    </p:spTree>
    <p:extLst>
      <p:ext uri="{BB962C8B-B14F-4D97-AF65-F5344CB8AC3E}">
        <p14:creationId xmlns:p14="http://schemas.microsoft.com/office/powerpoint/2010/main" val="428393957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bwMode="blackWhite">
          <a:xfrm>
            <a:off x="1600200" y="2386744"/>
            <a:ext cx="8991600" cy="1645920"/>
          </a:xfrm>
          <a:solidFill>
            <a:srgbClr val="FFFFFF"/>
          </a:solidFill>
          <a:ln w="38100">
            <a:solidFill>
              <a:srgbClr val="404040"/>
            </a:solidFill>
          </a:ln>
        </p:spPr>
        <p:txBody>
          <a:bodyPr lIns="274320" rIns="274320" anchor="ctr" anchorCtr="1">
            <a:normAutofit/>
          </a:bodyPr>
          <a:lstStyle>
            <a:lvl1pPr>
              <a:defRPr sz="3800">
                <a:solidFill>
                  <a:srgbClr val="262626"/>
                </a:solidFill>
              </a:defRPr>
            </a:lvl1pPr>
          </a:lstStyle>
          <a:p>
            <a:r>
              <a:rPr lang="en-US"/>
              <a:t>Click to edit Master title style</a:t>
            </a:r>
            <a:endParaRPr lang="en-US" dirty="0"/>
          </a:p>
        </p:txBody>
      </p:sp>
      <p:sp>
        <p:nvSpPr>
          <p:cNvPr id="3" name="Text Placeholder 2"/>
          <p:cNvSpPr>
            <a:spLocks noGrp="1"/>
          </p:cNvSpPr>
          <p:nvPr>
            <p:ph type="body" idx="1"/>
          </p:nvPr>
        </p:nvSpPr>
        <p:spPr>
          <a:xfrm>
            <a:off x="2695194" y="4352465"/>
            <a:ext cx="6801612" cy="1265082"/>
          </a:xfrm>
        </p:spPr>
        <p:txBody>
          <a:bodyPr anchor="t" anchorCtr="1">
            <a:normAutofit/>
          </a:bodyPr>
          <a:lstStyle>
            <a:lvl1pPr marL="0" indent="0">
              <a:buNone/>
              <a:defRPr sz="20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7" name="Date Placeholder 6"/>
          <p:cNvSpPr>
            <a:spLocks noGrp="1"/>
          </p:cNvSpPr>
          <p:nvPr>
            <p:ph type="dt" sz="half" idx="10"/>
          </p:nvPr>
        </p:nvSpPr>
        <p:spPr/>
        <p:txBody>
          <a:bodyPr/>
          <a:lstStyle/>
          <a:p>
            <a:fld id="{DDC06E46-5019-43F7-A17D-308A3DF5FA45}" type="datetimeFigureOut">
              <a:rPr lang="en-US" smtClean="0"/>
              <a:t>5/13/2022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4B29F23-B9E2-4658-A936-C3B89C3A7EE7}" type="slidenum">
              <a:rPr lang="en-US" smtClean="0"/>
              <a:t>‹#›</a:t>
            </a:fld>
            <a:endParaRPr lang="en-US"/>
          </a:p>
        </p:txBody>
      </p:sp>
    </p:spTree>
    <p:extLst>
      <p:ext uri="{BB962C8B-B14F-4D97-AF65-F5344CB8AC3E}">
        <p14:creationId xmlns:p14="http://schemas.microsoft.com/office/powerpoint/2010/main" val="181263824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581912" y="2638044"/>
            <a:ext cx="4271771" cy="310198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338315" y="2638044"/>
            <a:ext cx="4270247" cy="310198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Date Placeholder 7"/>
          <p:cNvSpPr>
            <a:spLocks noGrp="1"/>
          </p:cNvSpPr>
          <p:nvPr>
            <p:ph type="dt" sz="half" idx="10"/>
          </p:nvPr>
        </p:nvSpPr>
        <p:spPr/>
        <p:txBody>
          <a:bodyPr/>
          <a:lstStyle/>
          <a:p>
            <a:fld id="{DDC06E46-5019-43F7-A17D-308A3DF5FA45}" type="datetimeFigureOut">
              <a:rPr lang="en-US" smtClean="0"/>
              <a:t>5/13/2022</a:t>
            </a:fld>
            <a:endParaRPr lang="en-US"/>
          </a:p>
        </p:txBody>
      </p:sp>
      <p:sp>
        <p:nvSpPr>
          <p:cNvPr id="9" name="Footer Placeholder 8"/>
          <p:cNvSpPr>
            <a:spLocks noGrp="1"/>
          </p:cNvSpPr>
          <p:nvPr>
            <p:ph type="ftr" sz="quarter" idx="11"/>
          </p:nvPr>
        </p:nvSpPr>
        <p:spPr/>
        <p:txBody>
          <a:bodyPr/>
          <a:lstStyle/>
          <a:p>
            <a:endParaRPr lang="en-US"/>
          </a:p>
        </p:txBody>
      </p:sp>
      <p:sp>
        <p:nvSpPr>
          <p:cNvPr id="10" name="Slide Number Placeholder 9"/>
          <p:cNvSpPr>
            <a:spLocks noGrp="1"/>
          </p:cNvSpPr>
          <p:nvPr>
            <p:ph type="sldNum" sz="quarter" idx="12"/>
          </p:nvPr>
        </p:nvSpPr>
        <p:spPr/>
        <p:txBody>
          <a:bodyPr/>
          <a:lstStyle/>
          <a:p>
            <a:fld id="{E4B29F23-B9E2-4658-A936-C3B89C3A7EE7}" type="slidenum">
              <a:rPr lang="en-US" smtClean="0"/>
              <a:t>‹#›</a:t>
            </a:fld>
            <a:endParaRPr lang="en-US"/>
          </a:p>
        </p:txBody>
      </p:sp>
    </p:spTree>
    <p:extLst>
      <p:ext uri="{BB962C8B-B14F-4D97-AF65-F5344CB8AC3E}">
        <p14:creationId xmlns:p14="http://schemas.microsoft.com/office/powerpoint/2010/main" val="144798749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583436" y="2313433"/>
            <a:ext cx="4270248" cy="704087"/>
          </a:xfrm>
        </p:spPr>
        <p:txBody>
          <a:bodyPr anchor="b" anchorCtr="1">
            <a:normAutofit/>
          </a:bodyPr>
          <a:lstStyle>
            <a:lvl1pPr marL="0" indent="0" algn="ctr">
              <a:buNone/>
              <a:defRPr sz="1900" b="0" cap="all" spc="100" baseline="0">
                <a:solidFill>
                  <a:schemeClr val="accent2">
                    <a:lumMod val="75000"/>
                  </a:schemeClr>
                </a:solidFill>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583436" y="3143250"/>
            <a:ext cx="4270248" cy="2596776"/>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Content Placeholder 5"/>
          <p:cNvSpPr>
            <a:spLocks noGrp="1"/>
          </p:cNvSpPr>
          <p:nvPr>
            <p:ph sz="quarter" idx="4"/>
          </p:nvPr>
        </p:nvSpPr>
        <p:spPr>
          <a:xfrm>
            <a:off x="6338316" y="3143250"/>
            <a:ext cx="4253484" cy="2596776"/>
          </a:xfrm>
        </p:spPr>
        <p:txBody>
          <a:bodyPr/>
          <a:lstStyle>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 Placeholder 4"/>
          <p:cNvSpPr>
            <a:spLocks noGrp="1"/>
          </p:cNvSpPr>
          <p:nvPr>
            <p:ph type="body" sz="quarter" idx="13"/>
          </p:nvPr>
        </p:nvSpPr>
        <p:spPr>
          <a:xfrm>
            <a:off x="6338316" y="2313433"/>
            <a:ext cx="4270248" cy="704087"/>
          </a:xfrm>
        </p:spPr>
        <p:txBody>
          <a:bodyPr anchor="b" anchorCtr="1">
            <a:normAutofit/>
          </a:bodyPr>
          <a:lstStyle>
            <a:lvl1pPr marL="0" indent="0" algn="ctr">
              <a:buNone/>
              <a:defRPr sz="1900" b="0" cap="all" spc="100" baseline="0">
                <a:solidFill>
                  <a:schemeClr val="accent2">
                    <a:lumMod val="75000"/>
                  </a:schemeClr>
                </a:solidFill>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7" name="Date Placeholder 6"/>
          <p:cNvSpPr>
            <a:spLocks noGrp="1"/>
          </p:cNvSpPr>
          <p:nvPr>
            <p:ph type="dt" sz="half" idx="10"/>
          </p:nvPr>
        </p:nvSpPr>
        <p:spPr/>
        <p:txBody>
          <a:bodyPr/>
          <a:lstStyle/>
          <a:p>
            <a:fld id="{DDC06E46-5019-43F7-A17D-308A3DF5FA45}" type="datetimeFigureOut">
              <a:rPr lang="en-US" smtClean="0"/>
              <a:t>5/13/2022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4B29F23-B9E2-4658-A936-C3B89C3A7EE7}" type="slidenum">
              <a:rPr lang="en-US" smtClean="0"/>
              <a:t>‹#›</a:t>
            </a:fld>
            <a:endParaRPr lang="en-US"/>
          </a:p>
        </p:txBody>
      </p:sp>
      <p:sp>
        <p:nvSpPr>
          <p:cNvPr id="10" name="Title 9"/>
          <p:cNvSpPr>
            <a:spLocks noGrp="1"/>
          </p:cNvSpPr>
          <p:nvPr>
            <p:ph type="title"/>
          </p:nvPr>
        </p:nvSpPr>
        <p:spPr/>
        <p:txBody>
          <a:bodyPr/>
          <a:lstStyle/>
          <a:p>
            <a:r>
              <a:rPr lang="en-US"/>
              <a:t>Click to edit Master title style</a:t>
            </a:r>
            <a:endParaRPr lang="en-US" dirty="0"/>
          </a:p>
        </p:txBody>
      </p:sp>
    </p:spTree>
    <p:extLst>
      <p:ext uri="{BB962C8B-B14F-4D97-AF65-F5344CB8AC3E}">
        <p14:creationId xmlns:p14="http://schemas.microsoft.com/office/powerpoint/2010/main" val="424028509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DDC06E46-5019-43F7-A17D-308A3DF5FA45}" type="datetimeFigureOut">
              <a:rPr lang="en-US" smtClean="0"/>
              <a:t>5/13/2022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4B29F23-B9E2-4658-A936-C3B89C3A7EE7}" type="slidenum">
              <a:rPr lang="en-US" smtClean="0"/>
              <a:t>‹#›</a:t>
            </a:fld>
            <a:endParaRPr lang="en-US"/>
          </a:p>
        </p:txBody>
      </p:sp>
    </p:spTree>
    <p:extLst>
      <p:ext uri="{BB962C8B-B14F-4D97-AF65-F5344CB8AC3E}">
        <p14:creationId xmlns:p14="http://schemas.microsoft.com/office/powerpoint/2010/main" val="10262468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DC06E46-5019-43F7-A17D-308A3DF5FA45}" type="datetimeFigureOut">
              <a:rPr lang="en-US" smtClean="0"/>
              <a:t>5/13/2022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4B29F23-B9E2-4658-A936-C3B89C3A7EE7}" type="slidenum">
              <a:rPr lang="en-US" smtClean="0"/>
              <a:t>‹#›</a:t>
            </a:fld>
            <a:endParaRPr lang="en-US"/>
          </a:p>
        </p:txBody>
      </p:sp>
    </p:spTree>
    <p:extLst>
      <p:ext uri="{BB962C8B-B14F-4D97-AF65-F5344CB8AC3E}">
        <p14:creationId xmlns:p14="http://schemas.microsoft.com/office/powerpoint/2010/main" val="28595671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6" name="Rectangle 25"/>
          <p:cNvSpPr/>
          <p:nvPr/>
        </p:nvSpPr>
        <p:spPr>
          <a:xfrm>
            <a:off x="0" y="0"/>
            <a:ext cx="60960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bwMode="blackWhite">
          <a:xfrm>
            <a:off x="804672" y="2243828"/>
            <a:ext cx="4486656" cy="1141497"/>
          </a:xfrm>
          <a:solidFill>
            <a:srgbClr val="FFFFFF"/>
          </a:solidFill>
          <a:ln>
            <a:solidFill>
              <a:srgbClr val="404040"/>
            </a:solidFill>
          </a:ln>
        </p:spPr>
        <p:txBody>
          <a:bodyPr anchor="ctr" anchorCtr="1">
            <a:normAutofit/>
          </a:bodyPr>
          <a:lstStyle>
            <a:lvl1pPr>
              <a:defRPr sz="2200">
                <a:solidFill>
                  <a:srgbClr val="262626"/>
                </a:solidFill>
              </a:defRPr>
            </a:lvl1pPr>
          </a:lstStyle>
          <a:p>
            <a:r>
              <a:rPr lang="en-US"/>
              <a:t>Click to edit Master title style</a:t>
            </a:r>
            <a:endParaRPr lang="en-US" dirty="0"/>
          </a:p>
        </p:txBody>
      </p:sp>
      <p:sp>
        <p:nvSpPr>
          <p:cNvPr id="3" name="Content Placeholder 2"/>
          <p:cNvSpPr>
            <a:spLocks noGrp="1"/>
          </p:cNvSpPr>
          <p:nvPr>
            <p:ph idx="1"/>
          </p:nvPr>
        </p:nvSpPr>
        <p:spPr>
          <a:xfrm>
            <a:off x="6736080" y="804672"/>
            <a:ext cx="4815840" cy="5248656"/>
          </a:xfrm>
        </p:spPr>
        <p:txBody>
          <a:bodyPr>
            <a:normAutofit/>
          </a:bodyPr>
          <a:lstStyle>
            <a:lvl1pPr>
              <a:defRPr sz="1900">
                <a:solidFill>
                  <a:schemeClr val="tx1"/>
                </a:solidFill>
              </a:defRPr>
            </a:lvl1pPr>
            <a:lvl2pPr>
              <a:defRPr sz="1600">
                <a:solidFill>
                  <a:schemeClr val="tx1"/>
                </a:solidFill>
              </a:defRPr>
            </a:lvl2pPr>
            <a:lvl3pPr>
              <a:defRPr sz="1600">
                <a:solidFill>
                  <a:schemeClr val="tx1"/>
                </a:solidFill>
              </a:defRPr>
            </a:lvl3pPr>
            <a:lvl4pPr>
              <a:defRPr sz="1600">
                <a:solidFill>
                  <a:schemeClr val="tx1"/>
                </a:solidFill>
              </a:defRPr>
            </a:lvl4pPr>
            <a:lvl5pPr>
              <a:defRPr sz="1600">
                <a:solidFill>
                  <a:schemeClr val="tx1"/>
                </a:solidFill>
              </a:defRPr>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115568" y="3549918"/>
            <a:ext cx="3794760" cy="2194036"/>
          </a:xfrm>
        </p:spPr>
        <p:txBody>
          <a:bodyPr anchor="t" anchorCtr="1">
            <a:normAutofit/>
          </a:bodyPr>
          <a:lstStyle>
            <a:lvl1pPr marL="0" indent="0" algn="ctr">
              <a:buNone/>
              <a:defRPr sz="1500">
                <a:solidFill>
                  <a:srgbClr val="FFFFFF"/>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9" name="Date Placeholder 8"/>
          <p:cNvSpPr>
            <a:spLocks noGrp="1"/>
          </p:cNvSpPr>
          <p:nvPr>
            <p:ph type="dt" sz="half" idx="10"/>
          </p:nvPr>
        </p:nvSpPr>
        <p:spPr/>
        <p:txBody>
          <a:bodyPr/>
          <a:lstStyle/>
          <a:p>
            <a:fld id="{DDC06E46-5019-43F7-A17D-308A3DF5FA45}" type="datetimeFigureOut">
              <a:rPr lang="en-US" smtClean="0"/>
              <a:t>5/13/2022</a:t>
            </a:fld>
            <a:endParaRPr lang="en-US"/>
          </a:p>
        </p:txBody>
      </p:sp>
      <p:sp>
        <p:nvSpPr>
          <p:cNvPr id="10" name="Footer Placeholder 9"/>
          <p:cNvSpPr>
            <a:spLocks noGrp="1"/>
          </p:cNvSpPr>
          <p:nvPr>
            <p:ph type="ftr" sz="quarter" idx="11"/>
          </p:nvPr>
        </p:nvSpPr>
        <p:spPr>
          <a:xfrm>
            <a:off x="804672" y="6236208"/>
            <a:ext cx="5124797" cy="320040"/>
          </a:xfrm>
        </p:spPr>
        <p:txBody>
          <a:bodyPr/>
          <a:lstStyle>
            <a:lvl1pPr>
              <a:defRPr>
                <a:solidFill>
                  <a:srgbClr val="FFFFFF">
                    <a:alpha val="70000"/>
                  </a:srgbClr>
                </a:solidFill>
              </a:defRPr>
            </a:lvl1pPr>
          </a:lstStyle>
          <a:p>
            <a:endParaRPr lang="en-US"/>
          </a:p>
        </p:txBody>
      </p:sp>
      <p:sp>
        <p:nvSpPr>
          <p:cNvPr id="11" name="Slide Number Placeholder 10"/>
          <p:cNvSpPr>
            <a:spLocks noGrp="1"/>
          </p:cNvSpPr>
          <p:nvPr>
            <p:ph type="sldNum" sz="quarter" idx="12"/>
          </p:nvPr>
        </p:nvSpPr>
        <p:spPr/>
        <p:txBody>
          <a:bodyPr/>
          <a:lstStyle/>
          <a:p>
            <a:fld id="{E4B29F23-B9E2-4658-A936-C3B89C3A7EE7}" type="slidenum">
              <a:rPr lang="en-US" smtClean="0"/>
              <a:t>‹#›</a:t>
            </a:fld>
            <a:endParaRPr lang="en-US"/>
          </a:p>
        </p:txBody>
      </p:sp>
    </p:spTree>
    <p:extLst>
      <p:ext uri="{BB962C8B-B14F-4D97-AF65-F5344CB8AC3E}">
        <p14:creationId xmlns:p14="http://schemas.microsoft.com/office/powerpoint/2010/main" val="92297789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18" name="Rectangle 17"/>
          <p:cNvSpPr/>
          <p:nvPr/>
        </p:nvSpPr>
        <p:spPr>
          <a:xfrm>
            <a:off x="0" y="0"/>
            <a:ext cx="6095999"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bwMode="blackWhite">
          <a:xfrm>
            <a:off x="808523" y="2243828"/>
            <a:ext cx="4494998" cy="1134640"/>
          </a:xfrm>
          <a:solidFill>
            <a:srgbClr val="FFFFFF"/>
          </a:solidFill>
          <a:ln>
            <a:solidFill>
              <a:srgbClr val="404040"/>
            </a:solidFill>
          </a:ln>
        </p:spPr>
        <p:txBody>
          <a:bodyPr anchor="ctr" anchorCtr="1">
            <a:noAutofit/>
          </a:bodyPr>
          <a:lstStyle>
            <a:lvl1pPr>
              <a:defRPr sz="2200">
                <a:solidFill>
                  <a:srgbClr val="262626"/>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6095999" y="0"/>
            <a:ext cx="6102097" cy="6858000"/>
          </a:xfrm>
          <a:solidFill>
            <a:schemeClr val="bg1">
              <a:lumMod val="75000"/>
            </a:schemeClr>
          </a:solidFill>
        </p:spPr>
        <p:txBody>
          <a:bodyPr anchor="t"/>
          <a:lstStyle>
            <a:lvl1pPr marL="0" indent="0">
              <a:buNone/>
              <a:defRPr sz="3200">
                <a:solidFill>
                  <a:schemeClr val="bg1">
                    <a:lumMod val="85000"/>
                    <a:lumOff val="1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115568" y="3549918"/>
            <a:ext cx="3794760" cy="2194037"/>
          </a:xfrm>
        </p:spPr>
        <p:txBody>
          <a:bodyPr anchor="t" anchorCtr="1">
            <a:normAutofit/>
          </a:bodyPr>
          <a:lstStyle>
            <a:lvl1pPr marL="0" indent="0" algn="ctr">
              <a:buNone/>
              <a:defRPr sz="1500">
                <a:solidFill>
                  <a:srgbClr val="FFFFFF"/>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8" name="Date Placeholder 7"/>
          <p:cNvSpPr>
            <a:spLocks noGrp="1"/>
          </p:cNvSpPr>
          <p:nvPr>
            <p:ph type="dt" sz="half" idx="10"/>
          </p:nvPr>
        </p:nvSpPr>
        <p:spPr/>
        <p:txBody>
          <a:bodyPr/>
          <a:lstStyle>
            <a:lvl1pPr>
              <a:defRPr>
                <a:solidFill>
                  <a:srgbClr val="FFFFFF"/>
                </a:solidFill>
                <a:effectLst>
                  <a:outerShdw blurRad="50800" dist="38100" dir="2700000" algn="tl" rotWithShape="0">
                    <a:prstClr val="black">
                      <a:alpha val="43000"/>
                    </a:prstClr>
                  </a:outerShdw>
                </a:effectLst>
              </a:defRPr>
            </a:lvl1pPr>
          </a:lstStyle>
          <a:p>
            <a:fld id="{DDC06E46-5019-43F7-A17D-308A3DF5FA45}" type="datetimeFigureOut">
              <a:rPr lang="en-US" smtClean="0"/>
              <a:t>5/13/2022</a:t>
            </a:fld>
            <a:endParaRPr lang="en-US"/>
          </a:p>
        </p:txBody>
      </p:sp>
      <p:sp>
        <p:nvSpPr>
          <p:cNvPr id="9" name="Footer Placeholder 8"/>
          <p:cNvSpPr>
            <a:spLocks noGrp="1"/>
          </p:cNvSpPr>
          <p:nvPr>
            <p:ph type="ftr" sz="quarter" idx="11"/>
          </p:nvPr>
        </p:nvSpPr>
        <p:spPr>
          <a:xfrm>
            <a:off x="804672" y="6236208"/>
            <a:ext cx="5124797" cy="320040"/>
          </a:xfrm>
        </p:spPr>
        <p:txBody>
          <a:bodyPr/>
          <a:lstStyle>
            <a:lvl1pPr>
              <a:defRPr>
                <a:solidFill>
                  <a:srgbClr val="FFFFFF">
                    <a:alpha val="70000"/>
                  </a:srgbClr>
                </a:solidFill>
              </a:defRPr>
            </a:lvl1pPr>
          </a:lstStyle>
          <a:p>
            <a:endParaRPr lang="en-US"/>
          </a:p>
        </p:txBody>
      </p:sp>
      <p:sp>
        <p:nvSpPr>
          <p:cNvPr id="10" name="Slide Number Placeholder 9"/>
          <p:cNvSpPr>
            <a:spLocks noGrp="1"/>
          </p:cNvSpPr>
          <p:nvPr>
            <p:ph type="sldNum" sz="quarter" idx="12"/>
          </p:nvPr>
        </p:nvSpPr>
        <p:spPr/>
        <p:txBody>
          <a:bodyPr/>
          <a:lstStyle/>
          <a:p>
            <a:fld id="{E4B29F23-B9E2-4658-A936-C3B89C3A7EE7}" type="slidenum">
              <a:rPr lang="en-US" smtClean="0"/>
              <a:t>‹#›</a:t>
            </a:fld>
            <a:endParaRPr lang="en-US"/>
          </a:p>
        </p:txBody>
      </p:sp>
    </p:spTree>
    <p:extLst>
      <p:ext uri="{BB962C8B-B14F-4D97-AF65-F5344CB8AC3E}">
        <p14:creationId xmlns:p14="http://schemas.microsoft.com/office/powerpoint/2010/main" val="185681427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bwMode="black">
          <a:xfrm>
            <a:off x="2231136" y="964692"/>
            <a:ext cx="7729728" cy="1188720"/>
          </a:xfrm>
          <a:prstGeom prst="rect">
            <a:avLst/>
          </a:prstGeom>
          <a:solidFill>
            <a:srgbClr val="FFFFFF"/>
          </a:solidFill>
          <a:ln w="31750" cap="sq">
            <a:solidFill>
              <a:srgbClr val="404040"/>
            </a:solidFill>
            <a:miter lim="800000"/>
          </a:ln>
        </p:spPr>
        <p:txBody>
          <a:bodyPr vert="horz" lIns="182880" tIns="182880" rIns="182880" bIns="18288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2231136" y="2638044"/>
            <a:ext cx="7729728" cy="3101983"/>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7821429" y="6238816"/>
            <a:ext cx="2753746" cy="323968"/>
          </a:xfrm>
          <a:prstGeom prst="rect">
            <a:avLst/>
          </a:prstGeom>
        </p:spPr>
        <p:txBody>
          <a:bodyPr vert="horz" lIns="91440" tIns="45720" rIns="91440" bIns="45720" rtlCol="0" anchor="ctr"/>
          <a:lstStyle>
            <a:lvl1pPr algn="r">
              <a:defRPr sz="1050">
                <a:solidFill>
                  <a:schemeClr val="tx1">
                    <a:alpha val="70000"/>
                  </a:schemeClr>
                </a:solidFill>
              </a:defRPr>
            </a:lvl1pPr>
          </a:lstStyle>
          <a:p>
            <a:fld id="{DDC06E46-5019-43F7-A17D-308A3DF5FA45}" type="datetimeFigureOut">
              <a:rPr lang="en-US" smtClean="0"/>
              <a:t>5/13/2022</a:t>
            </a:fld>
            <a:endParaRPr lang="en-US"/>
          </a:p>
        </p:txBody>
      </p:sp>
      <p:sp>
        <p:nvSpPr>
          <p:cNvPr id="5" name="Footer Placeholder 4"/>
          <p:cNvSpPr>
            <a:spLocks noGrp="1"/>
          </p:cNvSpPr>
          <p:nvPr>
            <p:ph type="ftr" sz="quarter" idx="3"/>
          </p:nvPr>
        </p:nvSpPr>
        <p:spPr>
          <a:xfrm>
            <a:off x="1600200" y="6236208"/>
            <a:ext cx="5901189" cy="320040"/>
          </a:xfrm>
          <a:prstGeom prst="rect">
            <a:avLst/>
          </a:prstGeom>
        </p:spPr>
        <p:txBody>
          <a:bodyPr vert="horz" lIns="91440" tIns="45720" rIns="91440" bIns="45720" rtlCol="0" anchor="ctr"/>
          <a:lstStyle>
            <a:lvl1pPr algn="l">
              <a:defRPr sz="1050">
                <a:solidFill>
                  <a:schemeClr val="tx1">
                    <a:alpha val="70000"/>
                  </a:schemeClr>
                </a:solidFill>
              </a:defRPr>
            </a:lvl1pPr>
          </a:lstStyle>
          <a:p>
            <a:endParaRPr lang="en-US"/>
          </a:p>
        </p:txBody>
      </p:sp>
      <p:sp>
        <p:nvSpPr>
          <p:cNvPr id="6" name="Slide Number Placeholder 5"/>
          <p:cNvSpPr>
            <a:spLocks noGrp="1"/>
          </p:cNvSpPr>
          <p:nvPr>
            <p:ph type="sldNum" sz="quarter" idx="4"/>
          </p:nvPr>
        </p:nvSpPr>
        <p:spPr>
          <a:xfrm>
            <a:off x="10758922" y="6217920"/>
            <a:ext cx="365760" cy="365760"/>
          </a:xfrm>
          <a:prstGeom prst="ellipse">
            <a:avLst/>
          </a:prstGeom>
          <a:solidFill>
            <a:srgbClr val="1D1D1D">
              <a:alpha val="70000"/>
            </a:srgbClr>
          </a:solidFill>
        </p:spPr>
        <p:txBody>
          <a:bodyPr vert="horz" lIns="18288" tIns="45720" rIns="18288" bIns="45720" rtlCol="0" anchor="ctr">
            <a:noAutofit/>
          </a:bodyPr>
          <a:lstStyle>
            <a:lvl1pPr algn="ctr">
              <a:defRPr sz="1100" spc="0" baseline="0">
                <a:solidFill>
                  <a:srgbClr val="FFFFFF"/>
                </a:solidFill>
              </a:defRPr>
            </a:lvl1pPr>
          </a:lstStyle>
          <a:p>
            <a:fld id="{E4B29F23-B9E2-4658-A936-C3B89C3A7EE7}" type="slidenum">
              <a:rPr lang="en-US" smtClean="0"/>
              <a:t>‹#›</a:t>
            </a:fld>
            <a:endParaRPr lang="en-US"/>
          </a:p>
        </p:txBody>
      </p:sp>
    </p:spTree>
    <p:extLst>
      <p:ext uri="{BB962C8B-B14F-4D97-AF65-F5344CB8AC3E}">
        <p14:creationId xmlns:p14="http://schemas.microsoft.com/office/powerpoint/2010/main" val="305731653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lnSpc>
          <a:spcPct val="90000"/>
        </a:lnSpc>
        <a:spcBef>
          <a:spcPct val="0"/>
        </a:spcBef>
        <a:buNone/>
        <a:defRPr sz="2800" kern="1200" cap="all" spc="200" baseline="0">
          <a:solidFill>
            <a:srgbClr val="262626"/>
          </a:solidFill>
          <a:latin typeface="+mj-lt"/>
          <a:ea typeface="+mj-ea"/>
          <a:cs typeface="+mj-cs"/>
        </a:defRPr>
      </a:lvl1pPr>
    </p:titleStyle>
    <p:bodyStyle>
      <a:lvl1pPr marL="228600" indent="-228600" algn="l" defTabSz="914400" rtl="0" eaLnBrk="1" latinLnBrk="0" hangingPunct="1">
        <a:lnSpc>
          <a:spcPct val="100000"/>
        </a:lnSpc>
        <a:spcBef>
          <a:spcPts val="1000"/>
        </a:spcBef>
        <a:buClr>
          <a:schemeClr val="accent2"/>
        </a:buClr>
        <a:buFont typeface="Arial" panose="020B0604020202020204" pitchFamily="34" charset="0"/>
        <a:buChar char="•"/>
        <a:defRPr sz="1800" kern="1200">
          <a:solidFill>
            <a:schemeClr val="tx1">
              <a:lumMod val="85000"/>
              <a:lumOff val="15000"/>
            </a:schemeClr>
          </a:solidFill>
          <a:latin typeface="+mn-lt"/>
          <a:ea typeface="+mn-ea"/>
          <a:cs typeface="+mn-cs"/>
        </a:defRPr>
      </a:lvl1pPr>
      <a:lvl2pPr marL="4572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2pPr>
      <a:lvl3pPr marL="6858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3pPr>
      <a:lvl4pPr marL="9144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4pPr>
      <a:lvl5pPr marL="11430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5pPr>
      <a:lvl6pPr marL="1312863"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6pPr>
      <a:lvl7pPr marL="1484313"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7pPr>
      <a:lvl8pPr marL="165735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8pPr>
      <a:lvl9pPr marL="1882775"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hyperlink" Target="https://www.youtube.com/watch?v=UktHPe4oQLc" TargetMode="External"/><Relationship Id="rId2" Type="http://schemas.openxmlformats.org/officeDocument/2006/relationships/slideLayout" Target="../slideLayouts/slideLayout7.xml"/><Relationship Id="rId1" Type="http://schemas.openxmlformats.org/officeDocument/2006/relationships/video" Target="https://www.youtube.com/embed/UktHPe4oQLc" TargetMode="External"/><Relationship Id="rId4" Type="http://schemas.openxmlformats.org/officeDocument/2006/relationships/image" Target="../media/image1.png"/></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7.xml"/><Relationship Id="rId1" Type="http://schemas.openxmlformats.org/officeDocument/2006/relationships/video" Target="https://www.youtube.com/embed/OXoKZPLb6Qo" TargetMode="Externa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7.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7.xml"/><Relationship Id="rId5" Type="http://schemas.openxmlformats.org/officeDocument/2006/relationships/image" Target="../media/image12.png"/><Relationship Id="rId4" Type="http://schemas.openxmlformats.org/officeDocument/2006/relationships/image" Target="../media/image11.png"/></Relationships>
</file>

<file path=ppt/slides/_rels/slide2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15.gif"/><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17.gif"/><Relationship Id="rId2" Type="http://schemas.openxmlformats.org/officeDocument/2006/relationships/image" Target="../media/image16.gif"/><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https://www.youtube.com/embed/NjZDTiV2s_w" TargetMode="External"/><Relationship Id="rId1" Type="http://schemas.openxmlformats.org/officeDocument/2006/relationships/video" Target="https://www.youtube.com/embed/wTuRmwSkuzQ" TargetMode="External"/><Relationship Id="rId4" Type="http://schemas.openxmlformats.org/officeDocument/2006/relationships/image" Target="../media/image1.png"/></Relationships>
</file>

<file path=ppt/slides/_rels/slide2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7.xml"/><Relationship Id="rId1" Type="http://schemas.openxmlformats.org/officeDocument/2006/relationships/video" Target="https://www.youtube.com/embed/SUeRHx1rdUY"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7.xml"/><Relationship Id="rId1" Type="http://schemas.openxmlformats.org/officeDocument/2006/relationships/video" Target="https://www.youtube.com/embed/qJxTA3vlufo" TargetMode="Externa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hyperlink" Target="https://www.youtube.com/watch?v=7N2JVzCLnuc" TargetMode="External"/><Relationship Id="rId2" Type="http://schemas.openxmlformats.org/officeDocument/2006/relationships/slideLayout" Target="../slideLayouts/slideLayout7.xml"/><Relationship Id="rId1" Type="http://schemas.openxmlformats.org/officeDocument/2006/relationships/video" Target="https://www.youtube.com/embed/7N2JVzCLnuc" TargetMode="External"/><Relationship Id="rId4" Type="http://schemas.openxmlformats.org/officeDocument/2006/relationships/image" Target="../media/image1.png"/></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7.xml"/><Relationship Id="rId1" Type="http://schemas.openxmlformats.org/officeDocument/2006/relationships/video" Target="https://www.youtube.com/embed/15g6pCJ0QVg" TargetMode="External"/><Relationship Id="rId4" Type="http://schemas.openxmlformats.org/officeDocument/2006/relationships/hyperlink" Target="https://www.youtube.com/watch?v=15g6pCJ0QVg"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619597" y="710799"/>
            <a:ext cx="6628289" cy="677108"/>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800" b="0" i="0" u="none" strike="noStrike" kern="1200" cap="none" spc="0" normalizeH="0" baseline="0" noProof="0" dirty="0">
                <a:ln>
                  <a:noFill/>
                </a:ln>
                <a:solidFill>
                  <a:srgbClr val="C00000"/>
                </a:solidFill>
                <a:effectLst/>
                <a:uLnTx/>
                <a:uFillTx/>
                <a:latin typeface="Copperplate Gothic Light" panose="020E0507020206020404" pitchFamily="34" charset="0"/>
                <a:ea typeface="+mn-ea"/>
                <a:cs typeface="+mn-cs"/>
              </a:rPr>
              <a:t>Understanding Mixtures</a:t>
            </a:r>
          </a:p>
        </p:txBody>
      </p:sp>
    </p:spTree>
    <p:extLst>
      <p:ext uri="{BB962C8B-B14F-4D97-AF65-F5344CB8AC3E}">
        <p14:creationId xmlns:p14="http://schemas.microsoft.com/office/powerpoint/2010/main" val="225191085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702794" y="103165"/>
            <a:ext cx="2427268" cy="523220"/>
          </a:xfrm>
          <a:prstGeom prst="rect">
            <a:avLst/>
          </a:prstGeom>
        </p:spPr>
        <p:txBody>
          <a:bodyPr wrap="none">
            <a:spAutoFit/>
          </a:bodyPr>
          <a:lstStyle/>
          <a:p>
            <a:pPr lvl="0"/>
            <a:r>
              <a:rPr lang="en-US" sz="2800" dirty="0">
                <a:solidFill>
                  <a:srgbClr val="C00000"/>
                </a:solidFill>
                <a:latin typeface="Copperplate Gothic Light" panose="020E0507020206020404" pitchFamily="34" charset="0"/>
              </a:rPr>
              <a:t>Suspension</a:t>
            </a:r>
          </a:p>
        </p:txBody>
      </p:sp>
      <p:sp>
        <p:nvSpPr>
          <p:cNvPr id="3" name="Rectangle 2"/>
          <p:cNvSpPr/>
          <p:nvPr/>
        </p:nvSpPr>
        <p:spPr>
          <a:xfrm>
            <a:off x="171604" y="564830"/>
            <a:ext cx="11165840" cy="5940088"/>
          </a:xfrm>
          <a:prstGeom prst="rect">
            <a:avLst/>
          </a:prstGeom>
        </p:spPr>
        <p:txBody>
          <a:bodyPr wrap="square">
            <a:spAutoFit/>
          </a:bodyPr>
          <a:lstStyle/>
          <a:p>
            <a:pPr marL="285750" indent="-285750">
              <a:buFont typeface="Arial" panose="020B0604020202020204" pitchFamily="34" charset="0"/>
              <a:buChar char="•"/>
            </a:pPr>
            <a:r>
              <a:rPr lang="en-US" sz="2000" b="1" dirty="0">
                <a:solidFill>
                  <a:srgbClr val="000000"/>
                </a:solidFill>
                <a:latin typeface="Arial" panose="020B0604020202020204" pitchFamily="34" charset="0"/>
                <a:cs typeface="Arial" panose="020B0604020202020204" pitchFamily="34" charset="0"/>
              </a:rPr>
              <a:t>Suspension</a:t>
            </a:r>
            <a:r>
              <a:rPr lang="en-US" sz="2000" dirty="0">
                <a:solidFill>
                  <a:srgbClr val="000000"/>
                </a:solidFill>
                <a:latin typeface="Arial" panose="020B0604020202020204" pitchFamily="34" charset="0"/>
                <a:cs typeface="Arial" panose="020B0604020202020204" pitchFamily="34" charset="0"/>
              </a:rPr>
              <a:t> is a heterogeneous mixture of larger particles</a:t>
            </a:r>
          </a:p>
          <a:p>
            <a:pPr marL="285750" indent="-285750">
              <a:buFont typeface="Arial" panose="020B0604020202020204" pitchFamily="34" charset="0"/>
              <a:buChar char="•"/>
            </a:pPr>
            <a:endParaRPr lang="en-US" sz="2000" dirty="0">
              <a:solidFill>
                <a:srgbClr val="000000"/>
              </a:solidFill>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US" sz="2000" dirty="0">
                <a:solidFill>
                  <a:srgbClr val="000000"/>
                </a:solidFill>
                <a:latin typeface="Arial" panose="020B0604020202020204" pitchFamily="34" charset="0"/>
                <a:cs typeface="Arial" panose="020B0604020202020204" pitchFamily="34" charset="0"/>
              </a:rPr>
              <a:t>In a suspension some of the constituent particles settle out of the mixture upon standing (undisturbed)</a:t>
            </a:r>
          </a:p>
          <a:p>
            <a:pPr marL="285750" indent="-285750">
              <a:buFont typeface="Arial" panose="020B0604020202020204" pitchFamily="34" charset="0"/>
              <a:buChar char="•"/>
            </a:pPr>
            <a:endParaRPr lang="en-US" sz="2000" dirty="0">
              <a:solidFill>
                <a:srgbClr val="000000"/>
              </a:solidFill>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US" sz="2000" dirty="0">
                <a:solidFill>
                  <a:srgbClr val="000000"/>
                </a:solidFill>
                <a:latin typeface="Arial" panose="020B0604020202020204" pitchFamily="34" charset="0"/>
                <a:cs typeface="Arial" panose="020B0604020202020204" pitchFamily="34" charset="0"/>
              </a:rPr>
              <a:t>Particles contained in a suspension are visible to eyes</a:t>
            </a:r>
          </a:p>
          <a:p>
            <a:endParaRPr lang="en-US" sz="2000" dirty="0">
              <a:solidFill>
                <a:srgbClr val="000000"/>
              </a:solidFill>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US" sz="2000" dirty="0">
                <a:solidFill>
                  <a:srgbClr val="000000"/>
                </a:solidFill>
                <a:latin typeface="Arial" panose="020B0604020202020204" pitchFamily="34" charset="0"/>
                <a:cs typeface="Arial" panose="020B0604020202020204" pitchFamily="34" charset="0"/>
              </a:rPr>
              <a:t>The particles in a suspension are far larger than those of a solution, so gravity is able to pull them down out of the other material</a:t>
            </a:r>
          </a:p>
          <a:p>
            <a:endParaRPr lang="en-US" sz="2000" dirty="0">
              <a:solidFill>
                <a:srgbClr val="000000"/>
              </a:solidFill>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US" sz="2000" dirty="0">
                <a:solidFill>
                  <a:srgbClr val="000000"/>
                </a:solidFill>
                <a:latin typeface="Arial" panose="020B0604020202020204" pitchFamily="34" charset="0"/>
                <a:cs typeface="Arial" panose="020B0604020202020204" pitchFamily="34" charset="0"/>
              </a:rPr>
              <a:t>Unlike a solution, the suspended particles can be separated from the dispersion medium by filtering</a:t>
            </a:r>
          </a:p>
          <a:p>
            <a:endParaRPr lang="en-US" sz="2000" dirty="0">
              <a:solidFill>
                <a:srgbClr val="000000"/>
              </a:solidFill>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US" sz="2000" dirty="0">
                <a:solidFill>
                  <a:srgbClr val="000000"/>
                </a:solidFill>
                <a:latin typeface="Arial" panose="020B0604020202020204" pitchFamily="34" charset="0"/>
                <a:cs typeface="Arial" panose="020B0604020202020204" pitchFamily="34" charset="0"/>
              </a:rPr>
              <a:t>Suspensions are still considered heterogeneous because the different substances in the mixture will not remain uniformly dispersed if they are not actively being mixed</a:t>
            </a:r>
          </a:p>
          <a:p>
            <a:endParaRPr lang="en-US" sz="2000" dirty="0">
              <a:solidFill>
                <a:srgbClr val="000000"/>
              </a:solidFill>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US" sz="2000" dirty="0">
                <a:solidFill>
                  <a:srgbClr val="000000"/>
                </a:solidFill>
                <a:latin typeface="Arial" panose="020B0604020202020204" pitchFamily="34" charset="0"/>
                <a:cs typeface="Arial" panose="020B0604020202020204" pitchFamily="34" charset="0"/>
              </a:rPr>
              <a:t>Examples of suspensions are: fine sand in water or tomato juice, </a:t>
            </a:r>
            <a:r>
              <a:rPr lang="en-US" sz="2000" dirty="0">
                <a:latin typeface="Arial" panose="020B0604020202020204" pitchFamily="34" charset="0"/>
                <a:cs typeface="Arial" panose="020B0604020202020204" pitchFamily="34" charset="0"/>
              </a:rPr>
              <a:t>oil and water, dust or soot in air, sand and water and muddy water</a:t>
            </a:r>
          </a:p>
          <a:p>
            <a:pPr marL="285750" indent="-285750">
              <a:buFont typeface="Arial" panose="020B0604020202020204" pitchFamily="34" charset="0"/>
              <a:buChar char="•"/>
            </a:pPr>
            <a:endParaRPr lang="en-US" sz="2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26318739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97990" y="707183"/>
            <a:ext cx="4886466" cy="400110"/>
          </a:xfrm>
          <a:prstGeom prst="rect">
            <a:avLst/>
          </a:prstGeom>
          <a:noFill/>
        </p:spPr>
        <p:txBody>
          <a:bodyPr wrap="none" rtlCol="0">
            <a:spAutoFit/>
          </a:bodyPr>
          <a:lstStyle/>
          <a:p>
            <a:r>
              <a:rPr lang="en-US" sz="2000" dirty="0">
                <a:solidFill>
                  <a:srgbClr val="C00000"/>
                </a:solidFill>
                <a:latin typeface="Arial" panose="020B0604020202020204" pitchFamily="34" charset="0"/>
                <a:cs typeface="Arial" panose="020B0604020202020204" pitchFamily="34" charset="0"/>
              </a:rPr>
              <a:t>Solution, Suspension, and Colloid:  </a:t>
            </a:r>
            <a:r>
              <a:rPr lang="en-US" sz="2000" dirty="0">
                <a:solidFill>
                  <a:srgbClr val="C00000"/>
                </a:solidFill>
                <a:latin typeface="Arial" panose="020B0604020202020204" pitchFamily="34" charset="0"/>
                <a:cs typeface="Arial" panose="020B0604020202020204" pitchFamily="34" charset="0"/>
                <a:hlinkClick r:id="rId3">
                  <a:extLst>
                    <a:ext uri="{A12FA001-AC4F-418D-AE19-62706E023703}">
                      <ahyp:hlinkClr xmlns:ahyp="http://schemas.microsoft.com/office/drawing/2018/hyperlinkcolor" val="tx"/>
                    </a:ext>
                  </a:extLst>
                </a:hlinkClick>
              </a:rPr>
              <a:t>Video</a:t>
            </a:r>
            <a:endParaRPr lang="en-US" sz="2000" dirty="0">
              <a:solidFill>
                <a:srgbClr val="C00000"/>
              </a:solidFill>
              <a:latin typeface="Arial" panose="020B0604020202020204" pitchFamily="34" charset="0"/>
              <a:cs typeface="Arial" panose="020B0604020202020204" pitchFamily="34" charset="0"/>
            </a:endParaRPr>
          </a:p>
        </p:txBody>
      </p:sp>
      <p:pic>
        <p:nvPicPr>
          <p:cNvPr id="3" name="UktHPe4oQLc"/>
          <p:cNvPicPr>
            <a:picLocks noRot="1" noChangeAspect="1"/>
          </p:cNvPicPr>
          <p:nvPr>
            <a:videoFile r:link="rId1"/>
          </p:nvPr>
        </p:nvPicPr>
        <p:blipFill>
          <a:blip r:embed="rId4"/>
          <a:stretch>
            <a:fillRect/>
          </a:stretch>
        </p:blipFill>
        <p:spPr>
          <a:xfrm>
            <a:off x="2499360" y="1350645"/>
            <a:ext cx="6900898" cy="3881755"/>
          </a:xfrm>
          <a:prstGeom prst="rect">
            <a:avLst/>
          </a:prstGeom>
        </p:spPr>
      </p:pic>
    </p:spTree>
    <p:extLst>
      <p:ext uri="{BB962C8B-B14F-4D97-AF65-F5344CB8AC3E}">
        <p14:creationId xmlns:p14="http://schemas.microsoft.com/office/powerpoint/2010/main" val="297222814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p:cNvGrpSpPr/>
          <p:nvPr/>
        </p:nvGrpSpPr>
        <p:grpSpPr>
          <a:xfrm>
            <a:off x="516796" y="168931"/>
            <a:ext cx="11158408" cy="4357738"/>
            <a:chOff x="335504" y="426319"/>
            <a:chExt cx="11158408" cy="4357738"/>
          </a:xfrm>
        </p:grpSpPr>
        <p:pic>
          <p:nvPicPr>
            <p:cNvPr id="2" name="Picture 1"/>
            <p:cNvPicPr>
              <a:picLocks noChangeAspect="1"/>
            </p:cNvPicPr>
            <p:nvPr/>
          </p:nvPicPr>
          <p:blipFill rotWithShape="1">
            <a:blip r:embed="rId3"/>
            <a:srcRect r="51962"/>
            <a:stretch/>
          </p:blipFill>
          <p:spPr>
            <a:xfrm>
              <a:off x="335504" y="1471767"/>
              <a:ext cx="5583516" cy="3312290"/>
            </a:xfrm>
            <a:prstGeom prst="rect">
              <a:avLst/>
            </a:prstGeom>
          </p:spPr>
        </p:pic>
        <p:sp>
          <p:nvSpPr>
            <p:cNvPr id="3" name="Rectangle 2"/>
            <p:cNvSpPr/>
            <p:nvPr/>
          </p:nvSpPr>
          <p:spPr>
            <a:xfrm>
              <a:off x="4386437" y="426319"/>
              <a:ext cx="3056542" cy="523220"/>
            </a:xfrm>
            <a:prstGeom prst="rect">
              <a:avLst/>
            </a:prstGeom>
          </p:spPr>
          <p:txBody>
            <a:bodyPr wrap="none">
              <a:spAutoFit/>
            </a:bodyPr>
            <a:lstStyle/>
            <a:p>
              <a:pPr lvl="0"/>
              <a:r>
                <a:rPr lang="en-US" sz="2800" dirty="0">
                  <a:solidFill>
                    <a:srgbClr val="C00000"/>
                  </a:solidFill>
                  <a:latin typeface="Copperplate Gothic Light" panose="020E0507020206020404" pitchFamily="34" charset="0"/>
                </a:rPr>
                <a:t>Summary Table</a:t>
              </a:r>
              <a:endParaRPr kumimoji="0" lang="en-US" sz="2800" b="0" i="0" u="none" strike="noStrike" kern="1200" cap="none" spc="0" normalizeH="0" baseline="0" noProof="0" dirty="0">
                <a:ln>
                  <a:noFill/>
                </a:ln>
                <a:solidFill>
                  <a:srgbClr val="C00000"/>
                </a:solidFill>
                <a:effectLst/>
                <a:uLnTx/>
                <a:uFillTx/>
                <a:latin typeface="Copperplate Gothic Light" panose="020E0507020206020404" pitchFamily="34" charset="0"/>
                <a:ea typeface="+mn-ea"/>
                <a:cs typeface="+mn-cs"/>
              </a:endParaRPr>
            </a:p>
          </p:txBody>
        </p:sp>
        <p:pic>
          <p:nvPicPr>
            <p:cNvPr id="4" name="Picture 3"/>
            <p:cNvPicPr>
              <a:picLocks noChangeAspect="1"/>
            </p:cNvPicPr>
            <p:nvPr/>
          </p:nvPicPr>
          <p:blipFill rotWithShape="1">
            <a:blip r:embed="rId3"/>
            <a:srcRect l="47953" r="23878"/>
            <a:stretch/>
          </p:blipFill>
          <p:spPr>
            <a:xfrm>
              <a:off x="8219769" y="1471767"/>
              <a:ext cx="3274143" cy="3312290"/>
            </a:xfrm>
            <a:prstGeom prst="rect">
              <a:avLst/>
            </a:prstGeom>
          </p:spPr>
        </p:pic>
        <p:pic>
          <p:nvPicPr>
            <p:cNvPr id="5" name="Picture 4"/>
            <p:cNvPicPr>
              <a:picLocks noChangeAspect="1"/>
            </p:cNvPicPr>
            <p:nvPr/>
          </p:nvPicPr>
          <p:blipFill rotWithShape="1">
            <a:blip r:embed="rId3"/>
            <a:srcRect l="76080" r="4125"/>
            <a:stretch/>
          </p:blipFill>
          <p:spPr>
            <a:xfrm>
              <a:off x="5919021" y="1471767"/>
              <a:ext cx="2300748" cy="3312290"/>
            </a:xfrm>
            <a:prstGeom prst="rect">
              <a:avLst/>
            </a:prstGeom>
          </p:spPr>
        </p:pic>
      </p:grpSp>
      <p:sp>
        <p:nvSpPr>
          <p:cNvPr id="15" name="TextBox 14"/>
          <p:cNvSpPr txBox="1"/>
          <p:nvPr/>
        </p:nvSpPr>
        <p:spPr>
          <a:xfrm>
            <a:off x="646111" y="4981901"/>
            <a:ext cx="9126216" cy="1323439"/>
          </a:xfrm>
          <a:prstGeom prst="rect">
            <a:avLst/>
          </a:prstGeom>
          <a:noFill/>
        </p:spPr>
        <p:txBody>
          <a:bodyPr wrap="none" rtlCol="0">
            <a:spAutoFit/>
          </a:bodyPr>
          <a:lstStyle/>
          <a:p>
            <a:r>
              <a:rPr lang="en-US" sz="2000" dirty="0">
                <a:latin typeface="Arial" panose="020B0604020202020204" pitchFamily="34" charset="0"/>
                <a:cs typeface="Arial" panose="020B0604020202020204" pitchFamily="34" charset="0"/>
              </a:rPr>
              <a:t>Conceptual Question</a:t>
            </a:r>
          </a:p>
          <a:p>
            <a:r>
              <a:rPr lang="en-US" sz="2000" dirty="0">
                <a:latin typeface="Arial" panose="020B0604020202020204" pitchFamily="34" charset="0"/>
                <a:cs typeface="Arial" panose="020B0604020202020204" pitchFamily="34" charset="0"/>
              </a:rPr>
              <a:t>Q1) Which type of mixture has the solute particles which are visible to the eye?</a:t>
            </a:r>
          </a:p>
          <a:p>
            <a:r>
              <a:rPr lang="en-US" sz="2000" dirty="0">
                <a:latin typeface="Arial" panose="020B0604020202020204" pitchFamily="34" charset="0"/>
                <a:cs typeface="Arial" panose="020B0604020202020204" pitchFamily="34" charset="0"/>
              </a:rPr>
              <a:t>Answer: suspension</a:t>
            </a:r>
          </a:p>
          <a:p>
            <a:endParaRPr lang="en-US" sz="2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98003766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stretch>
            <a:fillRect/>
          </a:stretch>
        </p:blipFill>
        <p:spPr>
          <a:xfrm>
            <a:off x="1809432" y="1148080"/>
            <a:ext cx="8370888" cy="5008464"/>
          </a:xfrm>
          <a:prstGeom prst="rect">
            <a:avLst/>
          </a:prstGeom>
        </p:spPr>
      </p:pic>
      <p:sp>
        <p:nvSpPr>
          <p:cNvPr id="4" name="Rectangle 3"/>
          <p:cNvSpPr/>
          <p:nvPr/>
        </p:nvSpPr>
        <p:spPr>
          <a:xfrm>
            <a:off x="4826353" y="426319"/>
            <a:ext cx="3056542" cy="523220"/>
          </a:xfrm>
          <a:prstGeom prst="rect">
            <a:avLst/>
          </a:prstGeom>
        </p:spPr>
        <p:txBody>
          <a:bodyPr wrap="none">
            <a:spAutoFit/>
          </a:bodyPr>
          <a:lstStyle/>
          <a:p>
            <a:pPr lvl="0"/>
            <a:r>
              <a:rPr lang="en-US" sz="2800" dirty="0">
                <a:solidFill>
                  <a:srgbClr val="C00000"/>
                </a:solidFill>
                <a:latin typeface="Copperplate Gothic Light" panose="020E0507020206020404" pitchFamily="34" charset="0"/>
              </a:rPr>
              <a:t>Summary Table</a:t>
            </a:r>
            <a:endParaRPr kumimoji="0" lang="en-US" sz="2800" b="0" i="0" u="none" strike="noStrike" kern="1200" cap="none" spc="0" normalizeH="0" baseline="0" noProof="0" dirty="0">
              <a:ln>
                <a:noFill/>
              </a:ln>
              <a:solidFill>
                <a:srgbClr val="C00000"/>
              </a:solidFill>
              <a:effectLst/>
              <a:uLnTx/>
              <a:uFillTx/>
              <a:latin typeface="Copperplate Gothic Light" panose="020E0507020206020404" pitchFamily="34" charset="0"/>
              <a:ea typeface="+mn-ea"/>
              <a:cs typeface="+mn-cs"/>
            </a:endParaRPr>
          </a:p>
        </p:txBody>
      </p:sp>
    </p:spTree>
    <p:extLst>
      <p:ext uri="{BB962C8B-B14F-4D97-AF65-F5344CB8AC3E}">
        <p14:creationId xmlns:p14="http://schemas.microsoft.com/office/powerpoint/2010/main" val="80158889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192446" y="5597559"/>
            <a:ext cx="5974969" cy="400110"/>
          </a:xfrm>
          <a:prstGeom prst="rect">
            <a:avLst/>
          </a:prstGeom>
        </p:spPr>
        <p:txBody>
          <a:bodyPr wrap="none">
            <a:spAutoFit/>
          </a:bodyPr>
          <a:lstStyle/>
          <a:p>
            <a:r>
              <a:rPr lang="en-US" sz="2000" dirty="0">
                <a:solidFill>
                  <a:srgbClr val="C00000"/>
                </a:solidFill>
                <a:latin typeface="Arial" panose="020B0604020202020204" pitchFamily="34" charset="0"/>
                <a:cs typeface="Arial" panose="020B0604020202020204" pitchFamily="34" charset="0"/>
              </a:rPr>
              <a:t>https://www.youtube.com/watch?v=OXoKZPLb6Qo</a:t>
            </a:r>
          </a:p>
        </p:txBody>
      </p:sp>
      <p:pic>
        <p:nvPicPr>
          <p:cNvPr id="3" name="OXoKZPLb6Qo"/>
          <p:cNvPicPr>
            <a:picLocks noRot="1" noChangeAspect="1"/>
          </p:cNvPicPr>
          <p:nvPr>
            <a:videoFile r:link="rId1"/>
          </p:nvPr>
        </p:nvPicPr>
        <p:blipFill>
          <a:blip r:embed="rId3"/>
          <a:stretch>
            <a:fillRect/>
          </a:stretch>
        </p:blipFill>
        <p:spPr>
          <a:xfrm>
            <a:off x="2612808" y="1507319"/>
            <a:ext cx="6966384" cy="3918591"/>
          </a:xfrm>
          <a:prstGeom prst="rect">
            <a:avLst/>
          </a:prstGeom>
        </p:spPr>
      </p:pic>
      <p:sp>
        <p:nvSpPr>
          <p:cNvPr id="4" name="Rectangle 3"/>
          <p:cNvSpPr/>
          <p:nvPr/>
        </p:nvSpPr>
        <p:spPr>
          <a:xfrm>
            <a:off x="2491774" y="333985"/>
            <a:ext cx="7376315" cy="523220"/>
          </a:xfrm>
          <a:prstGeom prst="rect">
            <a:avLst/>
          </a:prstGeom>
        </p:spPr>
        <p:txBody>
          <a:bodyPr wrap="none">
            <a:spAutoFit/>
          </a:bodyPr>
          <a:lstStyle/>
          <a:p>
            <a:r>
              <a:rPr lang="en-US" sz="2800" dirty="0">
                <a:solidFill>
                  <a:srgbClr val="C00000"/>
                </a:solidFill>
                <a:latin typeface="Copperplate Gothic Light" panose="020E0507020206020404" pitchFamily="34" charset="0"/>
              </a:rPr>
              <a:t>Scattering of light &amp; Tyndall effect</a:t>
            </a:r>
          </a:p>
        </p:txBody>
      </p:sp>
    </p:spTree>
    <p:extLst>
      <p:ext uri="{BB962C8B-B14F-4D97-AF65-F5344CB8AC3E}">
        <p14:creationId xmlns:p14="http://schemas.microsoft.com/office/powerpoint/2010/main" val="370389638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3128" y="178219"/>
            <a:ext cx="11895950" cy="954107"/>
          </a:xfrm>
          <a:prstGeom prst="rect">
            <a:avLst/>
          </a:prstGeom>
        </p:spPr>
        <p:txBody>
          <a:bodyPr wrap="none">
            <a:spAutoFit/>
          </a:bodyPr>
          <a:lstStyle/>
          <a:p>
            <a:pPr lvl="0" algn="ctr"/>
            <a:r>
              <a:rPr lang="en-US" sz="2800" dirty="0">
                <a:solidFill>
                  <a:srgbClr val="C00000"/>
                </a:solidFill>
                <a:latin typeface="Copperplate Gothic Light" panose="020E0507020206020404" pitchFamily="34" charset="0"/>
              </a:rPr>
              <a:t>Tyndall Effect: </a:t>
            </a:r>
          </a:p>
          <a:p>
            <a:pPr lvl="0" algn="ctr"/>
            <a:r>
              <a:rPr lang="en-US" sz="2800" dirty="0">
                <a:solidFill>
                  <a:srgbClr val="C00000"/>
                </a:solidFill>
                <a:latin typeface="Copperplate Gothic Light" panose="020E0507020206020404" pitchFamily="34" charset="0"/>
              </a:rPr>
              <a:t>Used to Differentiate Solutions, Colloids and Suspensions</a:t>
            </a:r>
          </a:p>
        </p:txBody>
      </p:sp>
      <p:sp>
        <p:nvSpPr>
          <p:cNvPr id="4" name="Rectangle 3"/>
          <p:cNvSpPr/>
          <p:nvPr/>
        </p:nvSpPr>
        <p:spPr>
          <a:xfrm>
            <a:off x="619760" y="1430453"/>
            <a:ext cx="10952480" cy="5016758"/>
          </a:xfrm>
          <a:prstGeom prst="rect">
            <a:avLst/>
          </a:prstGeom>
        </p:spPr>
        <p:txBody>
          <a:bodyPr wrap="square">
            <a:spAutoFit/>
          </a:bodyPr>
          <a:lstStyle/>
          <a:p>
            <a:pPr marL="285750" indent="-285750">
              <a:buFont typeface="Arial" panose="020B0604020202020204" pitchFamily="34" charset="0"/>
              <a:buChar char="•"/>
            </a:pPr>
            <a:r>
              <a:rPr lang="en-US" sz="2000" dirty="0">
                <a:latin typeface="Arial" panose="020B0604020202020204" pitchFamily="34" charset="0"/>
                <a:cs typeface="Arial" panose="020B0604020202020204" pitchFamily="34" charset="0"/>
              </a:rPr>
              <a:t>Colloids are often confused with true homogeneous solutions because the individual dispersed particles of a colloid cannot be seen by eye</a:t>
            </a:r>
          </a:p>
          <a:p>
            <a:pPr marL="285750" indent="-285750">
              <a:buFont typeface="Arial" panose="020B0604020202020204" pitchFamily="34" charset="0"/>
              <a:buChar char="•"/>
            </a:pPr>
            <a:endParaRPr lang="en-US" sz="200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endParaRPr lang="en-US" sz="200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US" sz="2000" dirty="0">
                <a:latin typeface="Arial" panose="020B0604020202020204" pitchFamily="34" charset="0"/>
                <a:cs typeface="Arial" panose="020B0604020202020204" pitchFamily="34" charset="0"/>
              </a:rPr>
              <a:t>When light is passed through a solution, the dissolved particles are too small to deflect the light</a:t>
            </a:r>
          </a:p>
          <a:p>
            <a:pPr marL="285750" indent="-285750">
              <a:buFont typeface="Arial" panose="020B0604020202020204" pitchFamily="34" charset="0"/>
              <a:buChar char="•"/>
            </a:pPr>
            <a:endParaRPr lang="en-US" sz="200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endParaRPr lang="en-US" sz="200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US" sz="2000" dirty="0">
                <a:latin typeface="Arial" panose="020B0604020202020204" pitchFamily="34" charset="0"/>
                <a:cs typeface="Arial" panose="020B0604020202020204" pitchFamily="34" charset="0"/>
              </a:rPr>
              <a:t>However, the dispersed particles of a colloid, being larger, deflect light </a:t>
            </a:r>
          </a:p>
          <a:p>
            <a:pPr marL="285750" indent="-285750">
              <a:buFont typeface="Arial" panose="020B0604020202020204" pitchFamily="34" charset="0"/>
              <a:buChar char="•"/>
            </a:pPr>
            <a:endParaRPr lang="en-US" sz="200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endParaRPr lang="en-US" sz="200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US" sz="2000" dirty="0">
                <a:latin typeface="Arial" panose="020B0604020202020204" pitchFamily="34" charset="0"/>
                <a:cs typeface="Arial" panose="020B0604020202020204" pitchFamily="34" charset="0"/>
              </a:rPr>
              <a:t>The Tyndall effect is the scattering of visible light by colloidal particles. </a:t>
            </a:r>
          </a:p>
          <a:p>
            <a:pPr marL="285750" indent="-285750">
              <a:buFont typeface="Arial" panose="020B0604020202020204" pitchFamily="34" charset="0"/>
              <a:buChar char="•"/>
            </a:pPr>
            <a:endParaRPr lang="en-US" sz="200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endParaRPr lang="en-US" sz="200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US" sz="2000" dirty="0">
                <a:latin typeface="Arial" panose="020B0604020202020204" pitchFamily="34" charset="0"/>
                <a:cs typeface="Arial" panose="020B0604020202020204" pitchFamily="34" charset="0"/>
              </a:rPr>
              <a:t>Suspensions may scatter light, but if the number of suspended particles is sufficiently large, the suspension may simply be opaque, and the light scattering will not occur</a:t>
            </a:r>
          </a:p>
        </p:txBody>
      </p:sp>
    </p:spTree>
    <p:extLst>
      <p:ext uri="{BB962C8B-B14F-4D97-AF65-F5344CB8AC3E}">
        <p14:creationId xmlns:p14="http://schemas.microsoft.com/office/powerpoint/2010/main" val="391847951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461576" y="208955"/>
            <a:ext cx="3143425" cy="523220"/>
          </a:xfrm>
          <a:prstGeom prst="rect">
            <a:avLst/>
          </a:prstGeom>
        </p:spPr>
        <p:txBody>
          <a:bodyPr wrap="none">
            <a:spAutoFit/>
          </a:bodyPr>
          <a:lstStyle/>
          <a:p>
            <a:pPr lvl="0"/>
            <a:r>
              <a:rPr lang="en-US" sz="2800" dirty="0">
                <a:solidFill>
                  <a:srgbClr val="C00000"/>
                </a:solidFill>
                <a:latin typeface="Copperplate Gothic Light" panose="020E0507020206020404" pitchFamily="34" charset="0"/>
              </a:rPr>
              <a:t>Tyndall Effect</a:t>
            </a:r>
          </a:p>
        </p:txBody>
      </p:sp>
      <p:pic>
        <p:nvPicPr>
          <p:cNvPr id="4" name="Picture 3"/>
          <p:cNvPicPr>
            <a:picLocks noChangeAspect="1"/>
          </p:cNvPicPr>
          <p:nvPr/>
        </p:nvPicPr>
        <p:blipFill>
          <a:blip r:embed="rId3"/>
          <a:stretch>
            <a:fillRect/>
          </a:stretch>
        </p:blipFill>
        <p:spPr>
          <a:xfrm>
            <a:off x="2972967" y="3230881"/>
            <a:ext cx="8847026" cy="3482022"/>
          </a:xfrm>
          <a:prstGeom prst="rect">
            <a:avLst/>
          </a:prstGeom>
        </p:spPr>
      </p:pic>
      <p:sp>
        <p:nvSpPr>
          <p:cNvPr id="5" name="Rectangle 4"/>
          <p:cNvSpPr/>
          <p:nvPr/>
        </p:nvSpPr>
        <p:spPr>
          <a:xfrm>
            <a:off x="640080" y="839153"/>
            <a:ext cx="10139680" cy="1938992"/>
          </a:xfrm>
          <a:prstGeom prst="rect">
            <a:avLst/>
          </a:prstGeom>
        </p:spPr>
        <p:txBody>
          <a:bodyPr wrap="square">
            <a:spAutoFit/>
          </a:bodyPr>
          <a:lstStyle/>
          <a:p>
            <a:pPr marL="342900" indent="-342900">
              <a:buFont typeface="Arial" panose="020B0604020202020204" pitchFamily="34" charset="0"/>
              <a:buChar char="•"/>
            </a:pPr>
            <a:r>
              <a:rPr lang="en-US" sz="2000" b="0" i="0" dirty="0">
                <a:effectLst/>
                <a:latin typeface="Arial" panose="020B0604020202020204" pitchFamily="34" charset="0"/>
                <a:cs typeface="Arial" panose="020B0604020202020204" pitchFamily="34" charset="0"/>
              </a:rPr>
              <a:t>Green laser light passes first through a colorless solution and is not scattered</a:t>
            </a:r>
          </a:p>
          <a:p>
            <a:endParaRPr lang="en-US" sz="2000" b="0" i="0" dirty="0">
              <a:effectLst/>
              <a:latin typeface="Arial" panose="020B0604020202020204" pitchFamily="34" charset="0"/>
              <a:cs typeface="Arial" panose="020B0604020202020204" pitchFamily="34" charset="0"/>
            </a:endParaRPr>
          </a:p>
          <a:p>
            <a:pPr marL="342900" indent="-342900">
              <a:buFont typeface="Arial" panose="020B0604020202020204" pitchFamily="34" charset="0"/>
              <a:buChar char="•"/>
            </a:pPr>
            <a:r>
              <a:rPr lang="en-US" sz="2000" b="0" i="0" dirty="0">
                <a:effectLst/>
                <a:latin typeface="Arial" panose="020B0604020202020204" pitchFamily="34" charset="0"/>
                <a:cs typeface="Arial" panose="020B0604020202020204" pitchFamily="34" charset="0"/>
              </a:rPr>
              <a:t>When it passes through a diluted milk solution, the light is scattered by colloidal particles, an observation called the Tyndall effect</a:t>
            </a:r>
          </a:p>
          <a:p>
            <a:endParaRPr lang="en-US" sz="2000" b="0" i="0" dirty="0">
              <a:effectLst/>
              <a:latin typeface="Arial" panose="020B0604020202020204" pitchFamily="34" charset="0"/>
              <a:cs typeface="Arial" panose="020B0604020202020204" pitchFamily="34" charset="0"/>
            </a:endParaRPr>
          </a:p>
          <a:p>
            <a:pPr marL="342900" indent="-342900">
              <a:buFont typeface="Arial" panose="020B0604020202020204" pitchFamily="34" charset="0"/>
              <a:buChar char="•"/>
            </a:pPr>
            <a:r>
              <a:rPr lang="en-US" sz="2000" b="0" i="0" dirty="0">
                <a:effectLst/>
                <a:latin typeface="Arial" panose="020B0604020202020204" pitchFamily="34" charset="0"/>
                <a:cs typeface="Arial" panose="020B0604020202020204" pitchFamily="34" charset="0"/>
              </a:rPr>
              <a:t>The Tyndall effect allows sunlight to be seen as it passes through a fine mist</a:t>
            </a:r>
            <a:endParaRPr lang="en-US" sz="2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1487421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6745857" y="159878"/>
            <a:ext cx="5279366" cy="2077859"/>
          </a:xfrm>
          <a:prstGeom prst="rect">
            <a:avLst/>
          </a:prstGeom>
        </p:spPr>
      </p:pic>
      <p:sp>
        <p:nvSpPr>
          <p:cNvPr id="3" name="TextBox 2"/>
          <p:cNvSpPr txBox="1"/>
          <p:nvPr/>
        </p:nvSpPr>
        <p:spPr>
          <a:xfrm>
            <a:off x="287548" y="2449901"/>
            <a:ext cx="11429532" cy="3477875"/>
          </a:xfrm>
          <a:prstGeom prst="rect">
            <a:avLst/>
          </a:prstGeom>
          <a:noFill/>
        </p:spPr>
        <p:txBody>
          <a:bodyPr wrap="square" rtlCol="0">
            <a:spAutoFit/>
          </a:bodyPr>
          <a:lstStyle/>
          <a:p>
            <a:r>
              <a:rPr lang="en-US" sz="2000" dirty="0">
                <a:latin typeface="Arial" panose="020B0604020202020204" pitchFamily="34" charset="0"/>
                <a:cs typeface="Arial" panose="020B0604020202020204" pitchFamily="34" charset="0"/>
              </a:rPr>
              <a:t>Q) In the above left picture, identify if the left glass is having a solution, a colloid, or a suspension?</a:t>
            </a:r>
          </a:p>
          <a:p>
            <a:r>
              <a:rPr lang="en-US" sz="2000" dirty="0">
                <a:latin typeface="Arial" panose="020B0604020202020204" pitchFamily="34" charset="0"/>
                <a:cs typeface="Arial" panose="020B0604020202020204" pitchFamily="34" charset="0"/>
              </a:rPr>
              <a:t>Briefly explain your reasoning. Note: of the left of both glasses, there is a green laser light shining light into the glasses.</a:t>
            </a:r>
          </a:p>
          <a:p>
            <a:endParaRPr lang="en-US" sz="2000" dirty="0">
              <a:latin typeface="Arial" panose="020B0604020202020204" pitchFamily="34" charset="0"/>
              <a:cs typeface="Arial" panose="020B0604020202020204" pitchFamily="34" charset="0"/>
            </a:endParaRPr>
          </a:p>
          <a:p>
            <a:endParaRPr lang="en-US" sz="2000" dirty="0">
              <a:solidFill>
                <a:srgbClr val="FF0000"/>
              </a:solidFill>
              <a:latin typeface="Arial" panose="020B0604020202020204" pitchFamily="34" charset="0"/>
              <a:cs typeface="Arial" panose="020B0604020202020204" pitchFamily="34" charset="0"/>
            </a:endParaRPr>
          </a:p>
          <a:p>
            <a:endParaRPr lang="en-US" sz="2000" dirty="0">
              <a:solidFill>
                <a:srgbClr val="FF0000"/>
              </a:solidFill>
              <a:latin typeface="Arial" panose="020B0604020202020204" pitchFamily="34" charset="0"/>
              <a:cs typeface="Arial" panose="020B0604020202020204" pitchFamily="34" charset="0"/>
            </a:endParaRPr>
          </a:p>
          <a:p>
            <a:r>
              <a:rPr lang="en-US" sz="2000" dirty="0">
                <a:latin typeface="Arial" panose="020B0604020202020204" pitchFamily="34" charset="0"/>
                <a:cs typeface="Arial" panose="020B0604020202020204" pitchFamily="34" charset="0"/>
              </a:rPr>
              <a:t>Q) In the left picture above, identify if the right glass contains a solution/colloid/suspension? Explain your reasoning.</a:t>
            </a:r>
          </a:p>
          <a:p>
            <a:endParaRPr lang="en-US" sz="2000" dirty="0">
              <a:solidFill>
                <a:srgbClr val="FF0000"/>
              </a:solidFill>
              <a:latin typeface="Arial" panose="020B0604020202020204" pitchFamily="34" charset="0"/>
              <a:cs typeface="Arial" panose="020B0604020202020204" pitchFamily="34" charset="0"/>
            </a:endParaRPr>
          </a:p>
          <a:p>
            <a:r>
              <a:rPr lang="en-US" sz="2000" dirty="0">
                <a:latin typeface="Arial" panose="020B0604020202020204" pitchFamily="34" charset="0"/>
                <a:cs typeface="Arial" panose="020B0604020202020204" pitchFamily="34" charset="0"/>
              </a:rPr>
              <a:t>Q) In the right picture above, identify if fog is a solution/colloid/suspension? Explain your reasoning.</a:t>
            </a:r>
          </a:p>
          <a:p>
            <a:endParaRPr lang="en-US" sz="2000" dirty="0">
              <a:solidFill>
                <a:srgbClr val="FF0000"/>
              </a:solidFill>
              <a:latin typeface="Arial" panose="020B0604020202020204" pitchFamily="34" charset="0"/>
              <a:cs typeface="Arial" panose="020B0604020202020204" pitchFamily="34" charset="0"/>
            </a:endParaRPr>
          </a:p>
        </p:txBody>
      </p:sp>
      <p:sp>
        <p:nvSpPr>
          <p:cNvPr id="4" name="TextBox 3">
            <a:extLst>
              <a:ext uri="{FF2B5EF4-FFF2-40B4-BE49-F238E27FC236}">
                <a16:creationId xmlns:a16="http://schemas.microsoft.com/office/drawing/2014/main" id="{07EAA8E6-11E1-4C48-8729-0723C2853630}"/>
              </a:ext>
            </a:extLst>
          </p:cNvPr>
          <p:cNvSpPr txBox="1"/>
          <p:nvPr/>
        </p:nvSpPr>
        <p:spPr>
          <a:xfrm>
            <a:off x="2190307" y="730169"/>
            <a:ext cx="2337499" cy="400110"/>
          </a:xfrm>
          <a:prstGeom prst="rect">
            <a:avLst/>
          </a:prstGeom>
          <a:noFill/>
        </p:spPr>
        <p:txBody>
          <a:bodyPr wrap="none" rtlCol="0">
            <a:spAutoFit/>
          </a:bodyPr>
          <a:lstStyle/>
          <a:p>
            <a:r>
              <a:rPr lang="en-US" sz="2000" dirty="0">
                <a:solidFill>
                  <a:srgbClr val="C00000"/>
                </a:solidFill>
                <a:latin typeface="Arial" panose="020B0604020202020204" pitchFamily="34" charset="0"/>
                <a:cs typeface="Arial" panose="020B0604020202020204" pitchFamily="34" charset="0"/>
              </a:rPr>
              <a:t>Example Problems</a:t>
            </a:r>
          </a:p>
        </p:txBody>
      </p:sp>
    </p:spTree>
    <p:extLst>
      <p:ext uri="{BB962C8B-B14F-4D97-AF65-F5344CB8AC3E}">
        <p14:creationId xmlns:p14="http://schemas.microsoft.com/office/powerpoint/2010/main" val="201949802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60832" y="1130241"/>
            <a:ext cx="11070336" cy="1015663"/>
          </a:xfrm>
          <a:prstGeom prst="rect">
            <a:avLst/>
          </a:prstGeom>
        </p:spPr>
        <p:txBody>
          <a:bodyPr wrap="square">
            <a:spAutoFit/>
          </a:bodyPr>
          <a:lstStyle/>
          <a:p>
            <a:r>
              <a:rPr lang="en-US" sz="2000" dirty="0">
                <a:latin typeface="Arial" panose="020B0604020202020204" pitchFamily="34" charset="0"/>
                <a:cs typeface="Arial" panose="020B0604020202020204" pitchFamily="34" charset="0"/>
              </a:rPr>
              <a:t>Q) How many pounds of walnuts that cost $0.80 per pound must be mixed with 8 pounds of cashews that costs $1.25 per pound to make a mixture of nuts that costs $1.00 per pound?</a:t>
            </a:r>
          </a:p>
          <a:p>
            <a:endParaRPr lang="en-US" sz="2000" dirty="0">
              <a:latin typeface="Arial" panose="020B0604020202020204" pitchFamily="34" charset="0"/>
              <a:cs typeface="Arial" panose="020B0604020202020204" pitchFamily="34" charset="0"/>
            </a:endParaRPr>
          </a:p>
        </p:txBody>
      </p:sp>
      <p:pic>
        <p:nvPicPr>
          <p:cNvPr id="3" name="Picture 2"/>
          <p:cNvPicPr>
            <a:picLocks noChangeAspect="1"/>
          </p:cNvPicPr>
          <p:nvPr/>
        </p:nvPicPr>
        <p:blipFill>
          <a:blip r:embed="rId3"/>
          <a:stretch>
            <a:fillRect/>
          </a:stretch>
        </p:blipFill>
        <p:spPr>
          <a:xfrm>
            <a:off x="743712" y="2418609"/>
            <a:ext cx="6737985" cy="1287187"/>
          </a:xfrm>
          <a:prstGeom prst="rect">
            <a:avLst/>
          </a:prstGeom>
        </p:spPr>
      </p:pic>
      <p:pic>
        <p:nvPicPr>
          <p:cNvPr id="4" name="Picture 3"/>
          <p:cNvPicPr>
            <a:picLocks noChangeAspect="1"/>
          </p:cNvPicPr>
          <p:nvPr/>
        </p:nvPicPr>
        <p:blipFill>
          <a:blip r:embed="rId4"/>
          <a:stretch>
            <a:fillRect/>
          </a:stretch>
        </p:blipFill>
        <p:spPr>
          <a:xfrm>
            <a:off x="7579614" y="2636901"/>
            <a:ext cx="4405122" cy="3983355"/>
          </a:xfrm>
          <a:prstGeom prst="rect">
            <a:avLst/>
          </a:prstGeom>
        </p:spPr>
      </p:pic>
      <p:sp>
        <p:nvSpPr>
          <p:cNvPr id="5" name="TextBox 4">
            <a:extLst>
              <a:ext uri="{FF2B5EF4-FFF2-40B4-BE49-F238E27FC236}">
                <a16:creationId xmlns:a16="http://schemas.microsoft.com/office/drawing/2014/main" id="{235FC1A1-8D0D-463B-9B16-9C63E35DD0AD}"/>
              </a:ext>
            </a:extLst>
          </p:cNvPr>
          <p:cNvSpPr txBox="1"/>
          <p:nvPr/>
        </p:nvSpPr>
        <p:spPr>
          <a:xfrm>
            <a:off x="4444409" y="198318"/>
            <a:ext cx="2337499" cy="400110"/>
          </a:xfrm>
          <a:prstGeom prst="rect">
            <a:avLst/>
          </a:prstGeom>
          <a:noFill/>
        </p:spPr>
        <p:txBody>
          <a:bodyPr wrap="none" rtlCol="0">
            <a:spAutoFit/>
          </a:bodyPr>
          <a:lstStyle/>
          <a:p>
            <a:r>
              <a:rPr lang="en-US" sz="2000" dirty="0">
                <a:solidFill>
                  <a:srgbClr val="C00000"/>
                </a:solidFill>
                <a:latin typeface="Arial" panose="020B0604020202020204" pitchFamily="34" charset="0"/>
                <a:cs typeface="Arial" panose="020B0604020202020204" pitchFamily="34" charset="0"/>
              </a:rPr>
              <a:t>Example Problems</a:t>
            </a:r>
          </a:p>
        </p:txBody>
      </p:sp>
    </p:spTree>
    <p:extLst>
      <p:ext uri="{BB962C8B-B14F-4D97-AF65-F5344CB8AC3E}">
        <p14:creationId xmlns:p14="http://schemas.microsoft.com/office/powerpoint/2010/main" val="38344390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26008" y="1170093"/>
            <a:ext cx="10539984" cy="1323439"/>
          </a:xfrm>
          <a:prstGeom prst="rect">
            <a:avLst/>
          </a:prstGeom>
        </p:spPr>
        <p:txBody>
          <a:bodyPr wrap="square">
            <a:spAutoFit/>
          </a:bodyPr>
          <a:lstStyle/>
          <a:p>
            <a:r>
              <a:rPr lang="en-US" sz="2000" dirty="0">
                <a:solidFill>
                  <a:srgbClr val="000000"/>
                </a:solidFill>
                <a:latin typeface="Arial" panose="020B0604020202020204" pitchFamily="34" charset="0"/>
                <a:cs typeface="Arial" panose="020B0604020202020204" pitchFamily="34" charset="0"/>
              </a:rPr>
              <a:t>Q) How many pounds of Kenyan coffee beans that cost $5.00 per pound must be mixed with 8 pounds of Ethiopian coffee beans that costs $8.00 per pound to make a blend that costs $6.00 per pound?</a:t>
            </a:r>
          </a:p>
          <a:p>
            <a:r>
              <a:rPr lang="en-US" sz="2000" dirty="0">
                <a:solidFill>
                  <a:srgbClr val="000000"/>
                </a:solidFill>
                <a:latin typeface="Arial" panose="020B0604020202020204" pitchFamily="34" charset="0"/>
                <a:cs typeface="Arial" panose="020B0604020202020204" pitchFamily="34" charset="0"/>
              </a:rPr>
              <a:t> </a:t>
            </a:r>
          </a:p>
        </p:txBody>
      </p:sp>
    </p:spTree>
    <p:extLst>
      <p:ext uri="{BB962C8B-B14F-4D97-AF65-F5344CB8AC3E}">
        <p14:creationId xmlns:p14="http://schemas.microsoft.com/office/powerpoint/2010/main" val="119600882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933524" y="164454"/>
            <a:ext cx="1910010" cy="523220"/>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srgbClr val="C00000"/>
                </a:solidFill>
                <a:effectLst/>
                <a:uLnTx/>
                <a:uFillTx/>
                <a:latin typeface="Copperplate Gothic Light" panose="020E0507020206020404" pitchFamily="34" charset="0"/>
                <a:ea typeface="+mn-ea"/>
                <a:cs typeface="+mn-cs"/>
              </a:rPr>
              <a:t>Mixtures</a:t>
            </a:r>
          </a:p>
        </p:txBody>
      </p:sp>
      <p:sp>
        <p:nvSpPr>
          <p:cNvPr id="3" name="Rectangle 2"/>
          <p:cNvSpPr/>
          <p:nvPr/>
        </p:nvSpPr>
        <p:spPr>
          <a:xfrm>
            <a:off x="648601" y="769825"/>
            <a:ext cx="11110451" cy="4708981"/>
          </a:xfrm>
          <a:prstGeom prst="rect">
            <a:avLst/>
          </a:prstGeom>
        </p:spPr>
        <p:txBody>
          <a:bodyPr wrap="square">
            <a:spAutoFit/>
          </a:bodyPr>
          <a:lstStyle/>
          <a:p>
            <a:pPr marL="285750" indent="-285750">
              <a:buFont typeface="Arial" panose="020B0604020202020204" pitchFamily="34" charset="0"/>
              <a:buChar char="•"/>
            </a:pPr>
            <a:r>
              <a:rPr lang="en-US" sz="2000" dirty="0">
                <a:solidFill>
                  <a:srgbClr val="000000"/>
                </a:solidFill>
                <a:latin typeface="Arial" panose="020B0604020202020204" pitchFamily="34" charset="0"/>
                <a:cs typeface="Arial" panose="020B0604020202020204" pitchFamily="34" charset="0"/>
              </a:rPr>
              <a:t>Is a combination of two or more materials that are not chemically combined</a:t>
            </a:r>
          </a:p>
          <a:p>
            <a:pPr marL="285750" indent="-285750">
              <a:buFont typeface="Arial" panose="020B0604020202020204" pitchFamily="34" charset="0"/>
              <a:buChar char="•"/>
            </a:pPr>
            <a:endParaRPr lang="en-US" sz="2000" dirty="0">
              <a:solidFill>
                <a:srgbClr val="000000"/>
              </a:solidFill>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US" sz="2000" dirty="0">
                <a:solidFill>
                  <a:srgbClr val="000000"/>
                </a:solidFill>
                <a:latin typeface="Arial" panose="020B0604020202020204" pitchFamily="34" charset="0"/>
                <a:cs typeface="Arial" panose="020B0604020202020204" pitchFamily="34" charset="0"/>
              </a:rPr>
              <a:t>A mixture of materials is not required to have the same proportions of constituent materials</a:t>
            </a:r>
          </a:p>
          <a:p>
            <a:pPr marL="285750" indent="-285750">
              <a:buFont typeface="Arial" panose="020B0604020202020204" pitchFamily="34" charset="0"/>
              <a:buChar char="•"/>
            </a:pPr>
            <a:endParaRPr lang="en-US" sz="2000" dirty="0">
              <a:solidFill>
                <a:srgbClr val="000000"/>
              </a:solidFill>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US" sz="2000" dirty="0">
                <a:latin typeface="Arial" panose="020B0604020202020204" pitchFamily="34" charset="0"/>
                <a:cs typeface="Arial" panose="020B0604020202020204" pitchFamily="34" charset="0"/>
              </a:rPr>
              <a:t>Can be physically separated into pure constituent materials without having to use chemical changes of the constituent materials</a:t>
            </a:r>
          </a:p>
          <a:p>
            <a:pPr lvl="1"/>
            <a:endParaRPr lang="en-US" sz="200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US" sz="2000" dirty="0">
                <a:latin typeface="Arial" panose="020B0604020202020204" pitchFamily="34" charset="0"/>
                <a:cs typeface="Arial" panose="020B0604020202020204" pitchFamily="34" charset="0"/>
              </a:rPr>
              <a:t>Constituent materials can be of any phase: solid, liquid, gas, or plasma</a:t>
            </a:r>
          </a:p>
          <a:p>
            <a:pPr marL="285750" indent="-285750">
              <a:buFont typeface="Arial" panose="020B0604020202020204" pitchFamily="34" charset="0"/>
              <a:buChar char="•"/>
            </a:pPr>
            <a:endParaRPr lang="en-US" sz="200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US" sz="2000" dirty="0">
                <a:latin typeface="Arial" panose="020B0604020202020204" pitchFamily="34" charset="0"/>
                <a:cs typeface="Arial" panose="020B0604020202020204" pitchFamily="34" charset="0"/>
              </a:rPr>
              <a:t>Mixtures also can be of any phase: solid, liquid, gas, or plasma</a:t>
            </a:r>
          </a:p>
          <a:p>
            <a:pPr lvl="1"/>
            <a:endParaRPr lang="en-US" sz="200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US" sz="2000" dirty="0">
                <a:latin typeface="Arial" panose="020B0604020202020204" pitchFamily="34" charset="0"/>
                <a:cs typeface="Arial" panose="020B0604020202020204" pitchFamily="34" charset="0"/>
              </a:rPr>
              <a:t>Two Types:</a:t>
            </a:r>
          </a:p>
          <a:p>
            <a:pPr marL="285750" indent="-285750">
              <a:buFont typeface="Arial" panose="020B0604020202020204" pitchFamily="34" charset="0"/>
              <a:buChar char="•"/>
            </a:pPr>
            <a:endParaRPr lang="en-US" sz="2000" dirty="0">
              <a:latin typeface="Arial" panose="020B0604020202020204" pitchFamily="34" charset="0"/>
              <a:cs typeface="Arial" panose="020B0604020202020204" pitchFamily="34" charset="0"/>
            </a:endParaRPr>
          </a:p>
          <a:p>
            <a:pPr marL="742950" lvl="1" indent="-285750">
              <a:buFont typeface="Arial" panose="020B0604020202020204" pitchFamily="34" charset="0"/>
              <a:buChar char="•"/>
            </a:pPr>
            <a:r>
              <a:rPr lang="en-US" sz="2000" dirty="0">
                <a:latin typeface="Arial" panose="020B0604020202020204" pitchFamily="34" charset="0"/>
                <a:cs typeface="Arial" panose="020B0604020202020204" pitchFamily="34" charset="0"/>
              </a:rPr>
              <a:t>Homogeneous mixtures</a:t>
            </a:r>
          </a:p>
          <a:p>
            <a:pPr marL="742950" lvl="1" indent="-285750">
              <a:buFont typeface="Arial" panose="020B0604020202020204" pitchFamily="34" charset="0"/>
              <a:buChar char="•"/>
            </a:pPr>
            <a:r>
              <a:rPr lang="en-US" sz="2000" dirty="0">
                <a:latin typeface="Arial" panose="020B0604020202020204" pitchFamily="34" charset="0"/>
                <a:cs typeface="Arial" panose="020B0604020202020204" pitchFamily="34" charset="0"/>
              </a:rPr>
              <a:t>Heterogeneous mixtures</a:t>
            </a:r>
          </a:p>
        </p:txBody>
      </p:sp>
    </p:spTree>
    <p:extLst>
      <p:ext uri="{BB962C8B-B14F-4D97-AF65-F5344CB8AC3E}">
        <p14:creationId xmlns:p14="http://schemas.microsoft.com/office/powerpoint/2010/main" val="404378154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365760" y="1825994"/>
            <a:ext cx="7479030" cy="1448320"/>
          </a:xfrm>
          <a:prstGeom prst="rect">
            <a:avLst/>
          </a:prstGeom>
        </p:spPr>
      </p:pic>
      <p:pic>
        <p:nvPicPr>
          <p:cNvPr id="3" name="Picture 2"/>
          <p:cNvPicPr>
            <a:picLocks noChangeAspect="1"/>
          </p:cNvPicPr>
          <p:nvPr/>
        </p:nvPicPr>
        <p:blipFill>
          <a:blip r:embed="rId3"/>
          <a:stretch>
            <a:fillRect/>
          </a:stretch>
        </p:blipFill>
        <p:spPr>
          <a:xfrm>
            <a:off x="365760" y="3608049"/>
            <a:ext cx="5419725" cy="857250"/>
          </a:xfrm>
          <a:prstGeom prst="rect">
            <a:avLst/>
          </a:prstGeom>
        </p:spPr>
      </p:pic>
      <p:sp>
        <p:nvSpPr>
          <p:cNvPr id="5" name="Rectangle 4"/>
          <p:cNvSpPr/>
          <p:nvPr/>
        </p:nvSpPr>
        <p:spPr>
          <a:xfrm>
            <a:off x="445008" y="458797"/>
            <a:ext cx="11301984" cy="1200329"/>
          </a:xfrm>
          <a:prstGeom prst="rect">
            <a:avLst/>
          </a:prstGeom>
        </p:spPr>
        <p:txBody>
          <a:bodyPr wrap="square">
            <a:spAutoFit/>
          </a:bodyPr>
          <a:lstStyle/>
          <a:p>
            <a:pPr lvl="0"/>
            <a:r>
              <a:rPr lang="en-US" dirty="0">
                <a:solidFill>
                  <a:srgbClr val="000000"/>
                </a:solidFill>
                <a:latin typeface="Arial" panose="020B0604020202020204" pitchFamily="34" charset="0"/>
                <a:cs typeface="Arial" panose="020B0604020202020204" pitchFamily="34" charset="0"/>
              </a:rPr>
              <a:t>Q) How many pounds of Kenyan coffee beans that cost $5.00 per pound must be mixed with 8 pounds of Ethiopian coffee beans that costs $8.00 per pound to make a blend that costs $6.00 per pound?</a:t>
            </a:r>
          </a:p>
          <a:p>
            <a:pPr lvl="0"/>
            <a:r>
              <a:rPr lang="en-US" dirty="0">
                <a:solidFill>
                  <a:srgbClr val="000000"/>
                </a:solidFill>
                <a:latin typeface="Arial" panose="020B0604020202020204" pitchFamily="34" charset="0"/>
                <a:cs typeface="Arial" panose="020B0604020202020204" pitchFamily="34" charset="0"/>
              </a:rPr>
              <a:t>https://content.nroc.org/Algebra.HTML5/U06L2T2/TopicText/en/text.html</a:t>
            </a:r>
          </a:p>
          <a:p>
            <a:pPr lvl="0"/>
            <a:r>
              <a:rPr lang="en-US" dirty="0">
                <a:solidFill>
                  <a:srgbClr val="000000"/>
                </a:solidFill>
                <a:latin typeface="Arial" panose="020B0604020202020204" pitchFamily="34" charset="0"/>
                <a:cs typeface="Arial" panose="020B0604020202020204" pitchFamily="34" charset="0"/>
              </a:rPr>
              <a:t> </a:t>
            </a:r>
          </a:p>
        </p:txBody>
      </p:sp>
    </p:spTree>
    <p:extLst>
      <p:ext uri="{BB962C8B-B14F-4D97-AF65-F5344CB8AC3E}">
        <p14:creationId xmlns:p14="http://schemas.microsoft.com/office/powerpoint/2010/main" val="164182409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58368" y="461879"/>
            <a:ext cx="8714232" cy="1015663"/>
          </a:xfrm>
          <a:prstGeom prst="rect">
            <a:avLst/>
          </a:prstGeom>
        </p:spPr>
        <p:txBody>
          <a:bodyPr wrap="square">
            <a:spAutoFit/>
          </a:bodyPr>
          <a:lstStyle/>
          <a:p>
            <a:r>
              <a:rPr lang="en-US" sz="2000" dirty="0">
                <a:latin typeface="Arial" panose="020B0604020202020204" pitchFamily="34" charset="0"/>
                <a:cs typeface="Arial" panose="020B0604020202020204" pitchFamily="34" charset="0"/>
              </a:rPr>
              <a:t>Q) You need 20 liters of 20% acid solution. You have jugs of 10% solution and 25% solution. How many liters of each should you combine to get the needed solution?</a:t>
            </a:r>
          </a:p>
        </p:txBody>
      </p:sp>
      <p:pic>
        <p:nvPicPr>
          <p:cNvPr id="3" name="Picture 2"/>
          <p:cNvPicPr>
            <a:picLocks noChangeAspect="1"/>
          </p:cNvPicPr>
          <p:nvPr/>
        </p:nvPicPr>
        <p:blipFill>
          <a:blip r:embed="rId3"/>
          <a:stretch>
            <a:fillRect/>
          </a:stretch>
        </p:blipFill>
        <p:spPr>
          <a:xfrm>
            <a:off x="448055" y="1975327"/>
            <a:ext cx="6280023" cy="1394113"/>
          </a:xfrm>
          <a:prstGeom prst="rect">
            <a:avLst/>
          </a:prstGeom>
        </p:spPr>
      </p:pic>
      <p:pic>
        <p:nvPicPr>
          <p:cNvPr id="4" name="Picture 3"/>
          <p:cNvPicPr>
            <a:picLocks noChangeAspect="1"/>
          </p:cNvPicPr>
          <p:nvPr/>
        </p:nvPicPr>
        <p:blipFill>
          <a:blip r:embed="rId4"/>
          <a:stretch>
            <a:fillRect/>
          </a:stretch>
        </p:blipFill>
        <p:spPr>
          <a:xfrm>
            <a:off x="448055" y="3826074"/>
            <a:ext cx="6240018" cy="1378215"/>
          </a:xfrm>
          <a:prstGeom prst="rect">
            <a:avLst/>
          </a:prstGeom>
        </p:spPr>
      </p:pic>
      <p:pic>
        <p:nvPicPr>
          <p:cNvPr id="5" name="Picture 4"/>
          <p:cNvPicPr>
            <a:picLocks noChangeAspect="1"/>
          </p:cNvPicPr>
          <p:nvPr/>
        </p:nvPicPr>
        <p:blipFill>
          <a:blip r:embed="rId5"/>
          <a:stretch>
            <a:fillRect/>
          </a:stretch>
        </p:blipFill>
        <p:spPr>
          <a:xfrm>
            <a:off x="7065073" y="1385209"/>
            <a:ext cx="5267325" cy="5362575"/>
          </a:xfrm>
          <a:prstGeom prst="rect">
            <a:avLst/>
          </a:prstGeom>
        </p:spPr>
      </p:pic>
    </p:spTree>
    <p:extLst>
      <p:ext uri="{BB962C8B-B14F-4D97-AF65-F5344CB8AC3E}">
        <p14:creationId xmlns:p14="http://schemas.microsoft.com/office/powerpoint/2010/main" val="343931629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32232" y="617082"/>
            <a:ext cx="11518392" cy="707886"/>
          </a:xfrm>
          <a:prstGeom prst="rect">
            <a:avLst/>
          </a:prstGeom>
        </p:spPr>
        <p:txBody>
          <a:bodyPr wrap="square">
            <a:spAutoFit/>
          </a:bodyPr>
          <a:lstStyle/>
          <a:p>
            <a:r>
              <a:rPr lang="en-US" sz="2000" dirty="0">
                <a:solidFill>
                  <a:srgbClr val="000000"/>
                </a:solidFill>
                <a:latin typeface="Arial" panose="020B0604020202020204" pitchFamily="34" charset="0"/>
              </a:rPr>
              <a:t>Q) Oren created the following table to figure out a mixture problem. If this table is a correct representation of the problem, which of the following problems was he solving?</a:t>
            </a:r>
            <a:endParaRPr lang="en-US" sz="2000" dirty="0"/>
          </a:p>
        </p:txBody>
      </p:sp>
      <p:pic>
        <p:nvPicPr>
          <p:cNvPr id="3" name="Picture 2"/>
          <p:cNvPicPr>
            <a:picLocks noChangeAspect="1"/>
          </p:cNvPicPr>
          <p:nvPr/>
        </p:nvPicPr>
        <p:blipFill>
          <a:blip r:embed="rId2"/>
          <a:stretch>
            <a:fillRect/>
          </a:stretch>
        </p:blipFill>
        <p:spPr>
          <a:xfrm>
            <a:off x="332232" y="1677377"/>
            <a:ext cx="10877356" cy="4209598"/>
          </a:xfrm>
          <a:prstGeom prst="rect">
            <a:avLst/>
          </a:prstGeom>
        </p:spPr>
      </p:pic>
    </p:spTree>
    <p:extLst>
      <p:ext uri="{BB962C8B-B14F-4D97-AF65-F5344CB8AC3E}">
        <p14:creationId xmlns:p14="http://schemas.microsoft.com/office/powerpoint/2010/main" val="213472634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240730" y="3300984"/>
            <a:ext cx="11483072" cy="3126548"/>
          </a:xfrm>
          <a:prstGeom prst="rect">
            <a:avLst/>
          </a:prstGeom>
        </p:spPr>
      </p:pic>
      <p:sp>
        <p:nvSpPr>
          <p:cNvPr id="3" name="Rectangle 2"/>
          <p:cNvSpPr/>
          <p:nvPr/>
        </p:nvSpPr>
        <p:spPr>
          <a:xfrm>
            <a:off x="332232" y="461879"/>
            <a:ext cx="11518392" cy="707886"/>
          </a:xfrm>
          <a:prstGeom prst="rect">
            <a:avLst/>
          </a:prstGeom>
        </p:spPr>
        <p:txBody>
          <a:bodyPr wrap="square">
            <a:spAutoFit/>
          </a:bodyPr>
          <a:lstStyle/>
          <a:p>
            <a:r>
              <a:rPr lang="en-US" sz="2000" dirty="0">
                <a:solidFill>
                  <a:srgbClr val="000000"/>
                </a:solidFill>
                <a:latin typeface="Arial" panose="020B0604020202020204" pitchFamily="34" charset="0"/>
              </a:rPr>
              <a:t>Q) Oren created the following table to figure out a mixture problem. If this table is a correct representation of the problem, which of the following problems was he solving?</a:t>
            </a:r>
            <a:endParaRPr lang="en-US" sz="2000" dirty="0"/>
          </a:p>
        </p:txBody>
      </p:sp>
      <p:pic>
        <p:nvPicPr>
          <p:cNvPr id="4" name="Picture 3"/>
          <p:cNvPicPr>
            <a:picLocks noChangeAspect="1"/>
          </p:cNvPicPr>
          <p:nvPr/>
        </p:nvPicPr>
        <p:blipFill rotWithShape="1">
          <a:blip r:embed="rId3"/>
          <a:srcRect r="31936" b="65992"/>
          <a:stretch/>
        </p:blipFill>
        <p:spPr>
          <a:xfrm>
            <a:off x="332232" y="1220177"/>
            <a:ext cx="7403592" cy="1431583"/>
          </a:xfrm>
          <a:prstGeom prst="rect">
            <a:avLst/>
          </a:prstGeom>
        </p:spPr>
      </p:pic>
      <p:sp>
        <p:nvSpPr>
          <p:cNvPr id="5" name="Rectangle 4"/>
          <p:cNvSpPr/>
          <p:nvPr/>
        </p:nvSpPr>
        <p:spPr>
          <a:xfrm>
            <a:off x="240730" y="2791706"/>
            <a:ext cx="1359470" cy="369332"/>
          </a:xfrm>
          <a:prstGeom prst="rect">
            <a:avLst/>
          </a:prstGeom>
        </p:spPr>
        <p:txBody>
          <a:bodyPr wrap="square">
            <a:spAutoFit/>
          </a:bodyPr>
          <a:lstStyle/>
          <a:p>
            <a:r>
              <a:rPr lang="en-US" dirty="0">
                <a:solidFill>
                  <a:srgbClr val="C00000"/>
                </a:solidFill>
                <a:latin typeface="Arial" panose="020B0604020202020204" pitchFamily="34" charset="0"/>
              </a:rPr>
              <a:t>ANSWER</a:t>
            </a:r>
            <a:endParaRPr lang="en-US" dirty="0">
              <a:solidFill>
                <a:srgbClr val="C00000"/>
              </a:solidFill>
            </a:endParaRPr>
          </a:p>
        </p:txBody>
      </p:sp>
    </p:spTree>
    <p:extLst>
      <p:ext uri="{BB962C8B-B14F-4D97-AF65-F5344CB8AC3E}">
        <p14:creationId xmlns:p14="http://schemas.microsoft.com/office/powerpoint/2010/main" val="364669796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130169" y="203781"/>
            <a:ext cx="1383712" cy="523220"/>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srgbClr val="C00000"/>
                </a:solidFill>
                <a:effectLst/>
                <a:uLnTx/>
                <a:uFillTx/>
                <a:latin typeface="Copperplate Gothic Light" panose="020E0507020206020404" pitchFamily="34" charset="0"/>
                <a:ea typeface="+mn-ea"/>
                <a:cs typeface="+mn-cs"/>
              </a:rPr>
              <a:t>Soaps</a:t>
            </a:r>
          </a:p>
        </p:txBody>
      </p:sp>
      <p:sp>
        <p:nvSpPr>
          <p:cNvPr id="3" name="Rectangle 2"/>
          <p:cNvSpPr/>
          <p:nvPr/>
        </p:nvSpPr>
        <p:spPr>
          <a:xfrm>
            <a:off x="277147" y="798840"/>
            <a:ext cx="11513574" cy="2554545"/>
          </a:xfrm>
          <a:prstGeom prst="rect">
            <a:avLst/>
          </a:prstGeom>
        </p:spPr>
        <p:txBody>
          <a:bodyPr wrap="square">
            <a:spAutoFit/>
          </a:bodyPr>
          <a:lstStyle/>
          <a:p>
            <a:pPr marL="342900" indent="-342900">
              <a:buFont typeface="Arial" panose="020B0604020202020204" pitchFamily="34" charset="0"/>
              <a:buChar char="•"/>
            </a:pPr>
            <a:r>
              <a:rPr lang="en-US" sz="2000" dirty="0">
                <a:solidFill>
                  <a:srgbClr val="000000"/>
                </a:solidFill>
                <a:latin typeface="Arial" panose="020B0604020202020204" pitchFamily="34" charset="0"/>
                <a:cs typeface="Arial" panose="020B0604020202020204" pitchFamily="34" charset="0"/>
              </a:rPr>
              <a:t>Soap is a mixture of sodium salts of fatty acids</a:t>
            </a:r>
          </a:p>
          <a:p>
            <a:pPr marL="342900" indent="-342900">
              <a:buFont typeface="Arial" panose="020B0604020202020204" pitchFamily="34" charset="0"/>
              <a:buChar char="•"/>
            </a:pPr>
            <a:endParaRPr lang="en-US" sz="2000" dirty="0">
              <a:solidFill>
                <a:srgbClr val="000000"/>
              </a:solidFill>
              <a:latin typeface="Arial" panose="020B0604020202020204" pitchFamily="34" charset="0"/>
              <a:cs typeface="Arial" panose="020B0604020202020204" pitchFamily="34" charset="0"/>
            </a:endParaRPr>
          </a:p>
          <a:p>
            <a:pPr marL="342900" indent="-342900">
              <a:buFont typeface="Arial" panose="020B0604020202020204" pitchFamily="34" charset="0"/>
              <a:buChar char="•"/>
            </a:pPr>
            <a:r>
              <a:rPr lang="en-US" sz="2000" dirty="0">
                <a:solidFill>
                  <a:srgbClr val="000000"/>
                </a:solidFill>
                <a:latin typeface="Arial" panose="020B0604020202020204" pitchFamily="34" charset="0"/>
                <a:cs typeface="Arial" panose="020B0604020202020204" pitchFamily="34" charset="0"/>
              </a:rPr>
              <a:t>Soap molecules are composed of long chains of carbon and hydrogen atoms</a:t>
            </a:r>
          </a:p>
          <a:p>
            <a:pPr marL="342900" indent="-342900">
              <a:buFont typeface="Arial" panose="020B0604020202020204" pitchFamily="34" charset="0"/>
              <a:buChar char="•"/>
            </a:pPr>
            <a:endParaRPr lang="en-US" sz="2000" dirty="0">
              <a:solidFill>
                <a:srgbClr val="000000"/>
              </a:solidFill>
              <a:latin typeface="Arial" panose="020B0604020202020204" pitchFamily="34" charset="0"/>
              <a:cs typeface="Arial" panose="020B0604020202020204" pitchFamily="34" charset="0"/>
            </a:endParaRPr>
          </a:p>
          <a:p>
            <a:pPr marL="342900" indent="-342900">
              <a:buFont typeface="Arial" panose="020B0604020202020204" pitchFamily="34" charset="0"/>
              <a:buChar char="•"/>
            </a:pPr>
            <a:r>
              <a:rPr lang="en-US" sz="2000" dirty="0">
                <a:solidFill>
                  <a:srgbClr val="000000"/>
                </a:solidFill>
                <a:latin typeface="Arial" panose="020B0604020202020204" pitchFamily="34" charset="0"/>
                <a:cs typeface="Arial" panose="020B0604020202020204" pitchFamily="34" charset="0"/>
              </a:rPr>
              <a:t>At one end of the chain is a configuration of atoms which likes to be in water (hydrophilic)</a:t>
            </a:r>
          </a:p>
          <a:p>
            <a:pPr marL="342900" indent="-342900">
              <a:buFont typeface="Arial" panose="020B0604020202020204" pitchFamily="34" charset="0"/>
              <a:buChar char="•"/>
            </a:pPr>
            <a:endParaRPr lang="en-US" sz="2000" dirty="0">
              <a:solidFill>
                <a:srgbClr val="000000"/>
              </a:solidFill>
              <a:latin typeface="Arial" panose="020B0604020202020204" pitchFamily="34" charset="0"/>
              <a:cs typeface="Arial" panose="020B0604020202020204" pitchFamily="34" charset="0"/>
            </a:endParaRPr>
          </a:p>
          <a:p>
            <a:pPr marL="342900" indent="-342900">
              <a:buFont typeface="Arial" panose="020B0604020202020204" pitchFamily="34" charset="0"/>
              <a:buChar char="•"/>
            </a:pPr>
            <a:r>
              <a:rPr lang="en-US" sz="2000" dirty="0">
                <a:solidFill>
                  <a:srgbClr val="000000"/>
                </a:solidFill>
                <a:latin typeface="Arial" panose="020B0604020202020204" pitchFamily="34" charset="0"/>
                <a:cs typeface="Arial" panose="020B0604020202020204" pitchFamily="34" charset="0"/>
              </a:rPr>
              <a:t>The other end shuns water (hydrophobic) but attaches easily to grease</a:t>
            </a:r>
          </a:p>
          <a:p>
            <a:pPr marL="342900" indent="-342900">
              <a:buFont typeface="Arial" panose="020B0604020202020204" pitchFamily="34" charset="0"/>
              <a:buChar char="•"/>
            </a:pPr>
            <a:endParaRPr lang="en-US" sz="2000" dirty="0">
              <a:solidFill>
                <a:srgbClr val="000000"/>
              </a:solidFill>
              <a:latin typeface="Arial" panose="020B0604020202020204" pitchFamily="34" charset="0"/>
              <a:cs typeface="Arial" panose="020B0604020202020204" pitchFamily="34" charset="0"/>
            </a:endParaRPr>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l="10542" t="51457"/>
          <a:stretch/>
        </p:blipFill>
        <p:spPr>
          <a:xfrm>
            <a:off x="4162128" y="4016818"/>
            <a:ext cx="4703506" cy="1720030"/>
          </a:xfrm>
          <a:prstGeom prst="rect">
            <a:avLst/>
          </a:prstGeom>
        </p:spPr>
      </p:pic>
      <p:sp>
        <p:nvSpPr>
          <p:cNvPr id="4" name="TextBox 3"/>
          <p:cNvSpPr txBox="1"/>
          <p:nvPr/>
        </p:nvSpPr>
        <p:spPr>
          <a:xfrm>
            <a:off x="8957630" y="4692167"/>
            <a:ext cx="1815562" cy="369332"/>
          </a:xfrm>
          <a:prstGeom prst="rect">
            <a:avLst/>
          </a:prstGeom>
          <a:noFill/>
        </p:spPr>
        <p:txBody>
          <a:bodyPr wrap="none" rtlCol="0">
            <a:spAutoFit/>
          </a:bodyPr>
          <a:lstStyle/>
          <a:p>
            <a:r>
              <a:rPr lang="en-US" dirty="0">
                <a:solidFill>
                  <a:srgbClr val="C00000"/>
                </a:solidFill>
              </a:rPr>
              <a:t>Hydrophobic end</a:t>
            </a:r>
          </a:p>
        </p:txBody>
      </p:sp>
      <p:sp>
        <p:nvSpPr>
          <p:cNvPr id="6" name="TextBox 5"/>
          <p:cNvSpPr txBox="1"/>
          <p:nvPr/>
        </p:nvSpPr>
        <p:spPr>
          <a:xfrm>
            <a:off x="2171855" y="4559960"/>
            <a:ext cx="1898277" cy="400110"/>
          </a:xfrm>
          <a:prstGeom prst="rect">
            <a:avLst/>
          </a:prstGeom>
          <a:noFill/>
        </p:spPr>
        <p:txBody>
          <a:bodyPr wrap="none" rtlCol="0">
            <a:spAutoFit/>
          </a:bodyPr>
          <a:lstStyle/>
          <a:p>
            <a:r>
              <a:rPr lang="en-US" sz="2000" dirty="0" err="1">
                <a:solidFill>
                  <a:srgbClr val="C00000"/>
                </a:solidFill>
              </a:rPr>
              <a:t>Hydrophillic</a:t>
            </a:r>
            <a:r>
              <a:rPr lang="en-US" sz="2000" dirty="0">
                <a:solidFill>
                  <a:srgbClr val="C00000"/>
                </a:solidFill>
              </a:rPr>
              <a:t> end</a:t>
            </a:r>
          </a:p>
        </p:txBody>
      </p:sp>
    </p:spTree>
    <p:extLst>
      <p:ext uri="{BB962C8B-B14F-4D97-AF65-F5344CB8AC3E}">
        <p14:creationId xmlns:p14="http://schemas.microsoft.com/office/powerpoint/2010/main" val="127919472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24463" y="870522"/>
            <a:ext cx="6794091" cy="2862322"/>
          </a:xfrm>
          <a:prstGeom prst="rect">
            <a:avLst/>
          </a:prstGeom>
        </p:spPr>
        <p:txBody>
          <a:bodyPr wrap="square">
            <a:spAutoFit/>
          </a:bodyPr>
          <a:lstStyle/>
          <a:p>
            <a:pPr marL="342900" indent="-342900">
              <a:buFont typeface="Arial" panose="020B0604020202020204" pitchFamily="34" charset="0"/>
              <a:buChar char="•"/>
            </a:pPr>
            <a:r>
              <a:rPr lang="en-US" sz="2000" dirty="0">
                <a:solidFill>
                  <a:srgbClr val="000000"/>
                </a:solidFill>
                <a:latin typeface="Arial" panose="020B0604020202020204" pitchFamily="34" charset="0"/>
                <a:cs typeface="Arial" panose="020B0604020202020204" pitchFamily="34" charset="0"/>
              </a:rPr>
              <a:t>In washing, the "greasy" end of the soap molecule attaches itself to the grease on your dirty plate, letting water seep in underneath the fabric</a:t>
            </a:r>
          </a:p>
          <a:p>
            <a:pPr marL="342900" indent="-342900">
              <a:buFont typeface="Arial" panose="020B0604020202020204" pitchFamily="34" charset="0"/>
              <a:buChar char="•"/>
            </a:pPr>
            <a:endParaRPr lang="en-US" sz="2000" dirty="0">
              <a:solidFill>
                <a:srgbClr val="000000"/>
              </a:solidFill>
              <a:latin typeface="Arial" panose="020B0604020202020204" pitchFamily="34" charset="0"/>
              <a:cs typeface="Arial" panose="020B0604020202020204" pitchFamily="34" charset="0"/>
            </a:endParaRPr>
          </a:p>
          <a:p>
            <a:pPr marL="342900" indent="-342900">
              <a:buFont typeface="Arial" panose="020B0604020202020204" pitchFamily="34" charset="0"/>
              <a:buChar char="•"/>
            </a:pPr>
            <a:endParaRPr lang="en-US" sz="2000" dirty="0">
              <a:solidFill>
                <a:srgbClr val="000000"/>
              </a:solidFill>
              <a:latin typeface="Arial" panose="020B0604020202020204" pitchFamily="34" charset="0"/>
              <a:cs typeface="Arial" panose="020B0604020202020204" pitchFamily="34" charset="0"/>
            </a:endParaRPr>
          </a:p>
          <a:p>
            <a:pPr marL="342900" indent="-342900">
              <a:buFont typeface="Arial" panose="020B0604020202020204" pitchFamily="34" charset="0"/>
              <a:buChar char="•"/>
            </a:pPr>
            <a:r>
              <a:rPr lang="en-US" sz="2000" dirty="0">
                <a:solidFill>
                  <a:srgbClr val="000000"/>
                </a:solidFill>
                <a:latin typeface="Arial" panose="020B0604020202020204" pitchFamily="34" charset="0"/>
                <a:cs typeface="Arial" panose="020B0604020202020204" pitchFamily="34" charset="0"/>
              </a:rPr>
              <a:t>The particle of grease is pried loose and surrounded by soap molecules, to be carried off by a flood of water</a:t>
            </a:r>
          </a:p>
          <a:p>
            <a:pPr marL="342900" indent="-342900">
              <a:buFont typeface="Arial" panose="020B0604020202020204" pitchFamily="34" charset="0"/>
              <a:buChar char="•"/>
            </a:pPr>
            <a:endParaRPr lang="en-US" sz="2000" dirty="0">
              <a:solidFill>
                <a:srgbClr val="000000"/>
              </a:solidFill>
              <a:latin typeface="Arial" panose="020B0604020202020204" pitchFamily="34" charset="0"/>
              <a:cs typeface="Arial" panose="020B0604020202020204" pitchFamily="34" charset="0"/>
            </a:endParaRPr>
          </a:p>
          <a:p>
            <a:pPr marL="342900" indent="-342900">
              <a:buFont typeface="Arial" panose="020B0604020202020204" pitchFamily="34" charset="0"/>
              <a:buChar char="•"/>
            </a:pPr>
            <a:endParaRPr lang="en-US" sz="2000" dirty="0">
              <a:solidFill>
                <a:srgbClr val="000000"/>
              </a:solidFill>
              <a:latin typeface="Arial" panose="020B0604020202020204" pitchFamily="34" charset="0"/>
              <a:cs typeface="Arial" panose="020B0604020202020204" pitchFamily="34" charset="0"/>
            </a:endParaRP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968095" y="665446"/>
            <a:ext cx="3879773" cy="3739961"/>
          </a:xfrm>
          <a:prstGeom prst="rect">
            <a:avLst/>
          </a:prstGeom>
        </p:spPr>
      </p:pic>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93094" y="3429000"/>
            <a:ext cx="2990157" cy="3139665"/>
          </a:xfrm>
          <a:prstGeom prst="rect">
            <a:avLst/>
          </a:prstGeom>
        </p:spPr>
      </p:pic>
    </p:spTree>
    <p:extLst>
      <p:ext uri="{BB962C8B-B14F-4D97-AF65-F5344CB8AC3E}">
        <p14:creationId xmlns:p14="http://schemas.microsoft.com/office/powerpoint/2010/main" val="426902965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99837" y="4459005"/>
            <a:ext cx="5440400" cy="369332"/>
          </a:xfrm>
          <a:prstGeom prst="rect">
            <a:avLst/>
          </a:prstGeom>
        </p:spPr>
        <p:txBody>
          <a:bodyPr wrap="none">
            <a:spAutoFit/>
          </a:bodyPr>
          <a:lstStyle/>
          <a:p>
            <a:r>
              <a:rPr lang="en-US" dirty="0">
                <a:solidFill>
                  <a:srgbClr val="C00000"/>
                </a:solidFill>
                <a:latin typeface="Arial" panose="020B0604020202020204" pitchFamily="34" charset="0"/>
                <a:cs typeface="Arial" panose="020B0604020202020204" pitchFamily="34" charset="0"/>
              </a:rPr>
              <a:t>https://www.youtube.com/watch?v=wTuRmwSkuzQ</a:t>
            </a:r>
          </a:p>
        </p:txBody>
      </p:sp>
      <p:pic>
        <p:nvPicPr>
          <p:cNvPr id="3" name="wTuRmwSkuzQ"/>
          <p:cNvPicPr>
            <a:picLocks noRot="1" noChangeAspect="1"/>
          </p:cNvPicPr>
          <p:nvPr>
            <a:videoFile r:link="rId1"/>
          </p:nvPr>
        </p:nvPicPr>
        <p:blipFill>
          <a:blip r:embed="rId4"/>
          <a:stretch>
            <a:fillRect/>
          </a:stretch>
        </p:blipFill>
        <p:spPr>
          <a:xfrm>
            <a:off x="388467" y="1482444"/>
            <a:ext cx="5063140" cy="2848016"/>
          </a:xfrm>
          <a:prstGeom prst="rect">
            <a:avLst/>
          </a:prstGeom>
        </p:spPr>
      </p:pic>
      <p:sp>
        <p:nvSpPr>
          <p:cNvPr id="4" name="Rectangle 3"/>
          <p:cNvSpPr/>
          <p:nvPr/>
        </p:nvSpPr>
        <p:spPr>
          <a:xfrm>
            <a:off x="3829225" y="372742"/>
            <a:ext cx="4533549" cy="523220"/>
          </a:xfrm>
          <a:prstGeom prst="rect">
            <a:avLst/>
          </a:prstGeom>
        </p:spPr>
        <p:txBody>
          <a:bodyPr wrap="none">
            <a:spAutoFit/>
          </a:bodyPr>
          <a:lstStyle/>
          <a:p>
            <a:r>
              <a:rPr lang="en-US" sz="2800" dirty="0">
                <a:solidFill>
                  <a:srgbClr val="C00000"/>
                </a:solidFill>
                <a:latin typeface="Copperplate Gothic Light" panose="020E0507020206020404" pitchFamily="34" charset="0"/>
              </a:rPr>
              <a:t>How does Soap Work?</a:t>
            </a:r>
          </a:p>
        </p:txBody>
      </p:sp>
      <p:sp>
        <p:nvSpPr>
          <p:cNvPr id="5" name="Rectangle 4"/>
          <p:cNvSpPr/>
          <p:nvPr/>
        </p:nvSpPr>
        <p:spPr>
          <a:xfrm>
            <a:off x="6630837" y="4459005"/>
            <a:ext cx="5196744" cy="369332"/>
          </a:xfrm>
          <a:prstGeom prst="rect">
            <a:avLst/>
          </a:prstGeom>
        </p:spPr>
        <p:txBody>
          <a:bodyPr wrap="none">
            <a:spAutoFit/>
          </a:bodyPr>
          <a:lstStyle/>
          <a:p>
            <a:r>
              <a:rPr lang="en-US" dirty="0">
                <a:solidFill>
                  <a:srgbClr val="C00000"/>
                </a:solidFill>
                <a:latin typeface="Arial" panose="020B0604020202020204" pitchFamily="34" charset="0"/>
                <a:cs typeface="Arial" panose="020B0604020202020204" pitchFamily="34" charset="0"/>
              </a:rPr>
              <a:t>https://www.youtube.com/watch?v=NjZDTiV2s_w</a:t>
            </a:r>
          </a:p>
        </p:txBody>
      </p:sp>
      <p:pic>
        <p:nvPicPr>
          <p:cNvPr id="6" name="NjZDTiV2s_w"/>
          <p:cNvPicPr>
            <a:picLocks noRot="1" noChangeAspect="1"/>
          </p:cNvPicPr>
          <p:nvPr>
            <a:videoFile r:link="rId2"/>
          </p:nvPr>
        </p:nvPicPr>
        <p:blipFill>
          <a:blip r:embed="rId4"/>
          <a:stretch>
            <a:fillRect/>
          </a:stretch>
        </p:blipFill>
        <p:spPr>
          <a:xfrm>
            <a:off x="6630837" y="1482444"/>
            <a:ext cx="5063140" cy="2848016"/>
          </a:xfrm>
          <a:prstGeom prst="rect">
            <a:avLst/>
          </a:prstGeom>
        </p:spPr>
      </p:pic>
    </p:spTree>
    <p:extLst>
      <p:ext uri="{BB962C8B-B14F-4D97-AF65-F5344CB8AC3E}">
        <p14:creationId xmlns:p14="http://schemas.microsoft.com/office/powerpoint/2010/main" val="223322727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55425" y="273046"/>
            <a:ext cx="4314001" cy="523220"/>
          </a:xfrm>
          <a:prstGeom prst="rect">
            <a:avLst/>
          </a:prstGeom>
        </p:spPr>
        <p:txBody>
          <a:bodyPr wrap="none">
            <a:spAutoFit/>
          </a:bodyPr>
          <a:lstStyle/>
          <a:p>
            <a:pPr lvl="0">
              <a:defRPr/>
            </a:pPr>
            <a:r>
              <a:rPr lang="en-US" sz="2800" dirty="0">
                <a:solidFill>
                  <a:srgbClr val="C00000"/>
                </a:solidFill>
                <a:latin typeface="Copperplate Gothic Light" panose="020E0507020206020404" pitchFamily="34" charset="0"/>
              </a:rPr>
              <a:t>Soap vs. oil vs. water</a:t>
            </a:r>
          </a:p>
        </p:txBody>
      </p:sp>
      <p:sp>
        <p:nvSpPr>
          <p:cNvPr id="3" name="Rectangle 2"/>
          <p:cNvSpPr/>
          <p:nvPr/>
        </p:nvSpPr>
        <p:spPr>
          <a:xfrm>
            <a:off x="363794" y="796266"/>
            <a:ext cx="11297264" cy="4093428"/>
          </a:xfrm>
          <a:prstGeom prst="rect">
            <a:avLst/>
          </a:prstGeom>
        </p:spPr>
        <p:txBody>
          <a:bodyPr wrap="square">
            <a:spAutoFit/>
          </a:bodyPr>
          <a:lstStyle/>
          <a:p>
            <a:pPr marL="285750" indent="-285750">
              <a:buFont typeface="Arial" panose="020B0604020202020204" pitchFamily="34" charset="0"/>
              <a:buChar char="•"/>
            </a:pPr>
            <a:r>
              <a:rPr lang="en-US" sz="2000" dirty="0">
                <a:solidFill>
                  <a:srgbClr val="000000"/>
                </a:solidFill>
                <a:latin typeface="Arial" panose="020B0604020202020204" pitchFamily="34" charset="0"/>
                <a:cs typeface="Arial" panose="020B0604020202020204" pitchFamily="34" charset="0"/>
              </a:rPr>
              <a:t>Water alone is not able to penetrate grease or oil because they are of opposite polarity.</a:t>
            </a:r>
          </a:p>
          <a:p>
            <a:pPr marL="285750" indent="-285750">
              <a:buFont typeface="Arial" panose="020B0604020202020204" pitchFamily="34" charset="0"/>
              <a:buChar char="•"/>
            </a:pPr>
            <a:endParaRPr lang="en-US" sz="2000" dirty="0">
              <a:solidFill>
                <a:srgbClr val="000000"/>
              </a:solidFill>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US" sz="2000" dirty="0">
                <a:solidFill>
                  <a:srgbClr val="000000"/>
                </a:solidFill>
                <a:latin typeface="Arial" panose="020B0604020202020204" pitchFamily="34" charset="0"/>
                <a:cs typeface="Arial" panose="020B0604020202020204" pitchFamily="34" charset="0"/>
              </a:rPr>
              <a:t>When grease or oil (non-polar hydrocarbons) are mixed with a soap- water solution, the soap molecules work as a "bridge" between polar water molecules and non-polar oil molecules. Soap molecules have both properties of non-polar and polar at opposite ends of the molecule.</a:t>
            </a:r>
          </a:p>
          <a:p>
            <a:pPr marL="285750" indent="-285750">
              <a:buFont typeface="Arial" panose="020B0604020202020204" pitchFamily="34" charset="0"/>
              <a:buChar char="•"/>
            </a:pPr>
            <a:endParaRPr lang="en-US" sz="2000" dirty="0">
              <a:solidFill>
                <a:srgbClr val="000000"/>
              </a:solidFill>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US" sz="2000" dirty="0">
                <a:solidFill>
                  <a:srgbClr val="000000"/>
                </a:solidFill>
                <a:latin typeface="Arial" panose="020B0604020202020204" pitchFamily="34" charset="0"/>
                <a:cs typeface="Arial" panose="020B0604020202020204" pitchFamily="34" charset="0"/>
              </a:rPr>
              <a:t>The oil is a pure hydrocarbon so it is non-polar. The non-polar hydrocarbon tail of the soap dissolves into the oil. That leaves the polar carboxylate ion of the soap molecules are sticking out of the oil droplets, the surface of each oil droplet is negatively charged. As a result, the oil droplets repel each other and remain suspended in solution (this is called an emulsion) to be washed away by a stream of water. The outside of the droplet is also coated with a layer of water molecules.</a:t>
            </a:r>
          </a:p>
          <a:p>
            <a:pPr marL="285750" indent="-285750">
              <a:buFont typeface="Arial" panose="020B0604020202020204" pitchFamily="34" charset="0"/>
              <a:buChar char="•"/>
            </a:pPr>
            <a:endParaRPr lang="en-US" sz="2000" dirty="0">
              <a:solidFill>
                <a:srgbClr val="000000"/>
              </a:solidFill>
              <a:latin typeface="Arial" panose="020B0604020202020204" pitchFamily="34" charset="0"/>
              <a:cs typeface="Arial" panose="020B0604020202020204" pitchFamily="34" charset="0"/>
            </a:endParaRPr>
          </a:p>
        </p:txBody>
      </p:sp>
      <p:pic>
        <p:nvPicPr>
          <p:cNvPr id="1028" name="Picture 4" descr="iCFN | CFN Scientist Spotlight: Dmytro Nykypanchuk Explores How DNA Can  Enable the Rational Design of Nanomaterials"/>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169425" y="4400022"/>
            <a:ext cx="3592991" cy="2263584"/>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363794" y="4825299"/>
            <a:ext cx="6682734" cy="1015663"/>
          </a:xfrm>
          <a:prstGeom prst="rect">
            <a:avLst/>
          </a:prstGeom>
        </p:spPr>
        <p:txBody>
          <a:bodyPr wrap="square">
            <a:spAutoFit/>
          </a:bodyPr>
          <a:lstStyle/>
          <a:p>
            <a:pPr marL="285750" indent="-285750">
              <a:buFont typeface="Arial" panose="020B0604020202020204" pitchFamily="34" charset="0"/>
              <a:buChar char="•"/>
            </a:pPr>
            <a:r>
              <a:rPr lang="en-US" sz="2000" b="1" dirty="0">
                <a:solidFill>
                  <a:srgbClr val="C00000"/>
                </a:solidFill>
                <a:latin typeface="Arial" panose="020B0604020202020204" pitchFamily="34" charset="0"/>
                <a:cs typeface="Arial" panose="020B0604020202020204" pitchFamily="34" charset="0"/>
              </a:rPr>
              <a:t>Micelle:</a:t>
            </a:r>
            <a:r>
              <a:rPr lang="en-US" sz="2000" b="1" dirty="0">
                <a:solidFill>
                  <a:srgbClr val="000000"/>
                </a:solidFill>
                <a:latin typeface="Arial" panose="020B0604020202020204" pitchFamily="34" charset="0"/>
                <a:cs typeface="Arial" panose="020B0604020202020204" pitchFamily="34" charset="0"/>
              </a:rPr>
              <a:t> </a:t>
            </a:r>
            <a:r>
              <a:rPr lang="en-US" sz="2000" dirty="0">
                <a:solidFill>
                  <a:srgbClr val="000000"/>
                </a:solidFill>
                <a:latin typeface="Arial" panose="020B0604020202020204" pitchFamily="34" charset="0"/>
                <a:cs typeface="Arial" panose="020B0604020202020204" pitchFamily="34" charset="0"/>
              </a:rPr>
              <a:t>a loosely bound aggregation of several tens or hundreds of atoms, ions (electrically charged atoms), or molecules, forming a colloidal particle</a:t>
            </a:r>
          </a:p>
        </p:txBody>
      </p:sp>
    </p:spTree>
    <p:extLst>
      <p:ext uri="{BB962C8B-B14F-4D97-AF65-F5344CB8AC3E}">
        <p14:creationId xmlns:p14="http://schemas.microsoft.com/office/powerpoint/2010/main" val="254729394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62749" y="238817"/>
            <a:ext cx="6096000" cy="954107"/>
          </a:xfrm>
          <a:prstGeom prst="rect">
            <a:avLst/>
          </a:prstGeom>
        </p:spPr>
        <p:txBody>
          <a:bodyPr>
            <a:spAutoFit/>
          </a:bodyPr>
          <a:lstStyle/>
          <a:p>
            <a:pPr algn="ctr"/>
            <a:r>
              <a:rPr lang="en-US" sz="2800" dirty="0">
                <a:solidFill>
                  <a:srgbClr val="C00000"/>
                </a:solidFill>
                <a:latin typeface="Copperplate Gothic Light" panose="020E0507020206020404" pitchFamily="34" charset="0"/>
              </a:rPr>
              <a:t>Science Behind the Perfect Cup of Coffee</a:t>
            </a:r>
            <a:endParaRPr lang="en-US" sz="2800" b="0" i="0" dirty="0">
              <a:solidFill>
                <a:srgbClr val="C00000"/>
              </a:solidFill>
              <a:effectLst/>
              <a:latin typeface="Copperplate Gothic Light" panose="020E0507020206020404" pitchFamily="34" charset="0"/>
            </a:endParaRPr>
          </a:p>
        </p:txBody>
      </p:sp>
      <p:sp>
        <p:nvSpPr>
          <p:cNvPr id="3" name="Rectangle 2"/>
          <p:cNvSpPr/>
          <p:nvPr/>
        </p:nvSpPr>
        <p:spPr>
          <a:xfrm>
            <a:off x="616688" y="1395251"/>
            <a:ext cx="10808396" cy="4708981"/>
          </a:xfrm>
          <a:prstGeom prst="rect">
            <a:avLst/>
          </a:prstGeom>
        </p:spPr>
        <p:txBody>
          <a:bodyPr wrap="square">
            <a:spAutoFit/>
          </a:bodyPr>
          <a:lstStyle/>
          <a:p>
            <a:pPr marL="285750" indent="-285750">
              <a:buFont typeface="Arial" panose="020B0604020202020204" pitchFamily="34" charset="0"/>
              <a:buChar char="•"/>
            </a:pPr>
            <a:r>
              <a:rPr lang="en-US" sz="2000" dirty="0">
                <a:latin typeface="Arial" panose="020B0604020202020204" pitchFamily="34" charset="0"/>
                <a:cs typeface="Arial" panose="020B0604020202020204" pitchFamily="34" charset="0"/>
              </a:rPr>
              <a:t>Why is it that coffee produced by a barista at a cafe always tastes different than the same beans brewed at home?</a:t>
            </a:r>
          </a:p>
          <a:p>
            <a:pPr marL="285750" indent="-285750">
              <a:buFont typeface="Arial" panose="020B0604020202020204" pitchFamily="34" charset="0"/>
              <a:buChar char="•"/>
            </a:pPr>
            <a:endParaRPr lang="en-US" sz="200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US" sz="2000" dirty="0">
                <a:latin typeface="Arial" panose="020B0604020202020204" pitchFamily="34" charset="0"/>
                <a:cs typeface="Arial" panose="020B0604020202020204" pitchFamily="34" charset="0"/>
              </a:rPr>
              <a:t>The variables of temperature, water chemistry, particle size distribution, ratio of water to coffee, time and, perhaps most importantly, the quality of the green coffee all play crucial roles in producing a tasty cup</a:t>
            </a:r>
          </a:p>
          <a:p>
            <a:pPr marL="285750" indent="-285750">
              <a:buFont typeface="Arial" panose="020B0604020202020204" pitchFamily="34" charset="0"/>
              <a:buChar char="•"/>
            </a:pPr>
            <a:endParaRPr lang="en-US" sz="200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US" sz="2000" dirty="0">
                <a:latin typeface="Arial" panose="020B0604020202020204" pitchFamily="34" charset="0"/>
                <a:cs typeface="Arial" panose="020B0604020202020204" pitchFamily="34" charset="0"/>
              </a:rPr>
              <a:t>We seem to like drinks that contain coffee constituents at 1.2 to 1.5 percent by mass (as in filter coffee)</a:t>
            </a:r>
          </a:p>
          <a:p>
            <a:pPr marL="285750" indent="-285750">
              <a:buFont typeface="Arial" panose="020B0604020202020204" pitchFamily="34" charset="0"/>
              <a:buChar char="•"/>
            </a:pPr>
            <a:endParaRPr lang="en-US" sz="200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US" sz="2000" dirty="0">
                <a:latin typeface="Arial" panose="020B0604020202020204" pitchFamily="34" charset="0"/>
                <a:cs typeface="Arial" panose="020B0604020202020204" pitchFamily="34" charset="0"/>
              </a:rPr>
              <a:t>We also favor drinks containing 8 to 10 percent by mass (as in espresso)</a:t>
            </a:r>
          </a:p>
          <a:p>
            <a:pPr marL="285750" indent="-285750">
              <a:buFont typeface="Arial" panose="020B0604020202020204" pitchFamily="34" charset="0"/>
              <a:buChar char="•"/>
            </a:pPr>
            <a:endParaRPr lang="en-US" sz="200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US" sz="2000" dirty="0">
                <a:latin typeface="Arial" panose="020B0604020202020204" pitchFamily="34" charset="0"/>
                <a:cs typeface="Arial" panose="020B0604020202020204" pitchFamily="34" charset="0"/>
              </a:rPr>
              <a:t>Concentrations outside of these ranges are challenging to execute. There are a limited number of technologies that achieve 8 to 10 percent concentrations, the espresso machine being the most familiar</a:t>
            </a:r>
          </a:p>
        </p:txBody>
      </p:sp>
    </p:spTree>
    <p:extLst>
      <p:ext uri="{BB962C8B-B14F-4D97-AF65-F5344CB8AC3E}">
        <p14:creationId xmlns:p14="http://schemas.microsoft.com/office/powerpoint/2010/main" val="301173361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073074" y="218057"/>
            <a:ext cx="4045851" cy="523220"/>
          </a:xfrm>
          <a:prstGeom prst="rect">
            <a:avLst/>
          </a:prstGeom>
        </p:spPr>
        <p:txBody>
          <a:bodyPr wrap="none">
            <a:spAutoFit/>
          </a:bodyPr>
          <a:lstStyle/>
          <a:p>
            <a:r>
              <a:rPr lang="en-US" sz="2800" dirty="0">
                <a:solidFill>
                  <a:srgbClr val="C00000"/>
                </a:solidFill>
                <a:latin typeface="Copperplate Gothic Light" panose="020E0507020206020404" pitchFamily="34" charset="0"/>
              </a:rPr>
              <a:t>coffee meets water</a:t>
            </a:r>
            <a:endParaRPr lang="en-US" sz="2800" i="0" dirty="0">
              <a:solidFill>
                <a:srgbClr val="C00000"/>
              </a:solidFill>
              <a:effectLst/>
              <a:latin typeface="Copperplate Gothic Light" panose="020E0507020206020404" pitchFamily="34" charset="0"/>
            </a:endParaRPr>
          </a:p>
        </p:txBody>
      </p:sp>
      <p:sp>
        <p:nvSpPr>
          <p:cNvPr id="3" name="Rectangle 2"/>
          <p:cNvSpPr/>
          <p:nvPr/>
        </p:nvSpPr>
        <p:spPr>
          <a:xfrm>
            <a:off x="284060" y="1540811"/>
            <a:ext cx="11189110" cy="3785652"/>
          </a:xfrm>
          <a:prstGeom prst="rect">
            <a:avLst/>
          </a:prstGeom>
        </p:spPr>
        <p:txBody>
          <a:bodyPr wrap="square">
            <a:spAutoFit/>
          </a:bodyPr>
          <a:lstStyle/>
          <a:p>
            <a:pPr marL="285750" indent="-285750">
              <a:buFont typeface="Arial" panose="020B0604020202020204" pitchFamily="34" charset="0"/>
              <a:buChar char="•"/>
            </a:pPr>
            <a:r>
              <a:rPr lang="en-US" sz="2000" dirty="0">
                <a:latin typeface="Arial" panose="020B0604020202020204" pitchFamily="34" charset="0"/>
                <a:cs typeface="Arial" panose="020B0604020202020204" pitchFamily="34" charset="0"/>
              </a:rPr>
              <a:t>The ideal cup of coffee has maximum amounts of volatile oils and caffeine but limited amounts of bitter organic acids </a:t>
            </a:r>
          </a:p>
          <a:p>
            <a:pPr marL="285750" indent="-285750">
              <a:buFont typeface="Arial" panose="020B0604020202020204" pitchFamily="34" charset="0"/>
              <a:buChar char="•"/>
            </a:pPr>
            <a:endParaRPr lang="en-US" sz="200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endParaRPr lang="en-US" sz="200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US" sz="2000" dirty="0">
                <a:latin typeface="Arial" panose="020B0604020202020204" pitchFamily="34" charset="0"/>
                <a:cs typeface="Arial" panose="020B0604020202020204" pitchFamily="34" charset="0"/>
              </a:rPr>
              <a:t>There are five important variables that you can control to brew the perfect cup of coffee</a:t>
            </a:r>
          </a:p>
          <a:p>
            <a:pPr marL="285750" indent="-285750">
              <a:buFont typeface="Arial" panose="020B0604020202020204" pitchFamily="34" charset="0"/>
              <a:buChar char="•"/>
            </a:pPr>
            <a:endParaRPr lang="en-US" sz="2000" dirty="0">
              <a:latin typeface="Arial" panose="020B0604020202020204" pitchFamily="34" charset="0"/>
              <a:cs typeface="Arial" panose="020B0604020202020204" pitchFamily="34" charset="0"/>
            </a:endParaRPr>
          </a:p>
          <a:p>
            <a:pPr marL="1257300" lvl="2" indent="-342900">
              <a:buFont typeface="+mj-lt"/>
              <a:buAutoNum type="arabicParenR"/>
            </a:pPr>
            <a:r>
              <a:rPr lang="en-US" sz="2000" dirty="0">
                <a:latin typeface="Arial" panose="020B0604020202020204" pitchFamily="34" charset="0"/>
                <a:cs typeface="Arial" panose="020B0604020202020204" pitchFamily="34" charset="0"/>
              </a:rPr>
              <a:t>The coarseness of the grind</a:t>
            </a:r>
          </a:p>
          <a:p>
            <a:pPr marL="1257300" lvl="2" indent="-342900">
              <a:buFont typeface="+mj-lt"/>
              <a:buAutoNum type="arabicParenR"/>
            </a:pPr>
            <a:r>
              <a:rPr lang="en-US" sz="2000" dirty="0">
                <a:latin typeface="Arial" panose="020B0604020202020204" pitchFamily="34" charset="0"/>
                <a:cs typeface="Arial" panose="020B0604020202020204" pitchFamily="34" charset="0"/>
              </a:rPr>
              <a:t>The temperature of the extraction</a:t>
            </a:r>
          </a:p>
          <a:p>
            <a:pPr marL="1257300" lvl="2" indent="-342900">
              <a:buFont typeface="+mj-lt"/>
              <a:buAutoNum type="arabicParenR"/>
            </a:pPr>
            <a:r>
              <a:rPr lang="en-US" sz="2000" dirty="0">
                <a:latin typeface="Arial" panose="020B0604020202020204" pitchFamily="34" charset="0"/>
                <a:cs typeface="Arial" panose="020B0604020202020204" pitchFamily="34" charset="0"/>
              </a:rPr>
              <a:t>The duration of the extraction</a:t>
            </a:r>
          </a:p>
          <a:p>
            <a:pPr marL="1257300" lvl="2" indent="-342900">
              <a:buFont typeface="+mj-lt"/>
              <a:buAutoNum type="arabicParenR"/>
            </a:pPr>
            <a:r>
              <a:rPr lang="en-US" sz="2000" dirty="0">
                <a:latin typeface="Arial" panose="020B0604020202020204" pitchFamily="34" charset="0"/>
                <a:cs typeface="Arial" panose="020B0604020202020204" pitchFamily="34" charset="0"/>
              </a:rPr>
              <a:t>The coffee to water ratio</a:t>
            </a:r>
          </a:p>
          <a:p>
            <a:pPr marL="1200150" lvl="2" indent="-285750">
              <a:buFont typeface="Wingdings" panose="05000000000000000000" pitchFamily="2" charset="2"/>
              <a:buChar char="q"/>
            </a:pPr>
            <a:endParaRPr lang="en-US" sz="2000" dirty="0">
              <a:latin typeface="Arial" panose="020B0604020202020204" pitchFamily="34" charset="0"/>
              <a:cs typeface="Arial" panose="020B0604020202020204" pitchFamily="34" charset="0"/>
            </a:endParaRPr>
          </a:p>
          <a:p>
            <a:pPr marL="285750" indent="-285750">
              <a:buFont typeface="Wingdings" panose="05000000000000000000" pitchFamily="2" charset="2"/>
              <a:buChar char="q"/>
            </a:pPr>
            <a:endParaRPr lang="en-US" sz="2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28822950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930634" y="174285"/>
            <a:ext cx="4715137" cy="523220"/>
          </a:xfrm>
          <a:prstGeom prst="rect">
            <a:avLst/>
          </a:prstGeom>
        </p:spPr>
        <p:txBody>
          <a:bodyPr wrap="none">
            <a:spAutoFit/>
          </a:bodyPr>
          <a:lstStyle/>
          <a:p>
            <a:pPr lvl="0"/>
            <a:r>
              <a:rPr lang="en-US" sz="2800" dirty="0">
                <a:solidFill>
                  <a:srgbClr val="C00000"/>
                </a:solidFill>
                <a:latin typeface="Copperplate Gothic Light" panose="020E0507020206020404" pitchFamily="34" charset="0"/>
              </a:rPr>
              <a:t>Homogeneous mixtures</a:t>
            </a:r>
          </a:p>
        </p:txBody>
      </p:sp>
      <p:sp>
        <p:nvSpPr>
          <p:cNvPr id="3" name="Rectangle 2"/>
          <p:cNvSpPr/>
          <p:nvPr/>
        </p:nvSpPr>
        <p:spPr>
          <a:xfrm>
            <a:off x="393290" y="565232"/>
            <a:ext cx="11395587" cy="5632311"/>
          </a:xfrm>
          <a:prstGeom prst="rect">
            <a:avLst/>
          </a:prstGeom>
        </p:spPr>
        <p:txBody>
          <a:bodyPr wrap="square">
            <a:spAutoFit/>
          </a:bodyPr>
          <a:lstStyle/>
          <a:p>
            <a:pPr marL="285750" indent="-285750">
              <a:buFont typeface="Arial" panose="020B0604020202020204" pitchFamily="34" charset="0"/>
              <a:buChar char="•"/>
            </a:pPr>
            <a:r>
              <a:rPr lang="en-US" sz="2000" dirty="0">
                <a:solidFill>
                  <a:srgbClr val="000000"/>
                </a:solidFill>
                <a:latin typeface="Arial" panose="020B0604020202020204" pitchFamily="34" charset="0"/>
                <a:cs typeface="Arial" panose="020B0604020202020204" pitchFamily="34" charset="0"/>
              </a:rPr>
              <a:t>All portions of a homogeneous mixture have the same appearance and composition ratios of the constituent materials</a:t>
            </a:r>
          </a:p>
          <a:p>
            <a:endParaRPr lang="en-US" sz="2000" dirty="0">
              <a:solidFill>
                <a:srgbClr val="000000"/>
              </a:solidFill>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US" sz="2000" dirty="0">
                <a:solidFill>
                  <a:srgbClr val="000000"/>
                </a:solidFill>
                <a:latin typeface="Arial" panose="020B0604020202020204" pitchFamily="34" charset="0"/>
                <a:cs typeface="Arial" panose="020B0604020202020204" pitchFamily="34" charset="0"/>
              </a:rPr>
              <a:t>Typically, </a:t>
            </a:r>
          </a:p>
          <a:p>
            <a:pPr marL="742950" lvl="1" indent="-285750">
              <a:buFont typeface="Arial" panose="020B0604020202020204" pitchFamily="34" charset="0"/>
              <a:buChar char="•"/>
            </a:pPr>
            <a:endParaRPr lang="en-US" sz="2000" dirty="0">
              <a:solidFill>
                <a:srgbClr val="000000"/>
              </a:solidFill>
              <a:latin typeface="Arial" panose="020B0604020202020204" pitchFamily="34" charset="0"/>
              <a:cs typeface="Arial" panose="020B0604020202020204" pitchFamily="34" charset="0"/>
            </a:endParaRPr>
          </a:p>
          <a:p>
            <a:pPr marL="1200150" lvl="2" indent="-285750">
              <a:buFont typeface="Arial" panose="020B0604020202020204" pitchFamily="34" charset="0"/>
              <a:buChar char="•"/>
            </a:pPr>
            <a:r>
              <a:rPr lang="en-US" sz="2000" dirty="0">
                <a:solidFill>
                  <a:srgbClr val="000000"/>
                </a:solidFill>
                <a:latin typeface="Arial" panose="020B0604020202020204" pitchFamily="34" charset="0"/>
                <a:cs typeface="Arial" panose="020B0604020202020204" pitchFamily="34" charset="0"/>
              </a:rPr>
              <a:t>Homogeneous mixtures in liquid state are referred to as solutions</a:t>
            </a:r>
          </a:p>
          <a:p>
            <a:pPr marL="285750" indent="-285750">
              <a:buFont typeface="Arial" panose="020B0604020202020204" pitchFamily="34" charset="0"/>
              <a:buChar char="•"/>
            </a:pPr>
            <a:endParaRPr lang="en-US" sz="2000" dirty="0">
              <a:solidFill>
                <a:srgbClr val="000000"/>
              </a:solidFill>
              <a:latin typeface="Arial" panose="020B0604020202020204" pitchFamily="34" charset="0"/>
              <a:cs typeface="Arial" panose="020B0604020202020204" pitchFamily="34" charset="0"/>
            </a:endParaRPr>
          </a:p>
          <a:p>
            <a:pPr marL="1200150" lvl="2" indent="-285750">
              <a:buFont typeface="Arial" panose="020B0604020202020204" pitchFamily="34" charset="0"/>
              <a:buChar char="•"/>
            </a:pPr>
            <a:r>
              <a:rPr lang="en-US" sz="2000" dirty="0">
                <a:solidFill>
                  <a:srgbClr val="000000"/>
                </a:solidFill>
                <a:latin typeface="Arial" panose="020B0604020202020204" pitchFamily="34" charset="0"/>
                <a:cs typeface="Arial" panose="020B0604020202020204" pitchFamily="34" charset="0"/>
              </a:rPr>
              <a:t>Homogeneous mixtures in amorphous solid state are referred to as mixtures</a:t>
            </a:r>
          </a:p>
          <a:p>
            <a:endParaRPr lang="en-US" sz="2000" dirty="0">
              <a:solidFill>
                <a:srgbClr val="000000"/>
              </a:solidFill>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US" sz="2000" dirty="0">
                <a:solidFill>
                  <a:srgbClr val="000000"/>
                </a:solidFill>
                <a:latin typeface="Arial" panose="020B0604020202020204" pitchFamily="34" charset="0"/>
                <a:cs typeface="Arial" panose="020B0604020202020204" pitchFamily="34" charset="0"/>
              </a:rPr>
              <a:t>Solutions have particles which are the size of atoms or molecules (10</a:t>
            </a:r>
            <a:r>
              <a:rPr lang="en-US" sz="2000" baseline="30000" dirty="0">
                <a:solidFill>
                  <a:srgbClr val="000000"/>
                </a:solidFill>
                <a:latin typeface="Arial" panose="020B0604020202020204" pitchFamily="34" charset="0"/>
                <a:cs typeface="Arial" panose="020B0604020202020204" pitchFamily="34" charset="0"/>
              </a:rPr>
              <a:t>-9</a:t>
            </a:r>
            <a:r>
              <a:rPr lang="en-US" sz="2000" dirty="0">
                <a:solidFill>
                  <a:srgbClr val="000000"/>
                </a:solidFill>
                <a:latin typeface="Arial" panose="020B0604020202020204" pitchFamily="34" charset="0"/>
                <a:cs typeface="Arial" panose="020B0604020202020204" pitchFamily="34" charset="0"/>
              </a:rPr>
              <a:t> m or smaller in diameter)</a:t>
            </a:r>
          </a:p>
          <a:p>
            <a:pPr marL="285750" indent="-285750">
              <a:buFont typeface="Arial" panose="020B0604020202020204" pitchFamily="34" charset="0"/>
              <a:buChar char="•"/>
            </a:pPr>
            <a:endParaRPr lang="en-US" sz="2000" dirty="0">
              <a:solidFill>
                <a:srgbClr val="000000"/>
              </a:solidFill>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US" sz="2000" dirty="0">
                <a:solidFill>
                  <a:srgbClr val="000000"/>
                </a:solidFill>
                <a:latin typeface="Arial" panose="020B0604020202020204" pitchFamily="34" charset="0"/>
                <a:cs typeface="Arial" panose="020B0604020202020204" pitchFamily="34" charset="0"/>
              </a:rPr>
              <a:t>In solutions, the component material having largest amount in a solution is called the dissolving agent OR the solvent</a:t>
            </a:r>
          </a:p>
          <a:p>
            <a:endParaRPr lang="en-US" sz="2000" dirty="0">
              <a:solidFill>
                <a:srgbClr val="000000"/>
              </a:solidFill>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US" sz="2000" dirty="0">
                <a:solidFill>
                  <a:srgbClr val="000000"/>
                </a:solidFill>
                <a:latin typeface="Arial" panose="020B0604020202020204" pitchFamily="34" charset="0"/>
                <a:cs typeface="Arial" panose="020B0604020202020204" pitchFamily="34" charset="0"/>
              </a:rPr>
              <a:t>In solutions, the component materials which are not solvent are called the solute</a:t>
            </a:r>
          </a:p>
          <a:p>
            <a:pPr marL="285750" indent="-285750">
              <a:buFont typeface="Arial" panose="020B0604020202020204" pitchFamily="34" charset="0"/>
              <a:buChar char="•"/>
            </a:pPr>
            <a:endParaRPr lang="en-US" sz="2000" dirty="0">
              <a:solidFill>
                <a:srgbClr val="000000"/>
              </a:solidFill>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US" sz="2000" dirty="0">
                <a:solidFill>
                  <a:srgbClr val="000000"/>
                </a:solidFill>
                <a:latin typeface="Arial" panose="020B0604020202020204" pitchFamily="34" charset="0"/>
                <a:cs typeface="Arial" panose="020B0604020202020204" pitchFamily="34" charset="0"/>
              </a:rPr>
              <a:t>A beam of light passing through a solution (such as air, salt+ water, </a:t>
            </a:r>
            <a:r>
              <a:rPr lang="en-US" sz="2000" dirty="0" err="1">
                <a:solidFill>
                  <a:srgbClr val="000000"/>
                </a:solidFill>
                <a:latin typeface="Arial" panose="020B0604020202020204" pitchFamily="34" charset="0"/>
                <a:cs typeface="Arial" panose="020B0604020202020204" pitchFamily="34" charset="0"/>
              </a:rPr>
              <a:t>sugar+water</a:t>
            </a:r>
            <a:r>
              <a:rPr lang="en-US" sz="2000" dirty="0">
                <a:solidFill>
                  <a:srgbClr val="000000"/>
                </a:solidFill>
                <a:latin typeface="Arial" panose="020B0604020202020204" pitchFamily="34" charset="0"/>
                <a:cs typeface="Arial" panose="020B0604020202020204" pitchFamily="34" charset="0"/>
              </a:rPr>
              <a:t> solution) is not visible</a:t>
            </a:r>
          </a:p>
        </p:txBody>
      </p:sp>
    </p:spTree>
    <p:extLst>
      <p:ext uri="{BB962C8B-B14F-4D97-AF65-F5344CB8AC3E}">
        <p14:creationId xmlns:p14="http://schemas.microsoft.com/office/powerpoint/2010/main" val="40533651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5253" y="813324"/>
            <a:ext cx="11101494" cy="5016758"/>
          </a:xfrm>
          <a:prstGeom prst="rect">
            <a:avLst/>
          </a:prstGeom>
        </p:spPr>
        <p:txBody>
          <a:bodyPr wrap="square">
            <a:spAutoFit/>
          </a:bodyPr>
          <a:lstStyle/>
          <a:p>
            <a:pPr marL="285750" indent="-285750">
              <a:buFont typeface="Arial" panose="020B0604020202020204" pitchFamily="34" charset="0"/>
              <a:buChar char="•"/>
            </a:pPr>
            <a:r>
              <a:rPr lang="en-US" sz="2000" dirty="0">
                <a:latin typeface="Arial" panose="020B0604020202020204" pitchFamily="34" charset="0"/>
                <a:cs typeface="Arial" panose="020B0604020202020204" pitchFamily="34" charset="0"/>
              </a:rPr>
              <a:t>The finer the coffee grinds, the greater the surface area of coffee powder</a:t>
            </a:r>
          </a:p>
          <a:p>
            <a:pPr marL="285750" indent="-285750">
              <a:buFont typeface="Arial" panose="020B0604020202020204" pitchFamily="34" charset="0"/>
              <a:buChar char="•"/>
            </a:pPr>
            <a:endParaRPr lang="en-US" sz="200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US" sz="2000" dirty="0">
                <a:latin typeface="Arial" panose="020B0604020202020204" pitchFamily="34" charset="0"/>
                <a:cs typeface="Arial" panose="020B0604020202020204" pitchFamily="34" charset="0"/>
              </a:rPr>
              <a:t>The larger the surface area of coffee powder, the larger area is in contact with water</a:t>
            </a:r>
          </a:p>
          <a:p>
            <a:endParaRPr lang="en-US" sz="200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US" sz="2000" dirty="0">
                <a:latin typeface="Arial" panose="020B0604020202020204" pitchFamily="34" charset="0"/>
                <a:cs typeface="Arial" panose="020B0604020202020204" pitchFamily="34" charset="0"/>
              </a:rPr>
              <a:t>If you grind coffee beans into fine powder</a:t>
            </a:r>
          </a:p>
          <a:p>
            <a:pPr marL="742950" lvl="1" indent="-285750">
              <a:buFont typeface="Arial" panose="020B0604020202020204" pitchFamily="34" charset="0"/>
              <a:buChar char="•"/>
            </a:pPr>
            <a:r>
              <a:rPr lang="en-US" sz="2000" dirty="0">
                <a:latin typeface="Arial" panose="020B0604020202020204" pitchFamily="34" charset="0"/>
                <a:cs typeface="Arial" panose="020B0604020202020204" pitchFamily="34" charset="0"/>
              </a:rPr>
              <a:t>You maximize the surface area that is available for extraction</a:t>
            </a:r>
          </a:p>
          <a:p>
            <a:pPr marL="742950" lvl="1" indent="-285750">
              <a:buFont typeface="Arial" panose="020B0604020202020204" pitchFamily="34" charset="0"/>
              <a:buChar char="•"/>
            </a:pPr>
            <a:r>
              <a:rPr lang="en-US" sz="2000" dirty="0">
                <a:latin typeface="Arial" panose="020B0604020202020204" pitchFamily="34" charset="0"/>
                <a:cs typeface="Arial" panose="020B0604020202020204" pitchFamily="34" charset="0"/>
              </a:rPr>
              <a:t>Time needed to extract coffee compounds from coffee powder is reduced</a:t>
            </a:r>
          </a:p>
          <a:p>
            <a:pPr marL="742950" lvl="1" indent="-285750">
              <a:buFont typeface="Arial" panose="020B0604020202020204" pitchFamily="34" charset="0"/>
              <a:buChar char="•"/>
            </a:pPr>
            <a:r>
              <a:rPr lang="en-US" sz="2000" dirty="0">
                <a:latin typeface="Arial" panose="020B0604020202020204" pitchFamily="34" charset="0"/>
                <a:cs typeface="Arial" panose="020B0604020202020204" pitchFamily="34" charset="0"/>
              </a:rPr>
              <a:t>The fineness of coffee powder increases the muddiness due to suspension of solids in brewed coffee</a:t>
            </a:r>
          </a:p>
          <a:p>
            <a:pPr marL="742950" lvl="1" indent="-285750">
              <a:buFont typeface="Arial" panose="020B0604020202020204" pitchFamily="34" charset="0"/>
              <a:buChar char="•"/>
            </a:pPr>
            <a:r>
              <a:rPr lang="en-US" sz="2000" dirty="0">
                <a:latin typeface="Arial" panose="020B0604020202020204" pitchFamily="34" charset="0"/>
                <a:cs typeface="Arial" panose="020B0604020202020204" pitchFamily="34" charset="0"/>
              </a:rPr>
              <a:t>Increase in suspended coffee particles tends to block the filters </a:t>
            </a:r>
          </a:p>
          <a:p>
            <a:pPr marL="742950" lvl="1" indent="-285750">
              <a:buFont typeface="Arial" panose="020B0604020202020204" pitchFamily="34" charset="0"/>
              <a:buChar char="•"/>
            </a:pPr>
            <a:r>
              <a:rPr lang="en-US" sz="2000" dirty="0">
                <a:latin typeface="Arial" panose="020B0604020202020204" pitchFamily="34" charset="0"/>
                <a:cs typeface="Arial" panose="020B0604020202020204" pitchFamily="34" charset="0"/>
              </a:rPr>
              <a:t>Blockage in filters may increase the time taken for water to filter through</a:t>
            </a:r>
          </a:p>
          <a:p>
            <a:pPr marL="742950" lvl="1" indent="-285750">
              <a:buFont typeface="Arial" panose="020B0604020202020204" pitchFamily="34" charset="0"/>
              <a:buChar char="•"/>
            </a:pPr>
            <a:r>
              <a:rPr lang="en-US" sz="2000" dirty="0">
                <a:latin typeface="Arial" panose="020B0604020202020204" pitchFamily="34" charset="0"/>
                <a:cs typeface="Arial" panose="020B0604020202020204" pitchFamily="34" charset="0"/>
              </a:rPr>
              <a:t>Fine coffee powders tend to take more time for water to pass through it because water is not allowed to pass through freely enough</a:t>
            </a:r>
          </a:p>
          <a:p>
            <a:pPr marL="742950" lvl="1" indent="-285750">
              <a:buFont typeface="Arial" panose="020B0604020202020204" pitchFamily="34" charset="0"/>
              <a:buChar char="•"/>
            </a:pPr>
            <a:endParaRPr lang="en-US" sz="200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US" sz="2000" dirty="0">
                <a:latin typeface="Arial" panose="020B0604020202020204" pitchFamily="34" charset="0"/>
                <a:cs typeface="Arial" panose="020B0604020202020204" pitchFamily="34" charset="0"/>
              </a:rPr>
              <a:t>The more finely ground the beans, the more the caffeine, volatile oils, and organic compounds will be present in the cup of coffee</a:t>
            </a:r>
          </a:p>
        </p:txBody>
      </p:sp>
      <p:sp>
        <p:nvSpPr>
          <p:cNvPr id="3" name="Rectangle 2"/>
          <p:cNvSpPr/>
          <p:nvPr/>
        </p:nvSpPr>
        <p:spPr>
          <a:xfrm>
            <a:off x="2772590" y="125015"/>
            <a:ext cx="6646820" cy="523220"/>
          </a:xfrm>
          <a:prstGeom prst="rect">
            <a:avLst/>
          </a:prstGeom>
        </p:spPr>
        <p:txBody>
          <a:bodyPr wrap="none">
            <a:spAutoFit/>
          </a:bodyPr>
          <a:lstStyle/>
          <a:p>
            <a:r>
              <a:rPr lang="en-US" sz="2800" dirty="0">
                <a:solidFill>
                  <a:srgbClr val="C00000"/>
                </a:solidFill>
                <a:latin typeface="Copperplate Gothic Light" panose="020E0507020206020404" pitchFamily="34" charset="0"/>
                <a:cs typeface="Arial" panose="020B0604020202020204" pitchFamily="34" charset="0"/>
              </a:rPr>
              <a:t>The Size of Coffee Powder Grind</a:t>
            </a:r>
            <a:endParaRPr lang="en-US" sz="2800" i="0" dirty="0">
              <a:solidFill>
                <a:srgbClr val="C00000"/>
              </a:solidFill>
              <a:effectLst/>
              <a:latin typeface="Copperplate Gothic Light" panose="020E0507020206020404" pitchFamily="34" charset="0"/>
              <a:cs typeface="Arial" panose="020B0604020202020204" pitchFamily="34" charset="0"/>
            </a:endParaRPr>
          </a:p>
        </p:txBody>
      </p:sp>
    </p:spTree>
    <p:extLst>
      <p:ext uri="{BB962C8B-B14F-4D97-AF65-F5344CB8AC3E}">
        <p14:creationId xmlns:p14="http://schemas.microsoft.com/office/powerpoint/2010/main" val="357189972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07366" y="360460"/>
            <a:ext cx="10794521" cy="5632311"/>
          </a:xfrm>
          <a:prstGeom prst="rect">
            <a:avLst/>
          </a:prstGeom>
        </p:spPr>
        <p:txBody>
          <a:bodyPr wrap="square">
            <a:spAutoFit/>
          </a:bodyPr>
          <a:lstStyle/>
          <a:p>
            <a:pPr marL="285750" indent="-285750">
              <a:buFont typeface="Arial" panose="020B0604020202020204" pitchFamily="34" charset="0"/>
              <a:buChar char="•"/>
            </a:pPr>
            <a:r>
              <a:rPr lang="en-US" sz="2000" dirty="0">
                <a:latin typeface="Arial" panose="020B0604020202020204" pitchFamily="34" charset="0"/>
                <a:cs typeface="Arial" panose="020B0604020202020204" pitchFamily="34" charset="0"/>
              </a:rPr>
              <a:t>Coarsely ground coffee beans have small surface area</a:t>
            </a:r>
          </a:p>
          <a:p>
            <a:pPr marL="285750" indent="-285750">
              <a:buFont typeface="Arial" panose="020B0604020202020204" pitchFamily="34" charset="0"/>
              <a:buChar char="•"/>
            </a:pPr>
            <a:endParaRPr lang="en-US" sz="200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US" sz="2000" dirty="0">
                <a:latin typeface="Arial" panose="020B0604020202020204" pitchFamily="34" charset="0"/>
                <a:cs typeface="Arial" panose="020B0604020202020204" pitchFamily="34" charset="0"/>
              </a:rPr>
              <a:t>Lesser surface area of coarse ground coffee powder results in less contact with water</a:t>
            </a:r>
          </a:p>
          <a:p>
            <a:pPr marL="285750" indent="-285750">
              <a:buFont typeface="Arial" panose="020B0604020202020204" pitchFamily="34" charset="0"/>
              <a:buChar char="•"/>
            </a:pPr>
            <a:endParaRPr lang="en-US" sz="200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US" sz="2000" dirty="0">
                <a:latin typeface="Arial" panose="020B0604020202020204" pitchFamily="34" charset="0"/>
                <a:cs typeface="Arial" panose="020B0604020202020204" pitchFamily="34" charset="0"/>
              </a:rPr>
              <a:t>Reduced contact area with coffee powder results in most of the components of coffee to remain inside the course powder even after water passes through the coarse powder</a:t>
            </a:r>
          </a:p>
          <a:p>
            <a:pPr marL="285750" indent="-285750">
              <a:buFont typeface="Arial" panose="020B0604020202020204" pitchFamily="34" charset="0"/>
              <a:buChar char="•"/>
            </a:pPr>
            <a:endParaRPr lang="en-US" sz="200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US" sz="2000" dirty="0">
                <a:latin typeface="Arial" panose="020B0604020202020204" pitchFamily="34" charset="0"/>
                <a:cs typeface="Arial" panose="020B0604020202020204" pitchFamily="34" charset="0"/>
              </a:rPr>
              <a:t>Coarse grained coffee powder allows water to flow through it freely due to large gaps between adjacent powder particles</a:t>
            </a:r>
          </a:p>
          <a:p>
            <a:pPr marL="285750" indent="-285750">
              <a:buFont typeface="Arial" panose="020B0604020202020204" pitchFamily="34" charset="0"/>
              <a:buChar char="•"/>
            </a:pPr>
            <a:endParaRPr lang="en-US" sz="200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US" sz="2000" dirty="0">
                <a:latin typeface="Arial" panose="020B0604020202020204" pitchFamily="34" charset="0"/>
                <a:cs typeface="Arial" panose="020B0604020202020204" pitchFamily="34" charset="0"/>
              </a:rPr>
              <a:t>Coffee preparation time is reduced while using large grind size</a:t>
            </a:r>
          </a:p>
          <a:p>
            <a:pPr marL="285750" indent="-285750">
              <a:buFont typeface="Arial" panose="020B0604020202020204" pitchFamily="34" charset="0"/>
              <a:buChar char="•"/>
            </a:pPr>
            <a:endParaRPr lang="en-US" sz="200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US" sz="2000" dirty="0">
                <a:latin typeface="Arial" panose="020B0604020202020204" pitchFamily="34" charset="0"/>
                <a:cs typeface="Arial" panose="020B0604020202020204" pitchFamily="34" charset="0"/>
              </a:rPr>
              <a:t>Less chances of blocking filter coffee</a:t>
            </a:r>
          </a:p>
          <a:p>
            <a:pPr marL="285750" indent="-285750">
              <a:buFont typeface="Arial" panose="020B0604020202020204" pitchFamily="34" charset="0"/>
              <a:buChar char="•"/>
            </a:pPr>
            <a:endParaRPr lang="en-US" sz="200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endParaRPr lang="en-US" sz="200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US" sz="2000" dirty="0">
                <a:latin typeface="Arial" panose="020B0604020202020204" pitchFamily="34" charset="0"/>
                <a:cs typeface="Arial" panose="020B0604020202020204" pitchFamily="34" charset="0"/>
              </a:rPr>
              <a:t>The optimum grind or the coarseness of coffee beans lies somewhere between the finely ground powder and the very coarse beans</a:t>
            </a:r>
          </a:p>
          <a:p>
            <a:pPr marL="285750" indent="-285750">
              <a:buFont typeface="Arial" panose="020B0604020202020204" pitchFamily="34" charset="0"/>
              <a:buChar char="•"/>
            </a:pPr>
            <a:endParaRPr lang="en-US" sz="2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86701422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628698" y="1650282"/>
            <a:ext cx="10777268" cy="2862322"/>
          </a:xfrm>
          <a:prstGeom prst="rect">
            <a:avLst/>
          </a:prstGeom>
        </p:spPr>
        <p:txBody>
          <a:bodyPr wrap="square">
            <a:spAutoFit/>
          </a:bodyPr>
          <a:lstStyle/>
          <a:p>
            <a:pPr marL="285750" indent="-285750">
              <a:buFont typeface="Arial" panose="020B0604020202020204" pitchFamily="34" charset="0"/>
              <a:buChar char="•"/>
            </a:pPr>
            <a:r>
              <a:rPr lang="en-US" sz="2000" dirty="0">
                <a:latin typeface="Arial" panose="020B0604020202020204" pitchFamily="34" charset="0"/>
                <a:cs typeface="Arial" panose="020B0604020202020204" pitchFamily="34" charset="0"/>
              </a:rPr>
              <a:t>Assuming that the brewing water temperature and brewing time is the same…</a:t>
            </a:r>
          </a:p>
          <a:p>
            <a:pPr marL="285750" indent="-285750">
              <a:buFont typeface="Arial" panose="020B0604020202020204" pitchFamily="34" charset="0"/>
              <a:buChar char="•"/>
            </a:pPr>
            <a:endParaRPr lang="en-US" sz="200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US" sz="2000" dirty="0">
                <a:latin typeface="Arial" panose="020B0604020202020204" pitchFamily="34" charset="0"/>
                <a:cs typeface="Arial" panose="020B0604020202020204" pitchFamily="34" charset="0"/>
              </a:rPr>
              <a:t>A cup of coffee produced from good quality beans but is too insipid or weak means that the beans are too coarsely ground and/or there was a high flow rate of water</a:t>
            </a:r>
          </a:p>
          <a:p>
            <a:pPr marL="285750" indent="-285750">
              <a:buFont typeface="Arial" panose="020B0604020202020204" pitchFamily="34" charset="0"/>
              <a:buChar char="•"/>
            </a:pPr>
            <a:endParaRPr lang="en-US" sz="200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endParaRPr lang="en-US" sz="200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endParaRPr lang="en-US" sz="200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US" sz="2000" dirty="0">
                <a:latin typeface="Arial" panose="020B0604020202020204" pitchFamily="34" charset="0"/>
                <a:cs typeface="Arial" panose="020B0604020202020204" pitchFamily="34" charset="0"/>
              </a:rPr>
              <a:t>If the cup of coffee is extremely bitter, it contains too high levels of organic acids because the beans were too finely ground and water flow rate is small</a:t>
            </a:r>
          </a:p>
        </p:txBody>
      </p:sp>
      <p:sp>
        <p:nvSpPr>
          <p:cNvPr id="4" name="TextBox 3"/>
          <p:cNvSpPr txBox="1"/>
          <p:nvPr/>
        </p:nvSpPr>
        <p:spPr>
          <a:xfrm>
            <a:off x="1531320" y="292592"/>
            <a:ext cx="9129359" cy="523220"/>
          </a:xfrm>
          <a:prstGeom prst="rect">
            <a:avLst/>
          </a:prstGeom>
          <a:noFill/>
        </p:spPr>
        <p:txBody>
          <a:bodyPr wrap="none" rtlCol="0">
            <a:spAutoFit/>
          </a:bodyPr>
          <a:lstStyle/>
          <a:p>
            <a:r>
              <a:rPr lang="en-US" sz="2800" dirty="0">
                <a:solidFill>
                  <a:srgbClr val="C00000"/>
                </a:solidFill>
                <a:latin typeface="Copperplate Gothic Light" panose="020E0507020206020404" pitchFamily="34" charset="0"/>
              </a:rPr>
              <a:t>Guessing the coffee grind size based on taste</a:t>
            </a:r>
          </a:p>
        </p:txBody>
      </p:sp>
    </p:spTree>
    <p:extLst>
      <p:ext uri="{BB962C8B-B14F-4D97-AF65-F5344CB8AC3E}">
        <p14:creationId xmlns:p14="http://schemas.microsoft.com/office/powerpoint/2010/main" val="365216770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129643" y="133248"/>
            <a:ext cx="5932714" cy="523220"/>
          </a:xfrm>
          <a:prstGeom prst="rect">
            <a:avLst/>
          </a:prstGeom>
        </p:spPr>
        <p:txBody>
          <a:bodyPr wrap="none">
            <a:spAutoFit/>
          </a:bodyPr>
          <a:lstStyle/>
          <a:p>
            <a:r>
              <a:rPr lang="en-US" sz="2800" dirty="0">
                <a:solidFill>
                  <a:srgbClr val="C00000"/>
                </a:solidFill>
                <a:latin typeface="Copperplate Gothic Light" panose="020E0507020206020404" pitchFamily="34" charset="0"/>
                <a:cs typeface="Arial" panose="020B0604020202020204" pitchFamily="34" charset="0"/>
              </a:rPr>
              <a:t>Coffee Brewing Temperature</a:t>
            </a:r>
            <a:endParaRPr lang="en-US" sz="2800" i="0" dirty="0">
              <a:solidFill>
                <a:srgbClr val="C00000"/>
              </a:solidFill>
              <a:effectLst/>
              <a:latin typeface="Copperplate Gothic Light" panose="020E0507020206020404" pitchFamily="34" charset="0"/>
              <a:cs typeface="Arial" panose="020B0604020202020204" pitchFamily="34" charset="0"/>
            </a:endParaRPr>
          </a:p>
        </p:txBody>
      </p:sp>
      <p:sp>
        <p:nvSpPr>
          <p:cNvPr id="3" name="Rectangle 2"/>
          <p:cNvSpPr/>
          <p:nvPr/>
        </p:nvSpPr>
        <p:spPr>
          <a:xfrm>
            <a:off x="294996" y="656468"/>
            <a:ext cx="11475246" cy="6247864"/>
          </a:xfrm>
          <a:prstGeom prst="rect">
            <a:avLst/>
          </a:prstGeom>
        </p:spPr>
        <p:txBody>
          <a:bodyPr wrap="square">
            <a:spAutoFit/>
          </a:bodyPr>
          <a:lstStyle/>
          <a:p>
            <a:pPr marL="285750" indent="-285750">
              <a:buFont typeface="Arial" panose="020B0604020202020204" pitchFamily="34" charset="0"/>
              <a:buChar char="•"/>
            </a:pPr>
            <a:r>
              <a:rPr lang="en-US" sz="2000" dirty="0">
                <a:latin typeface="Arial" panose="020B0604020202020204" pitchFamily="34" charset="0"/>
                <a:cs typeface="Arial" panose="020B0604020202020204" pitchFamily="34" charset="0"/>
              </a:rPr>
              <a:t>Water’s temperature greatly affects coffee compounds extraction amount and speed</a:t>
            </a:r>
          </a:p>
          <a:p>
            <a:pPr marL="285750" indent="-285750">
              <a:buFont typeface="Arial" panose="020B0604020202020204" pitchFamily="34" charset="0"/>
              <a:buChar char="•"/>
            </a:pPr>
            <a:endParaRPr lang="en-US" sz="200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US" sz="2000" dirty="0">
                <a:latin typeface="Arial" panose="020B0604020202020204" pitchFamily="34" charset="0"/>
                <a:cs typeface="Arial" panose="020B0604020202020204" pitchFamily="34" charset="0"/>
              </a:rPr>
              <a:t>Temperature of water is proportional to the coffee compounds extraction rate from the powder</a:t>
            </a:r>
          </a:p>
          <a:p>
            <a:pPr marL="285750" indent="-285750">
              <a:buFont typeface="Arial" panose="020B0604020202020204" pitchFamily="34" charset="0"/>
              <a:buChar char="•"/>
            </a:pPr>
            <a:endParaRPr lang="en-US" sz="200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US" sz="2000" dirty="0">
                <a:latin typeface="Arial" panose="020B0604020202020204" pitchFamily="34" charset="0"/>
                <a:cs typeface="Arial" panose="020B0604020202020204" pitchFamily="34" charset="0"/>
              </a:rPr>
              <a:t>Higher the temperature, the higher is the coffee compound’s extraction rate, and vice versa</a:t>
            </a:r>
          </a:p>
          <a:p>
            <a:pPr marL="285750" indent="-285750">
              <a:buFont typeface="Arial" panose="020B0604020202020204" pitchFamily="34" charset="0"/>
              <a:buChar char="•"/>
            </a:pPr>
            <a:endParaRPr lang="en-US" sz="200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US" sz="2000" dirty="0">
                <a:latin typeface="Arial" panose="020B0604020202020204" pitchFamily="34" charset="0"/>
                <a:cs typeface="Arial" panose="020B0604020202020204" pitchFamily="34" charset="0"/>
              </a:rPr>
              <a:t>For the same amount of brewing time, using ice (cold) water results in a cup of coffee which is not as “rich” in flavor as a cup made from boiling water</a:t>
            </a:r>
          </a:p>
          <a:p>
            <a:pPr marL="285750" indent="-285750">
              <a:buFont typeface="Arial" panose="020B0604020202020204" pitchFamily="34" charset="0"/>
              <a:buChar char="•"/>
            </a:pPr>
            <a:endParaRPr lang="en-US" sz="200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US" sz="2000" dirty="0">
                <a:latin typeface="Arial" panose="020B0604020202020204" pitchFamily="34" charset="0"/>
                <a:cs typeface="Arial" panose="020B0604020202020204" pitchFamily="34" charset="0"/>
              </a:rPr>
              <a:t>Cold brewed coffee is made by placing ground beans in the cold water then allowing it to brew inside the refrigerator for hours, even days because the extraction rates are very low</a:t>
            </a:r>
          </a:p>
          <a:p>
            <a:pPr marL="285750" indent="-285750">
              <a:buFont typeface="Arial" panose="020B0604020202020204" pitchFamily="34" charset="0"/>
              <a:buChar char="•"/>
            </a:pPr>
            <a:endParaRPr lang="en-US" sz="200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US" sz="2000" dirty="0">
                <a:latin typeface="Arial" panose="020B0604020202020204" pitchFamily="34" charset="0"/>
                <a:cs typeface="Arial" panose="020B0604020202020204" pitchFamily="34" charset="0"/>
              </a:rPr>
              <a:t>Temperature moderately affects the solubility of caffeine and strongly influences the solubility of organic acids in water</a:t>
            </a:r>
          </a:p>
          <a:p>
            <a:pPr marL="285750" indent="-285750">
              <a:buFont typeface="Arial" panose="020B0604020202020204" pitchFamily="34" charset="0"/>
              <a:buChar char="•"/>
            </a:pPr>
            <a:endParaRPr lang="en-US" sz="200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US" sz="2000" dirty="0">
                <a:latin typeface="Arial" panose="020B0604020202020204" pitchFamily="34" charset="0"/>
                <a:cs typeface="Arial" panose="020B0604020202020204" pitchFamily="34" charset="0"/>
              </a:rPr>
              <a:t>A cup of coffee brewed overnight in a fridge is known to have low caffeine levels and much lower bitterness compared to coffee brewed with boiling water</a:t>
            </a:r>
          </a:p>
          <a:p>
            <a:pPr marL="285750" indent="-285750">
              <a:buFont typeface="Arial" panose="020B0604020202020204" pitchFamily="34" charset="0"/>
              <a:buChar char="•"/>
            </a:pPr>
            <a:endParaRPr lang="en-US" sz="200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US" sz="2000" dirty="0">
                <a:latin typeface="Arial" panose="020B0604020202020204" pitchFamily="34" charset="0"/>
                <a:cs typeface="Arial" panose="020B0604020202020204" pitchFamily="34" charset="0"/>
              </a:rPr>
              <a:t>When you use boiling water, everything—caffeine and organic acids—are extracted much faster, resulting in high levels of caffeine and bitter </a:t>
            </a:r>
            <a:r>
              <a:rPr lang="en-US" sz="2000">
                <a:latin typeface="Arial" panose="020B0604020202020204" pitchFamily="34" charset="0"/>
                <a:cs typeface="Arial" panose="020B0604020202020204" pitchFamily="34" charset="0"/>
              </a:rPr>
              <a:t>organic acids</a:t>
            </a:r>
            <a:endParaRPr lang="en-US" sz="2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77376540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01443" y="1086831"/>
            <a:ext cx="11080955" cy="2308324"/>
          </a:xfrm>
          <a:prstGeom prst="rect">
            <a:avLst/>
          </a:prstGeom>
        </p:spPr>
        <p:txBody>
          <a:bodyPr wrap="square">
            <a:spAutoFit/>
          </a:bodyPr>
          <a:lstStyle/>
          <a:p>
            <a:pPr marL="285750" indent="-285750">
              <a:buFont typeface="Arial" panose="020B0604020202020204" pitchFamily="34" charset="0"/>
              <a:buChar char="•"/>
            </a:pPr>
            <a:r>
              <a:rPr lang="en-US" dirty="0">
                <a:latin typeface="Arial" panose="020B0604020202020204" pitchFamily="34" charset="0"/>
                <a:cs typeface="Arial" panose="020B0604020202020204" pitchFamily="34" charset="0"/>
              </a:rPr>
              <a:t>When coffee boils, the aroma and flavor compounds evaporate away in the steam, resulting in coffee with a weak taste</a:t>
            </a:r>
          </a:p>
          <a:p>
            <a:pPr marL="285750" indent="-285750">
              <a:buFont typeface="Arial" panose="020B0604020202020204" pitchFamily="34" charset="0"/>
              <a:buChar char="•"/>
            </a:pPr>
            <a:endParaRPr lang="en-US"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endParaRPr lang="en-US"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US" dirty="0">
                <a:latin typeface="Arial" panose="020B0604020202020204" pitchFamily="34" charset="0"/>
                <a:cs typeface="Arial" panose="020B0604020202020204" pitchFamily="34" charset="0"/>
              </a:rPr>
              <a:t>It lacks flavor but is still rich in organic acids and caffeine, resulting in bitter taste</a:t>
            </a:r>
          </a:p>
          <a:p>
            <a:pPr marL="285750" indent="-285750">
              <a:buFont typeface="Arial" panose="020B0604020202020204" pitchFamily="34" charset="0"/>
              <a:buChar char="•"/>
            </a:pPr>
            <a:endParaRPr lang="en-US"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endParaRPr lang="en-US"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US" dirty="0">
                <a:latin typeface="Arial" panose="020B0604020202020204" pitchFamily="34" charset="0"/>
                <a:cs typeface="Arial" panose="020B0604020202020204" pitchFamily="34" charset="0"/>
              </a:rPr>
              <a:t>A perfect cup of coffee should not be brewed in extreme temperature water</a:t>
            </a:r>
          </a:p>
        </p:txBody>
      </p:sp>
      <p:sp>
        <p:nvSpPr>
          <p:cNvPr id="3" name="Rectangle 2"/>
          <p:cNvSpPr/>
          <p:nvPr/>
        </p:nvSpPr>
        <p:spPr>
          <a:xfrm>
            <a:off x="2173260" y="325848"/>
            <a:ext cx="6841232" cy="369332"/>
          </a:xfrm>
          <a:prstGeom prst="rect">
            <a:avLst/>
          </a:prstGeom>
        </p:spPr>
        <p:txBody>
          <a:bodyPr wrap="none">
            <a:spAutoFit/>
          </a:bodyPr>
          <a:lstStyle/>
          <a:p>
            <a:r>
              <a:rPr lang="en-US" dirty="0">
                <a:solidFill>
                  <a:srgbClr val="C00000"/>
                </a:solidFill>
                <a:latin typeface="Copperplate Gothic Light" panose="020E0507020206020404" pitchFamily="34" charset="0"/>
                <a:cs typeface="Arial" panose="020B0604020202020204" pitchFamily="34" charset="0"/>
              </a:rPr>
              <a:t>Why is it not recommended to re-heat or boil coffee</a:t>
            </a:r>
            <a:endParaRPr lang="en-US" i="0" dirty="0">
              <a:solidFill>
                <a:srgbClr val="C00000"/>
              </a:solidFill>
              <a:effectLst/>
              <a:latin typeface="Copperplate Gothic Light" panose="020E0507020206020404" pitchFamily="34" charset="0"/>
              <a:cs typeface="Arial" panose="020B0604020202020204" pitchFamily="34" charset="0"/>
            </a:endParaRPr>
          </a:p>
        </p:txBody>
      </p:sp>
    </p:spTree>
    <p:extLst>
      <p:ext uri="{BB962C8B-B14F-4D97-AF65-F5344CB8AC3E}">
        <p14:creationId xmlns:p14="http://schemas.microsoft.com/office/powerpoint/2010/main" val="243769175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923936" y="107844"/>
            <a:ext cx="3636316" cy="461665"/>
          </a:xfrm>
          <a:prstGeom prst="rect">
            <a:avLst/>
          </a:prstGeom>
        </p:spPr>
        <p:txBody>
          <a:bodyPr wrap="none">
            <a:spAutoFit/>
          </a:bodyPr>
          <a:lstStyle/>
          <a:p>
            <a:r>
              <a:rPr lang="en-US" sz="2400" dirty="0">
                <a:solidFill>
                  <a:srgbClr val="C00000"/>
                </a:solidFill>
                <a:latin typeface="Copperplate Gothic Light" panose="020E0507020206020404" pitchFamily="34" charset="0"/>
              </a:rPr>
              <a:t>Coffee Brewing Time</a:t>
            </a:r>
            <a:endParaRPr lang="en-US" sz="2400" i="0" dirty="0">
              <a:solidFill>
                <a:srgbClr val="C00000"/>
              </a:solidFill>
              <a:effectLst/>
              <a:latin typeface="Copperplate Gothic Light" panose="020E0507020206020404" pitchFamily="34" charset="0"/>
            </a:endParaRPr>
          </a:p>
        </p:txBody>
      </p:sp>
      <p:sp>
        <p:nvSpPr>
          <p:cNvPr id="3" name="Rectangle 2"/>
          <p:cNvSpPr/>
          <p:nvPr/>
        </p:nvSpPr>
        <p:spPr>
          <a:xfrm>
            <a:off x="324465" y="669295"/>
            <a:ext cx="11493910" cy="4662815"/>
          </a:xfrm>
          <a:prstGeom prst="rect">
            <a:avLst/>
          </a:prstGeom>
        </p:spPr>
        <p:txBody>
          <a:bodyPr wrap="square">
            <a:spAutoFit/>
          </a:bodyPr>
          <a:lstStyle/>
          <a:p>
            <a:pPr marL="285750" indent="-285750">
              <a:lnSpc>
                <a:spcPct val="150000"/>
              </a:lnSpc>
              <a:buFont typeface="Arial" panose="020B0604020202020204" pitchFamily="34" charset="0"/>
              <a:buChar char="•"/>
            </a:pPr>
            <a:r>
              <a:rPr lang="en-US" dirty="0">
                <a:latin typeface="Arial" panose="020B0604020202020204" pitchFamily="34" charset="0"/>
                <a:cs typeface="Arial" panose="020B0604020202020204" pitchFamily="34" charset="0"/>
              </a:rPr>
              <a:t>By keeping the coarseness of the ground coffee beans and brewing temperature constant, we can control the amounts of volatile oils, organic acids, and caffeine in brewed coffee by altering the duration of the brewing time</a:t>
            </a:r>
          </a:p>
          <a:p>
            <a:pPr marL="285750" indent="-285750">
              <a:lnSpc>
                <a:spcPct val="150000"/>
              </a:lnSpc>
              <a:buFont typeface="Arial" panose="020B0604020202020204" pitchFamily="34" charset="0"/>
              <a:buChar char="•"/>
            </a:pPr>
            <a:endParaRPr lang="en-US" dirty="0">
              <a:latin typeface="Arial" panose="020B0604020202020204" pitchFamily="34" charset="0"/>
              <a:cs typeface="Arial" panose="020B0604020202020204" pitchFamily="34" charset="0"/>
            </a:endParaRPr>
          </a:p>
          <a:p>
            <a:pPr marL="285750" indent="-285750">
              <a:lnSpc>
                <a:spcPct val="150000"/>
              </a:lnSpc>
              <a:buFont typeface="Arial" panose="020B0604020202020204" pitchFamily="34" charset="0"/>
              <a:buChar char="•"/>
            </a:pPr>
            <a:r>
              <a:rPr lang="en-US" dirty="0">
                <a:latin typeface="Arial" panose="020B0604020202020204" pitchFamily="34" charset="0"/>
                <a:cs typeface="Arial" panose="020B0604020202020204" pitchFamily="34" charset="0"/>
              </a:rPr>
              <a:t>Brewing time controls the length of time that the water is in contact with the ground beans to allow the oils, caffeine, and acids to dissolve</a:t>
            </a:r>
          </a:p>
          <a:p>
            <a:pPr marL="285750" indent="-285750">
              <a:lnSpc>
                <a:spcPct val="150000"/>
              </a:lnSpc>
              <a:buFont typeface="Arial" panose="020B0604020202020204" pitchFamily="34" charset="0"/>
              <a:buChar char="•"/>
            </a:pPr>
            <a:endParaRPr lang="en-US" dirty="0">
              <a:latin typeface="Arial" panose="020B0604020202020204" pitchFamily="34" charset="0"/>
              <a:cs typeface="Arial" panose="020B0604020202020204" pitchFamily="34" charset="0"/>
            </a:endParaRPr>
          </a:p>
          <a:p>
            <a:pPr marL="285750" indent="-285750">
              <a:lnSpc>
                <a:spcPct val="150000"/>
              </a:lnSpc>
              <a:buFont typeface="Arial" panose="020B0604020202020204" pitchFamily="34" charset="0"/>
              <a:buChar char="•"/>
            </a:pPr>
            <a:r>
              <a:rPr lang="en-US" dirty="0">
                <a:latin typeface="Arial" panose="020B0604020202020204" pitchFamily="34" charset="0"/>
                <a:cs typeface="Arial" panose="020B0604020202020204" pitchFamily="34" charset="0"/>
              </a:rPr>
              <a:t>Too short extraction time results in a cup of coffee that is rich in caffeine but has a weak flavor, less bitterness, and reduced aroma because the elements that influence the taste do not get extracted properly</a:t>
            </a:r>
          </a:p>
          <a:p>
            <a:pPr marL="285750" indent="-285750">
              <a:lnSpc>
                <a:spcPct val="150000"/>
              </a:lnSpc>
              <a:buFont typeface="Arial" panose="020B0604020202020204" pitchFamily="34" charset="0"/>
              <a:buChar char="•"/>
            </a:pPr>
            <a:endParaRPr lang="en-US" dirty="0">
              <a:latin typeface="Arial" panose="020B0604020202020204" pitchFamily="34" charset="0"/>
              <a:cs typeface="Arial" panose="020B0604020202020204" pitchFamily="34" charset="0"/>
            </a:endParaRPr>
          </a:p>
          <a:p>
            <a:pPr marL="285750" indent="-285750">
              <a:lnSpc>
                <a:spcPct val="150000"/>
              </a:lnSpc>
              <a:buFont typeface="Arial" panose="020B0604020202020204" pitchFamily="34" charset="0"/>
              <a:buChar char="•"/>
            </a:pPr>
            <a:r>
              <a:rPr lang="en-US" dirty="0">
                <a:latin typeface="Arial" panose="020B0604020202020204" pitchFamily="34" charset="0"/>
                <a:cs typeface="Arial" panose="020B0604020202020204" pitchFamily="34" charset="0"/>
              </a:rPr>
              <a:t>Long extraction times produce coffee with high levels of organic acids, which makes it too bitter</a:t>
            </a:r>
          </a:p>
        </p:txBody>
      </p:sp>
    </p:spTree>
    <p:extLst>
      <p:ext uri="{BB962C8B-B14F-4D97-AF65-F5344CB8AC3E}">
        <p14:creationId xmlns:p14="http://schemas.microsoft.com/office/powerpoint/2010/main" val="198016887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63794" y="889844"/>
            <a:ext cx="11680722" cy="3416320"/>
          </a:xfrm>
          <a:prstGeom prst="rect">
            <a:avLst/>
          </a:prstGeom>
        </p:spPr>
        <p:txBody>
          <a:bodyPr wrap="square">
            <a:spAutoFit/>
          </a:bodyPr>
          <a:lstStyle/>
          <a:p>
            <a:pPr marL="285750" indent="-285750">
              <a:lnSpc>
                <a:spcPct val="150000"/>
              </a:lnSpc>
              <a:buFont typeface="Arial" panose="020B0604020202020204" pitchFamily="34" charset="0"/>
              <a:buChar char="•"/>
            </a:pPr>
            <a:r>
              <a:rPr lang="en-US" dirty="0">
                <a:latin typeface="Arial" panose="020B0604020202020204" pitchFamily="34" charset="0"/>
                <a:cs typeface="Arial" panose="020B0604020202020204" pitchFamily="34" charset="0"/>
              </a:rPr>
              <a:t>The right brewing time for a perfect cup of coffee is determined through trial and error</a:t>
            </a:r>
          </a:p>
          <a:p>
            <a:pPr marL="285750" indent="-285750">
              <a:lnSpc>
                <a:spcPct val="150000"/>
              </a:lnSpc>
              <a:buFont typeface="Arial" panose="020B0604020202020204" pitchFamily="34" charset="0"/>
              <a:buChar char="•"/>
            </a:pPr>
            <a:endParaRPr lang="en-US" dirty="0">
              <a:latin typeface="Arial" panose="020B0604020202020204" pitchFamily="34" charset="0"/>
              <a:cs typeface="Arial" panose="020B0604020202020204" pitchFamily="34" charset="0"/>
            </a:endParaRPr>
          </a:p>
          <a:p>
            <a:pPr marL="285750" indent="-285750">
              <a:lnSpc>
                <a:spcPct val="150000"/>
              </a:lnSpc>
              <a:buFont typeface="Arial" panose="020B0604020202020204" pitchFamily="34" charset="0"/>
              <a:buChar char="•"/>
            </a:pPr>
            <a:r>
              <a:rPr lang="en-US" dirty="0">
                <a:latin typeface="Arial" panose="020B0604020202020204" pitchFamily="34" charset="0"/>
                <a:cs typeface="Arial" panose="020B0604020202020204" pitchFamily="34" charset="0"/>
              </a:rPr>
              <a:t>Other variables on this list such as the temperature and coarseness of coffee beans, of course, play a part in determining the duration of extraction</a:t>
            </a:r>
          </a:p>
          <a:p>
            <a:pPr marL="285750" indent="-285750">
              <a:lnSpc>
                <a:spcPct val="150000"/>
              </a:lnSpc>
              <a:buFont typeface="Arial" panose="020B0604020202020204" pitchFamily="34" charset="0"/>
              <a:buChar char="•"/>
            </a:pPr>
            <a:endParaRPr lang="en-US" dirty="0">
              <a:latin typeface="Arial" panose="020B0604020202020204" pitchFamily="34" charset="0"/>
              <a:cs typeface="Arial" panose="020B0604020202020204" pitchFamily="34" charset="0"/>
            </a:endParaRPr>
          </a:p>
          <a:p>
            <a:pPr marL="285750" indent="-285750">
              <a:lnSpc>
                <a:spcPct val="150000"/>
              </a:lnSpc>
              <a:buFont typeface="Arial" panose="020B0604020202020204" pitchFamily="34" charset="0"/>
              <a:buChar char="•"/>
            </a:pPr>
            <a:r>
              <a:rPr lang="en-US" dirty="0">
                <a:latin typeface="Arial" panose="020B0604020202020204" pitchFamily="34" charset="0"/>
                <a:cs typeface="Arial" panose="020B0604020202020204" pitchFamily="34" charset="0"/>
              </a:rPr>
              <a:t>To consistently make a perfect cup of coffee, you would have to keep all the other variables constant while experimenting with the duration of brewing for the same quality of coffee beans</a:t>
            </a:r>
          </a:p>
          <a:p>
            <a:pPr>
              <a:lnSpc>
                <a:spcPct val="150000"/>
              </a:lnSpc>
            </a:pPr>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9205199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71948" y="634424"/>
            <a:ext cx="10943304" cy="4247317"/>
          </a:xfrm>
          <a:prstGeom prst="rect">
            <a:avLst/>
          </a:prstGeom>
        </p:spPr>
        <p:txBody>
          <a:bodyPr wrap="square">
            <a:spAutoFit/>
          </a:bodyPr>
          <a:lstStyle/>
          <a:p>
            <a:pPr marL="285750" indent="-285750">
              <a:lnSpc>
                <a:spcPct val="150000"/>
              </a:lnSpc>
              <a:buFont typeface="Arial" panose="020B0604020202020204" pitchFamily="34" charset="0"/>
              <a:buChar char="•"/>
            </a:pPr>
            <a:r>
              <a:rPr lang="en-US" dirty="0">
                <a:latin typeface="Arial" panose="020B0604020202020204" pitchFamily="34" charset="0"/>
                <a:cs typeface="Arial" panose="020B0604020202020204" pitchFamily="34" charset="0"/>
              </a:rPr>
              <a:t>The coffee-to-water ratio is how much coffee for a unit of water</a:t>
            </a:r>
          </a:p>
          <a:p>
            <a:pPr marL="285750" indent="-285750">
              <a:lnSpc>
                <a:spcPct val="150000"/>
              </a:lnSpc>
              <a:buFont typeface="Arial" panose="020B0604020202020204" pitchFamily="34" charset="0"/>
              <a:buChar char="•"/>
            </a:pPr>
            <a:endParaRPr lang="en-US" dirty="0">
              <a:latin typeface="Arial" panose="020B0604020202020204" pitchFamily="34" charset="0"/>
              <a:cs typeface="Arial" panose="020B0604020202020204" pitchFamily="34" charset="0"/>
            </a:endParaRPr>
          </a:p>
          <a:p>
            <a:pPr marL="285750" indent="-285750">
              <a:lnSpc>
                <a:spcPct val="150000"/>
              </a:lnSpc>
              <a:buFont typeface="Arial" panose="020B0604020202020204" pitchFamily="34" charset="0"/>
              <a:buChar char="•"/>
            </a:pPr>
            <a:r>
              <a:rPr lang="en-US" dirty="0">
                <a:latin typeface="Arial" panose="020B0604020202020204" pitchFamily="34" charset="0"/>
                <a:cs typeface="Arial" panose="020B0604020202020204" pitchFamily="34" charset="0"/>
              </a:rPr>
              <a:t>When there is too little amounts of coffee, even when all the other variables are optimized, your cup of coffee will taste weak</a:t>
            </a:r>
          </a:p>
          <a:p>
            <a:pPr marL="285750" indent="-285750">
              <a:lnSpc>
                <a:spcPct val="150000"/>
              </a:lnSpc>
              <a:buFont typeface="Arial" panose="020B0604020202020204" pitchFamily="34" charset="0"/>
              <a:buChar char="•"/>
            </a:pPr>
            <a:endParaRPr lang="en-US" dirty="0">
              <a:latin typeface="Arial" panose="020B0604020202020204" pitchFamily="34" charset="0"/>
              <a:cs typeface="Arial" panose="020B0604020202020204" pitchFamily="34" charset="0"/>
            </a:endParaRPr>
          </a:p>
          <a:p>
            <a:pPr marL="285750" indent="-285750">
              <a:lnSpc>
                <a:spcPct val="150000"/>
              </a:lnSpc>
              <a:buFont typeface="Arial" panose="020B0604020202020204" pitchFamily="34" charset="0"/>
              <a:buChar char="•"/>
            </a:pPr>
            <a:r>
              <a:rPr lang="en-US" dirty="0">
                <a:latin typeface="Arial" panose="020B0604020202020204" pitchFamily="34" charset="0"/>
                <a:cs typeface="Arial" panose="020B0604020202020204" pitchFamily="34" charset="0"/>
              </a:rPr>
              <a:t>When there is too much coffee and little water, the brew will be overpoweringly strong</a:t>
            </a:r>
          </a:p>
          <a:p>
            <a:pPr marL="285750" indent="-285750">
              <a:lnSpc>
                <a:spcPct val="150000"/>
              </a:lnSpc>
              <a:buFont typeface="Arial" panose="020B0604020202020204" pitchFamily="34" charset="0"/>
              <a:buChar char="•"/>
            </a:pPr>
            <a:endParaRPr lang="en-US" dirty="0">
              <a:latin typeface="Arial" panose="020B0604020202020204" pitchFamily="34" charset="0"/>
              <a:cs typeface="Arial" panose="020B0604020202020204" pitchFamily="34" charset="0"/>
            </a:endParaRPr>
          </a:p>
          <a:p>
            <a:pPr marL="285750" indent="-285750">
              <a:lnSpc>
                <a:spcPct val="150000"/>
              </a:lnSpc>
              <a:buFont typeface="Arial" panose="020B0604020202020204" pitchFamily="34" charset="0"/>
              <a:buChar char="•"/>
            </a:pPr>
            <a:r>
              <a:rPr lang="en-US" dirty="0">
                <a:latin typeface="Arial" panose="020B0604020202020204" pitchFamily="34" charset="0"/>
                <a:cs typeface="Arial" panose="020B0604020202020204" pitchFamily="34" charset="0"/>
              </a:rPr>
              <a:t>The ideal ratio of water to coffee depends on the choice of extraction method and the rest of the variables</a:t>
            </a:r>
          </a:p>
          <a:p>
            <a:pPr marL="285750" indent="-285750">
              <a:lnSpc>
                <a:spcPct val="150000"/>
              </a:lnSpc>
              <a:buFont typeface="Arial" panose="020B0604020202020204" pitchFamily="34" charset="0"/>
              <a:buChar char="•"/>
            </a:pPr>
            <a:endParaRPr lang="en-US" dirty="0">
              <a:latin typeface="Arial" panose="020B0604020202020204" pitchFamily="34" charset="0"/>
              <a:cs typeface="Arial" panose="020B0604020202020204" pitchFamily="34" charset="0"/>
            </a:endParaRPr>
          </a:p>
        </p:txBody>
      </p:sp>
      <p:sp>
        <p:nvSpPr>
          <p:cNvPr id="3" name="Rectangle 2"/>
          <p:cNvSpPr/>
          <p:nvPr/>
        </p:nvSpPr>
        <p:spPr>
          <a:xfrm>
            <a:off x="3563803" y="136916"/>
            <a:ext cx="3338606" cy="497508"/>
          </a:xfrm>
          <a:prstGeom prst="rect">
            <a:avLst/>
          </a:prstGeom>
        </p:spPr>
        <p:txBody>
          <a:bodyPr wrap="none">
            <a:spAutoFit/>
          </a:bodyPr>
          <a:lstStyle/>
          <a:p>
            <a:pPr>
              <a:lnSpc>
                <a:spcPct val="150000"/>
              </a:lnSpc>
            </a:pPr>
            <a:r>
              <a:rPr lang="en-US" sz="2000" dirty="0">
                <a:solidFill>
                  <a:srgbClr val="C00000"/>
                </a:solidFill>
                <a:latin typeface="Copperplate Gothic Light" panose="020E0507020206020404" pitchFamily="34" charset="0"/>
                <a:cs typeface="Arial" panose="020B0604020202020204" pitchFamily="34" charset="0"/>
              </a:rPr>
              <a:t>Coffee-to-Water Ratio</a:t>
            </a:r>
          </a:p>
        </p:txBody>
      </p:sp>
    </p:spTree>
    <p:extLst>
      <p:ext uri="{BB962C8B-B14F-4D97-AF65-F5344CB8AC3E}">
        <p14:creationId xmlns:p14="http://schemas.microsoft.com/office/powerpoint/2010/main" val="181035447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01445" y="615470"/>
            <a:ext cx="11287433" cy="5909310"/>
          </a:xfrm>
          <a:prstGeom prst="rect">
            <a:avLst/>
          </a:prstGeom>
        </p:spPr>
        <p:txBody>
          <a:bodyPr wrap="square">
            <a:spAutoFit/>
          </a:bodyPr>
          <a:lstStyle/>
          <a:p>
            <a:pPr marL="285750" indent="-285750">
              <a:lnSpc>
                <a:spcPct val="150000"/>
              </a:lnSpc>
              <a:buFont typeface="Arial" panose="020B0604020202020204" pitchFamily="34" charset="0"/>
              <a:buChar char="•"/>
            </a:pPr>
            <a:r>
              <a:rPr lang="en-US" dirty="0">
                <a:latin typeface="Arial" panose="020B0604020202020204" pitchFamily="34" charset="0"/>
                <a:cs typeface="Arial" panose="020B0604020202020204" pitchFamily="34" charset="0"/>
              </a:rPr>
              <a:t>For a drip filter method to extract coffee, you need a lower coffee to water ratio because the temperature of water is higher and the rate of extraction high</a:t>
            </a:r>
          </a:p>
          <a:p>
            <a:pPr marL="285750" indent="-285750">
              <a:lnSpc>
                <a:spcPct val="150000"/>
              </a:lnSpc>
              <a:buFont typeface="Arial" panose="020B0604020202020204" pitchFamily="34" charset="0"/>
              <a:buChar char="•"/>
            </a:pPr>
            <a:endParaRPr lang="en-US" dirty="0">
              <a:latin typeface="Arial" panose="020B0604020202020204" pitchFamily="34" charset="0"/>
              <a:cs typeface="Arial" panose="020B0604020202020204" pitchFamily="34" charset="0"/>
            </a:endParaRPr>
          </a:p>
          <a:p>
            <a:pPr marL="285750" indent="-285750">
              <a:lnSpc>
                <a:spcPct val="150000"/>
              </a:lnSpc>
              <a:buFont typeface="Arial" panose="020B0604020202020204" pitchFamily="34" charset="0"/>
              <a:buChar char="•"/>
            </a:pPr>
            <a:r>
              <a:rPr lang="en-US" dirty="0">
                <a:latin typeface="Arial" panose="020B0604020202020204" pitchFamily="34" charset="0"/>
                <a:cs typeface="Arial" panose="020B0604020202020204" pitchFamily="34" charset="0"/>
              </a:rPr>
              <a:t>For a plunger or a French press, you need to have more coffee for a unit of water because the temperature of water drops fast</a:t>
            </a:r>
          </a:p>
          <a:p>
            <a:pPr marL="285750" indent="-285750">
              <a:lnSpc>
                <a:spcPct val="150000"/>
              </a:lnSpc>
              <a:buFont typeface="Arial" panose="020B0604020202020204" pitchFamily="34" charset="0"/>
              <a:buChar char="•"/>
            </a:pPr>
            <a:endParaRPr lang="en-US" dirty="0">
              <a:latin typeface="Arial" panose="020B0604020202020204" pitchFamily="34" charset="0"/>
              <a:cs typeface="Arial" panose="020B0604020202020204" pitchFamily="34" charset="0"/>
            </a:endParaRPr>
          </a:p>
          <a:p>
            <a:pPr marL="285750" indent="-285750">
              <a:lnSpc>
                <a:spcPct val="150000"/>
              </a:lnSpc>
              <a:buFont typeface="Arial" panose="020B0604020202020204" pitchFamily="34" charset="0"/>
              <a:buChar char="•"/>
            </a:pPr>
            <a:r>
              <a:rPr lang="en-US" dirty="0">
                <a:latin typeface="Arial" panose="020B0604020202020204" pitchFamily="34" charset="0"/>
                <a:cs typeface="Arial" panose="020B0604020202020204" pitchFamily="34" charset="0"/>
              </a:rPr>
              <a:t>For an espresso machine, you can adjust the volume of water to meet your taste. The water temperature is often maintained at around 97 C</a:t>
            </a:r>
          </a:p>
          <a:p>
            <a:pPr>
              <a:lnSpc>
                <a:spcPct val="150000"/>
              </a:lnSpc>
            </a:pPr>
            <a:endParaRPr lang="en-US" dirty="0">
              <a:latin typeface="Arial" panose="020B0604020202020204" pitchFamily="34" charset="0"/>
              <a:cs typeface="Arial" panose="020B0604020202020204" pitchFamily="34" charset="0"/>
            </a:endParaRPr>
          </a:p>
          <a:p>
            <a:pPr>
              <a:lnSpc>
                <a:spcPct val="150000"/>
              </a:lnSpc>
            </a:pPr>
            <a:r>
              <a:rPr lang="en-US" b="1" dirty="0">
                <a:latin typeface="Arial" panose="020B0604020202020204" pitchFamily="34" charset="0"/>
                <a:cs typeface="Arial" panose="020B0604020202020204" pitchFamily="34" charset="0"/>
              </a:rPr>
              <a:t>Final Note</a:t>
            </a:r>
          </a:p>
          <a:p>
            <a:pPr marL="285750" indent="-285750">
              <a:lnSpc>
                <a:spcPct val="150000"/>
              </a:lnSpc>
              <a:buFont typeface="Arial" panose="020B0604020202020204" pitchFamily="34" charset="0"/>
              <a:buChar char="•"/>
            </a:pPr>
            <a:endParaRPr lang="en-US" dirty="0">
              <a:latin typeface="Arial" panose="020B0604020202020204" pitchFamily="34" charset="0"/>
              <a:cs typeface="Arial" panose="020B0604020202020204" pitchFamily="34" charset="0"/>
            </a:endParaRPr>
          </a:p>
          <a:p>
            <a:pPr marL="285750" indent="-285750">
              <a:lnSpc>
                <a:spcPct val="150000"/>
              </a:lnSpc>
              <a:buFont typeface="Arial" panose="020B0604020202020204" pitchFamily="34" charset="0"/>
              <a:buChar char="•"/>
            </a:pPr>
            <a:r>
              <a:rPr lang="en-US" dirty="0">
                <a:latin typeface="Arial" panose="020B0604020202020204" pitchFamily="34" charset="0"/>
                <a:cs typeface="Arial" panose="020B0604020202020204" pitchFamily="34" charset="0"/>
              </a:rPr>
              <a:t>To make the perfect cup of morning coffee, grind the beans to the right coarseness, match the water temperature and the duration of extraction, and adjust the coffee to water ratio depending on the extraction method</a:t>
            </a:r>
          </a:p>
        </p:txBody>
      </p:sp>
    </p:spTree>
    <p:extLst>
      <p:ext uri="{BB962C8B-B14F-4D97-AF65-F5344CB8AC3E}">
        <p14:creationId xmlns:p14="http://schemas.microsoft.com/office/powerpoint/2010/main" val="2248368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SUeRHx1rdUY"/>
          <p:cNvPicPr>
            <a:picLocks noRot="1" noChangeAspect="1"/>
          </p:cNvPicPr>
          <p:nvPr>
            <a:videoFile r:link="rId1"/>
          </p:nvPr>
        </p:nvPicPr>
        <p:blipFill>
          <a:blip r:embed="rId3"/>
          <a:stretch>
            <a:fillRect/>
          </a:stretch>
        </p:blipFill>
        <p:spPr>
          <a:xfrm>
            <a:off x="2237385" y="1258529"/>
            <a:ext cx="7644034" cy="4299769"/>
          </a:xfrm>
          <a:prstGeom prst="rect">
            <a:avLst/>
          </a:prstGeom>
        </p:spPr>
      </p:pic>
      <p:sp>
        <p:nvSpPr>
          <p:cNvPr id="3" name="Rectangle 2"/>
          <p:cNvSpPr/>
          <p:nvPr/>
        </p:nvSpPr>
        <p:spPr>
          <a:xfrm>
            <a:off x="3582442" y="5653237"/>
            <a:ext cx="4953920" cy="369332"/>
          </a:xfrm>
          <a:prstGeom prst="rect">
            <a:avLst/>
          </a:prstGeom>
        </p:spPr>
        <p:txBody>
          <a:bodyPr wrap="none">
            <a:spAutoFit/>
          </a:bodyPr>
          <a:lstStyle/>
          <a:p>
            <a:r>
              <a:rPr lang="en-US" dirty="0"/>
              <a:t>https://www.youtube.com/watch?v=SUeRHx1rdUY</a:t>
            </a:r>
          </a:p>
        </p:txBody>
      </p:sp>
      <p:sp>
        <p:nvSpPr>
          <p:cNvPr id="4" name="Rectangle 3"/>
          <p:cNvSpPr/>
          <p:nvPr/>
        </p:nvSpPr>
        <p:spPr>
          <a:xfrm>
            <a:off x="3582442" y="343818"/>
            <a:ext cx="5035353" cy="369332"/>
          </a:xfrm>
          <a:prstGeom prst="rect">
            <a:avLst/>
          </a:prstGeom>
        </p:spPr>
        <p:txBody>
          <a:bodyPr wrap="none">
            <a:spAutoFit/>
          </a:bodyPr>
          <a:lstStyle/>
          <a:p>
            <a:r>
              <a:rPr lang="en-US" dirty="0">
                <a:solidFill>
                  <a:srgbClr val="C00000"/>
                </a:solidFill>
                <a:latin typeface="Copperplate Gothic Light" panose="020E0507020206020404" pitchFamily="34" charset="0"/>
              </a:rPr>
              <a:t>Science of Coffee: Tasting Extraction</a:t>
            </a:r>
          </a:p>
        </p:txBody>
      </p:sp>
    </p:spTree>
    <p:extLst>
      <p:ext uri="{BB962C8B-B14F-4D97-AF65-F5344CB8AC3E}">
        <p14:creationId xmlns:p14="http://schemas.microsoft.com/office/powerpoint/2010/main" val="185742473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350531" y="252943"/>
            <a:ext cx="5033109" cy="523220"/>
          </a:xfrm>
          <a:prstGeom prst="rect">
            <a:avLst/>
          </a:prstGeom>
        </p:spPr>
        <p:txBody>
          <a:bodyPr wrap="none">
            <a:spAutoFit/>
          </a:bodyPr>
          <a:lstStyle/>
          <a:p>
            <a:pPr lvl="0"/>
            <a:r>
              <a:rPr lang="en-US" sz="2800" dirty="0">
                <a:solidFill>
                  <a:srgbClr val="C00000"/>
                </a:solidFill>
                <a:latin typeface="Copperplate Gothic Light" panose="020E0507020206020404" pitchFamily="34" charset="0"/>
              </a:rPr>
              <a:t>Heterogeneous mixtures</a:t>
            </a:r>
          </a:p>
        </p:txBody>
      </p:sp>
      <p:sp>
        <p:nvSpPr>
          <p:cNvPr id="3" name="Rectangle 2"/>
          <p:cNvSpPr/>
          <p:nvPr/>
        </p:nvSpPr>
        <p:spPr>
          <a:xfrm>
            <a:off x="383458" y="1335180"/>
            <a:ext cx="11395587" cy="4093428"/>
          </a:xfrm>
          <a:prstGeom prst="rect">
            <a:avLst/>
          </a:prstGeom>
        </p:spPr>
        <p:txBody>
          <a:bodyPr wrap="square">
            <a:spAutoFit/>
          </a:bodyPr>
          <a:lstStyle/>
          <a:p>
            <a:pPr marL="285750" indent="-285750">
              <a:buFont typeface="Arial" panose="020B0604020202020204" pitchFamily="34" charset="0"/>
              <a:buChar char="•"/>
            </a:pPr>
            <a:r>
              <a:rPr lang="en-US" sz="2000" dirty="0">
                <a:solidFill>
                  <a:srgbClr val="000000"/>
                </a:solidFill>
                <a:latin typeface="Arial" panose="020B0604020202020204" pitchFamily="34" charset="0"/>
                <a:cs typeface="Arial" panose="020B0604020202020204" pitchFamily="34" charset="0"/>
              </a:rPr>
              <a:t>A heterogeneous mixture consists of visibly different substances or phases</a:t>
            </a:r>
          </a:p>
          <a:p>
            <a:pPr marL="285750" indent="-285750">
              <a:buFont typeface="Arial" panose="020B0604020202020204" pitchFamily="34" charset="0"/>
              <a:buChar char="•"/>
            </a:pPr>
            <a:endParaRPr lang="en-US" sz="2000" dirty="0">
              <a:solidFill>
                <a:srgbClr val="000000"/>
              </a:solidFill>
              <a:latin typeface="Arial" panose="020B0604020202020204" pitchFamily="34" charset="0"/>
              <a:cs typeface="Arial" panose="020B0604020202020204" pitchFamily="34" charset="0"/>
            </a:endParaRPr>
          </a:p>
          <a:p>
            <a:pPr marL="285750" indent="-285750">
              <a:buFont typeface="Arial" panose="020B0604020202020204" pitchFamily="34" charset="0"/>
              <a:buChar char="•"/>
            </a:pPr>
            <a:endParaRPr lang="en-US" sz="2000" dirty="0">
              <a:solidFill>
                <a:srgbClr val="000000"/>
              </a:solidFill>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US" sz="2000" dirty="0">
                <a:solidFill>
                  <a:srgbClr val="000000"/>
                </a:solidFill>
                <a:latin typeface="Arial" panose="020B0604020202020204" pitchFamily="34" charset="0"/>
                <a:cs typeface="Arial" panose="020B0604020202020204" pitchFamily="34" charset="0"/>
              </a:rPr>
              <a:t>Example: beach sand is heterogeneous since you can see different colored particles</a:t>
            </a:r>
          </a:p>
          <a:p>
            <a:pPr marL="285750" indent="-285750">
              <a:buFont typeface="Arial" panose="020B0604020202020204" pitchFamily="34" charset="0"/>
              <a:buChar char="•"/>
            </a:pPr>
            <a:endParaRPr lang="en-US" sz="2000" dirty="0">
              <a:solidFill>
                <a:srgbClr val="000000"/>
              </a:solidFill>
              <a:latin typeface="Arial" panose="020B0604020202020204" pitchFamily="34" charset="0"/>
              <a:cs typeface="Arial" panose="020B0604020202020204" pitchFamily="34" charset="0"/>
            </a:endParaRPr>
          </a:p>
          <a:p>
            <a:pPr marL="285750" indent="-285750">
              <a:buFont typeface="Arial" panose="020B0604020202020204" pitchFamily="34" charset="0"/>
              <a:buChar char="•"/>
            </a:pPr>
            <a:endParaRPr lang="en-US" sz="2000" dirty="0">
              <a:solidFill>
                <a:srgbClr val="000000"/>
              </a:solidFill>
              <a:latin typeface="Arial" panose="020B0604020202020204" pitchFamily="34" charset="0"/>
              <a:cs typeface="Arial" panose="020B0604020202020204" pitchFamily="34" charset="0"/>
            </a:endParaRPr>
          </a:p>
          <a:p>
            <a:pPr marL="285750" indent="-285750">
              <a:buFont typeface="Arial" panose="020B0604020202020204" pitchFamily="34" charset="0"/>
              <a:buChar char="•"/>
            </a:pPr>
            <a:endParaRPr lang="en-US" sz="2000" dirty="0">
              <a:solidFill>
                <a:srgbClr val="000000"/>
              </a:solidFill>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US" sz="2000" dirty="0">
                <a:solidFill>
                  <a:srgbClr val="000000"/>
                </a:solidFill>
                <a:latin typeface="Arial" panose="020B0604020202020204" pitchFamily="34" charset="0"/>
                <a:cs typeface="Arial" panose="020B0604020202020204" pitchFamily="34" charset="0"/>
              </a:rPr>
              <a:t>Vinegar and oil salad dressing is heterogeneous since two liquid layers are present, as well as solids</a:t>
            </a:r>
          </a:p>
          <a:p>
            <a:pPr marL="285750" indent="-285750">
              <a:buFont typeface="Arial" panose="020B0604020202020204" pitchFamily="34" charset="0"/>
              <a:buChar char="•"/>
            </a:pPr>
            <a:endParaRPr lang="en-US" sz="2000" dirty="0">
              <a:solidFill>
                <a:srgbClr val="000000"/>
              </a:solidFill>
              <a:latin typeface="Arial" panose="020B0604020202020204" pitchFamily="34" charset="0"/>
              <a:cs typeface="Arial" panose="020B0604020202020204" pitchFamily="34" charset="0"/>
            </a:endParaRPr>
          </a:p>
          <a:p>
            <a:pPr marL="285750" indent="-285750">
              <a:buFont typeface="Arial" panose="020B0604020202020204" pitchFamily="34" charset="0"/>
              <a:buChar char="•"/>
            </a:pPr>
            <a:endParaRPr lang="en-US" sz="2000" dirty="0">
              <a:solidFill>
                <a:srgbClr val="000000"/>
              </a:solidFill>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US" sz="2000" dirty="0">
                <a:solidFill>
                  <a:srgbClr val="000000"/>
                </a:solidFill>
                <a:latin typeface="Arial" panose="020B0604020202020204" pitchFamily="34" charset="0"/>
                <a:cs typeface="Arial" panose="020B0604020202020204" pitchFamily="34" charset="0"/>
              </a:rPr>
              <a:t>Air with clouds is heterogeneous, as the clouds contain tiny droplets of liquid water</a:t>
            </a:r>
          </a:p>
          <a:p>
            <a:pPr marL="285750" indent="-285750">
              <a:buFont typeface="Arial" panose="020B0604020202020204" pitchFamily="34" charset="0"/>
              <a:buChar char="•"/>
            </a:pPr>
            <a:endParaRPr lang="en-US" sz="2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07897838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181362" y="206167"/>
            <a:ext cx="5350439" cy="646331"/>
          </a:xfrm>
          <a:prstGeom prst="rect">
            <a:avLst/>
          </a:prstGeom>
        </p:spPr>
        <p:txBody>
          <a:bodyPr wrap="none">
            <a:spAutoFit/>
          </a:bodyPr>
          <a:lstStyle/>
          <a:p>
            <a:pPr algn="ctr"/>
            <a:r>
              <a:rPr lang="en-US" dirty="0">
                <a:solidFill>
                  <a:srgbClr val="C00000"/>
                </a:solidFill>
                <a:latin typeface="Copperplate Gothic Light" panose="020E0507020206020404" pitchFamily="34" charset="0"/>
              </a:rPr>
              <a:t>Optional: </a:t>
            </a:r>
          </a:p>
          <a:p>
            <a:pPr algn="ctr"/>
            <a:r>
              <a:rPr lang="en-US" dirty="0">
                <a:solidFill>
                  <a:srgbClr val="C00000"/>
                </a:solidFill>
                <a:latin typeface="Copperplate Gothic Light" panose="020E0507020206020404" pitchFamily="34" charset="0"/>
              </a:rPr>
              <a:t>Every way to MAKE COFFEE (15 Methods)</a:t>
            </a:r>
          </a:p>
        </p:txBody>
      </p:sp>
      <p:pic>
        <p:nvPicPr>
          <p:cNvPr id="3" name="qJxTA3vlufo"/>
          <p:cNvPicPr>
            <a:picLocks noRot="1" noChangeAspect="1"/>
          </p:cNvPicPr>
          <p:nvPr>
            <a:videoFile r:link="rId1"/>
          </p:nvPr>
        </p:nvPicPr>
        <p:blipFill>
          <a:blip r:embed="rId3"/>
          <a:stretch>
            <a:fillRect/>
          </a:stretch>
        </p:blipFill>
        <p:spPr>
          <a:xfrm>
            <a:off x="1878886" y="1277275"/>
            <a:ext cx="7503106" cy="4220497"/>
          </a:xfrm>
          <a:prstGeom prst="rect">
            <a:avLst/>
          </a:prstGeom>
        </p:spPr>
      </p:pic>
      <p:sp>
        <p:nvSpPr>
          <p:cNvPr id="4" name="Rectangle 3"/>
          <p:cNvSpPr/>
          <p:nvPr/>
        </p:nvSpPr>
        <p:spPr>
          <a:xfrm>
            <a:off x="3304674" y="5751560"/>
            <a:ext cx="4651530" cy="369332"/>
          </a:xfrm>
          <a:prstGeom prst="rect">
            <a:avLst/>
          </a:prstGeom>
        </p:spPr>
        <p:txBody>
          <a:bodyPr wrap="none">
            <a:spAutoFit/>
          </a:bodyPr>
          <a:lstStyle/>
          <a:p>
            <a:r>
              <a:rPr lang="en-US" dirty="0"/>
              <a:t>https://www.youtube.com/watch?v=qJxTA3vlufo</a:t>
            </a:r>
          </a:p>
        </p:txBody>
      </p:sp>
    </p:spTree>
    <p:extLst>
      <p:ext uri="{BB962C8B-B14F-4D97-AF65-F5344CB8AC3E}">
        <p14:creationId xmlns:p14="http://schemas.microsoft.com/office/powerpoint/2010/main" val="332211648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78425" y="1435508"/>
            <a:ext cx="10559301" cy="3693319"/>
          </a:xfrm>
          <a:prstGeom prst="rect">
            <a:avLst/>
          </a:prstGeom>
          <a:noFill/>
        </p:spPr>
        <p:txBody>
          <a:bodyPr wrap="none" rtlCol="0">
            <a:spAutoFit/>
          </a:bodyPr>
          <a:lstStyle/>
          <a:p>
            <a:r>
              <a:rPr lang="en-US" dirty="0">
                <a:latin typeface="Arial" panose="020B0604020202020204" pitchFamily="34" charset="0"/>
                <a:cs typeface="Arial" panose="020B0604020202020204" pitchFamily="34" charset="0"/>
              </a:rPr>
              <a:t>Q1) Why does it take more time for hot water to filter through coffee powder that is finely ground?</a:t>
            </a:r>
          </a:p>
          <a:p>
            <a:endParaRPr lang="en-US" dirty="0">
              <a:latin typeface="Arial" panose="020B0604020202020204" pitchFamily="34" charset="0"/>
              <a:cs typeface="Arial" panose="020B0604020202020204" pitchFamily="34" charset="0"/>
            </a:endParaRPr>
          </a:p>
          <a:p>
            <a:endParaRPr lang="en-US"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Q2) Provide a few reasons as to why coffee shops usually use large grind size in brewing hot coffee?</a:t>
            </a:r>
          </a:p>
          <a:p>
            <a:endParaRPr lang="en-US" dirty="0">
              <a:latin typeface="Arial" panose="020B0604020202020204" pitchFamily="34" charset="0"/>
              <a:cs typeface="Arial" panose="020B0604020202020204" pitchFamily="34" charset="0"/>
            </a:endParaRPr>
          </a:p>
          <a:p>
            <a:endParaRPr lang="en-US" dirty="0">
              <a:latin typeface="Arial" panose="020B0604020202020204" pitchFamily="34" charset="0"/>
              <a:cs typeface="Arial" panose="020B0604020202020204" pitchFamily="34" charset="0"/>
            </a:endParaRPr>
          </a:p>
          <a:p>
            <a:endParaRPr lang="en-US"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Q3) Why does the coffee taste real bad after it is re-heated?</a:t>
            </a:r>
          </a:p>
          <a:p>
            <a:endParaRPr lang="en-US" dirty="0">
              <a:latin typeface="Arial" panose="020B0604020202020204" pitchFamily="34" charset="0"/>
              <a:cs typeface="Arial" panose="020B0604020202020204" pitchFamily="34" charset="0"/>
            </a:endParaRPr>
          </a:p>
          <a:p>
            <a:endParaRPr lang="en-US"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Q4) Conceptually explain what all physical properties of a material change when you grind (powder)</a:t>
            </a:r>
          </a:p>
          <a:p>
            <a:r>
              <a:rPr lang="en-US" dirty="0">
                <a:latin typeface="Arial" panose="020B0604020202020204" pitchFamily="34" charset="0"/>
                <a:cs typeface="Arial" panose="020B0604020202020204" pitchFamily="34" charset="0"/>
              </a:rPr>
              <a:t> a material like coffee beans?</a:t>
            </a:r>
          </a:p>
          <a:p>
            <a:endParaRPr lang="en-US" dirty="0">
              <a:latin typeface="Arial" panose="020B0604020202020204" pitchFamily="34" charset="0"/>
              <a:cs typeface="Arial" panose="020B0604020202020204" pitchFamily="34" charset="0"/>
            </a:endParaRPr>
          </a:p>
        </p:txBody>
      </p:sp>
      <p:sp>
        <p:nvSpPr>
          <p:cNvPr id="3" name="Rectangle 2"/>
          <p:cNvSpPr/>
          <p:nvPr/>
        </p:nvSpPr>
        <p:spPr>
          <a:xfrm>
            <a:off x="4349358" y="206166"/>
            <a:ext cx="2497479" cy="369332"/>
          </a:xfrm>
          <a:prstGeom prst="rect">
            <a:avLst/>
          </a:prstGeom>
        </p:spPr>
        <p:txBody>
          <a:bodyPr wrap="none">
            <a:spAutoFit/>
          </a:bodyPr>
          <a:lstStyle/>
          <a:p>
            <a:r>
              <a:rPr lang="en-US" dirty="0">
                <a:solidFill>
                  <a:srgbClr val="C00000"/>
                </a:solidFill>
                <a:latin typeface="Copperplate Gothic Light" panose="020E0507020206020404" pitchFamily="34" charset="0"/>
              </a:rPr>
              <a:t>Example Problems</a:t>
            </a:r>
          </a:p>
        </p:txBody>
      </p:sp>
    </p:spTree>
    <p:extLst>
      <p:ext uri="{BB962C8B-B14F-4D97-AF65-F5344CB8AC3E}">
        <p14:creationId xmlns:p14="http://schemas.microsoft.com/office/powerpoint/2010/main" val="268661122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626133" y="234741"/>
            <a:ext cx="6517867" cy="954107"/>
          </a:xfrm>
          <a:prstGeom prst="rect">
            <a:avLst/>
          </a:prstGeom>
        </p:spPr>
        <p:txBody>
          <a:bodyPr wrap="square">
            <a:spAutoFit/>
          </a:bodyPr>
          <a:lstStyle/>
          <a:p>
            <a:pPr algn="ctr"/>
            <a:r>
              <a:rPr lang="en-US" sz="2800" dirty="0">
                <a:solidFill>
                  <a:srgbClr val="C00000"/>
                </a:solidFill>
                <a:latin typeface="Copperplate Gothic Light" panose="020E0507020206020404" pitchFamily="34" charset="0"/>
              </a:rPr>
              <a:t>Homogeneous and Heterogeneous Mixtures</a:t>
            </a:r>
          </a:p>
        </p:txBody>
      </p:sp>
      <p:sp>
        <p:nvSpPr>
          <p:cNvPr id="3" name="TextBox 2"/>
          <p:cNvSpPr txBox="1"/>
          <p:nvPr/>
        </p:nvSpPr>
        <p:spPr>
          <a:xfrm>
            <a:off x="5161752" y="5793091"/>
            <a:ext cx="1294137" cy="400110"/>
          </a:xfrm>
          <a:prstGeom prst="rect">
            <a:avLst/>
          </a:prstGeom>
          <a:noFill/>
        </p:spPr>
        <p:txBody>
          <a:bodyPr wrap="none" rtlCol="0">
            <a:spAutoFit/>
          </a:bodyPr>
          <a:lstStyle/>
          <a:p>
            <a:r>
              <a:rPr lang="en-US" sz="2000" dirty="0">
                <a:solidFill>
                  <a:srgbClr val="C00000"/>
                </a:solidFill>
                <a:latin typeface="Arial" panose="020B0604020202020204" pitchFamily="34" charset="0"/>
                <a:cs typeface="Arial" panose="020B0604020202020204" pitchFamily="34" charset="0"/>
                <a:hlinkClick r:id="rId3">
                  <a:extLst>
                    <a:ext uri="{A12FA001-AC4F-418D-AE19-62706E023703}">
                      <ahyp:hlinkClr xmlns:ahyp="http://schemas.microsoft.com/office/drawing/2018/hyperlinkcolor" val="tx"/>
                    </a:ext>
                  </a:extLst>
                </a:hlinkClick>
              </a:rPr>
              <a:t>Video link</a:t>
            </a:r>
            <a:endParaRPr lang="en-US" sz="2000" dirty="0">
              <a:solidFill>
                <a:srgbClr val="C00000"/>
              </a:solidFill>
              <a:latin typeface="Arial" panose="020B0604020202020204" pitchFamily="34" charset="0"/>
              <a:cs typeface="Arial" panose="020B0604020202020204" pitchFamily="34" charset="0"/>
            </a:endParaRPr>
          </a:p>
        </p:txBody>
      </p:sp>
      <p:pic>
        <p:nvPicPr>
          <p:cNvPr id="4" name="7N2JVzCLnuc"/>
          <p:cNvPicPr>
            <a:picLocks noRot="1" noChangeAspect="1"/>
          </p:cNvPicPr>
          <p:nvPr>
            <a:videoFile r:link="rId1"/>
          </p:nvPr>
        </p:nvPicPr>
        <p:blipFill>
          <a:blip r:embed="rId4"/>
          <a:stretch>
            <a:fillRect/>
          </a:stretch>
        </p:blipFill>
        <p:spPr>
          <a:xfrm>
            <a:off x="2343926" y="1547747"/>
            <a:ext cx="7082280" cy="3983782"/>
          </a:xfrm>
          <a:prstGeom prst="rect">
            <a:avLst/>
          </a:prstGeom>
        </p:spPr>
      </p:pic>
    </p:spTree>
    <p:extLst>
      <p:ext uri="{BB962C8B-B14F-4D97-AF65-F5344CB8AC3E}">
        <p14:creationId xmlns:p14="http://schemas.microsoft.com/office/powerpoint/2010/main" val="362926590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15g6pCJ0QVg"/>
          <p:cNvPicPr>
            <a:picLocks noRot="1" noChangeAspect="1"/>
          </p:cNvPicPr>
          <p:nvPr>
            <a:videoFile r:link="rId1"/>
          </p:nvPr>
        </p:nvPicPr>
        <p:blipFill>
          <a:blip r:embed="rId3"/>
          <a:stretch>
            <a:fillRect/>
          </a:stretch>
        </p:blipFill>
        <p:spPr>
          <a:xfrm>
            <a:off x="5137321" y="1803823"/>
            <a:ext cx="6789721" cy="3819218"/>
          </a:xfrm>
          <a:prstGeom prst="rect">
            <a:avLst/>
          </a:prstGeom>
        </p:spPr>
      </p:pic>
      <p:sp>
        <p:nvSpPr>
          <p:cNvPr id="3" name="Rectangle 2"/>
          <p:cNvSpPr/>
          <p:nvPr/>
        </p:nvSpPr>
        <p:spPr>
          <a:xfrm>
            <a:off x="6686163" y="5725493"/>
            <a:ext cx="3692036" cy="400110"/>
          </a:xfrm>
          <a:prstGeom prst="rect">
            <a:avLst/>
          </a:prstGeom>
        </p:spPr>
        <p:txBody>
          <a:bodyPr wrap="none">
            <a:spAutoFit/>
          </a:bodyPr>
          <a:lstStyle/>
          <a:p>
            <a:r>
              <a:rPr lang="en-US" sz="2000" dirty="0">
                <a:solidFill>
                  <a:srgbClr val="C00000"/>
                </a:solidFill>
                <a:latin typeface="Arial" panose="020B0604020202020204" pitchFamily="34" charset="0"/>
                <a:cs typeface="Arial" panose="020B0604020202020204" pitchFamily="34" charset="0"/>
              </a:rPr>
              <a:t>Mixing water and alcohol </a:t>
            </a:r>
            <a:r>
              <a:rPr lang="en-US" sz="2000" dirty="0">
                <a:solidFill>
                  <a:srgbClr val="C00000"/>
                </a:solidFill>
                <a:latin typeface="Arial" panose="020B0604020202020204" pitchFamily="34" charset="0"/>
                <a:cs typeface="Arial" panose="020B0604020202020204" pitchFamily="34" charset="0"/>
                <a:hlinkClick r:id="rId4">
                  <a:extLst>
                    <a:ext uri="{A12FA001-AC4F-418D-AE19-62706E023703}">
                      <ahyp:hlinkClr xmlns:ahyp="http://schemas.microsoft.com/office/drawing/2018/hyperlinkcolor" val="tx"/>
                    </a:ext>
                  </a:extLst>
                </a:hlinkClick>
              </a:rPr>
              <a:t>video</a:t>
            </a:r>
            <a:endParaRPr lang="en-US" sz="2000" dirty="0">
              <a:solidFill>
                <a:srgbClr val="C00000"/>
              </a:solidFill>
              <a:latin typeface="Arial" panose="020B0604020202020204" pitchFamily="34" charset="0"/>
              <a:cs typeface="Arial" panose="020B0604020202020204" pitchFamily="34" charset="0"/>
            </a:endParaRPr>
          </a:p>
        </p:txBody>
      </p:sp>
      <p:sp>
        <p:nvSpPr>
          <p:cNvPr id="4" name="Rectangle 3"/>
          <p:cNvSpPr/>
          <p:nvPr/>
        </p:nvSpPr>
        <p:spPr>
          <a:xfrm>
            <a:off x="498816" y="1803823"/>
            <a:ext cx="4001729" cy="1015663"/>
          </a:xfrm>
          <a:prstGeom prst="rect">
            <a:avLst/>
          </a:prstGeom>
        </p:spPr>
        <p:txBody>
          <a:bodyPr wrap="square">
            <a:spAutoFit/>
          </a:bodyPr>
          <a:lstStyle/>
          <a:p>
            <a:r>
              <a:rPr lang="en-US" sz="2000" dirty="0">
                <a:latin typeface="Arial" panose="020B0604020202020204" pitchFamily="34" charset="0"/>
                <a:cs typeface="Arial" panose="020B0604020202020204" pitchFamily="34" charset="0"/>
              </a:rPr>
              <a:t>Water with blue food coloring is mixed with isopropyl alcohol with yellow food coloring</a:t>
            </a:r>
          </a:p>
        </p:txBody>
      </p:sp>
      <p:sp>
        <p:nvSpPr>
          <p:cNvPr id="6" name="Rectangle 5"/>
          <p:cNvSpPr/>
          <p:nvPr/>
        </p:nvSpPr>
        <p:spPr>
          <a:xfrm>
            <a:off x="3773317" y="164454"/>
            <a:ext cx="5732147" cy="523220"/>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srgbClr val="C00000"/>
                </a:solidFill>
                <a:effectLst/>
                <a:uLnTx/>
                <a:uFillTx/>
                <a:latin typeface="Copperplate Gothic Light" panose="020E0507020206020404" pitchFamily="34" charset="0"/>
                <a:ea typeface="+mn-ea"/>
                <a:cs typeface="+mn-cs"/>
              </a:rPr>
              <a:t>Mixture of Water + Alcohol</a:t>
            </a:r>
          </a:p>
        </p:txBody>
      </p:sp>
    </p:spTree>
    <p:extLst>
      <p:ext uri="{BB962C8B-B14F-4D97-AF65-F5344CB8AC3E}">
        <p14:creationId xmlns:p14="http://schemas.microsoft.com/office/powerpoint/2010/main" val="213955203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3610927" y="217616"/>
            <a:ext cx="5732147" cy="523220"/>
          </a:xfrm>
          <a:prstGeom prst="rect">
            <a:avLst/>
          </a:prstGeom>
        </p:spPr>
        <p:txBody>
          <a:bodyPr wrap="none">
            <a:spAutoFit/>
          </a:bodyPr>
          <a:lstStyle/>
          <a:p>
            <a:pPr lvl="0">
              <a:defRPr/>
            </a:pPr>
            <a:r>
              <a:rPr lang="en-US" sz="2800" dirty="0">
                <a:solidFill>
                  <a:srgbClr val="C00000"/>
                </a:solidFill>
                <a:latin typeface="Copperplate Gothic Light" panose="020E0507020206020404" pitchFamily="34" charset="0"/>
              </a:rPr>
              <a:t>Mixture of </a:t>
            </a:r>
            <a:r>
              <a:rPr kumimoji="0" lang="en-US" sz="2800" b="0" i="0" u="none" strike="noStrike" kern="1200" cap="none" spc="0" normalizeH="0" baseline="0" noProof="0" dirty="0">
                <a:ln>
                  <a:noFill/>
                </a:ln>
                <a:solidFill>
                  <a:srgbClr val="C00000"/>
                </a:solidFill>
                <a:effectLst/>
                <a:uLnTx/>
                <a:uFillTx/>
                <a:latin typeface="Copperplate Gothic Light" panose="020E0507020206020404" pitchFamily="34" charset="0"/>
                <a:cs typeface="Arial" panose="020B0604020202020204" pitchFamily="34" charset="0"/>
              </a:rPr>
              <a:t>Water + Alcohol</a:t>
            </a:r>
          </a:p>
        </p:txBody>
      </p:sp>
      <p:sp>
        <p:nvSpPr>
          <p:cNvPr id="4" name="TextBox 3"/>
          <p:cNvSpPr txBox="1"/>
          <p:nvPr/>
        </p:nvSpPr>
        <p:spPr>
          <a:xfrm>
            <a:off x="549297" y="1464351"/>
            <a:ext cx="4942184" cy="4401205"/>
          </a:xfrm>
          <a:prstGeom prst="rect">
            <a:avLst/>
          </a:prstGeom>
          <a:noFill/>
        </p:spPr>
        <p:txBody>
          <a:bodyPr wrap="square" rtlCol="0">
            <a:spAutoFit/>
          </a:bodyPr>
          <a:lstStyle/>
          <a:p>
            <a:pPr marL="285750" indent="-285750">
              <a:buFont typeface="Arial" panose="020B0604020202020204" pitchFamily="34" charset="0"/>
              <a:buChar char="•"/>
            </a:pPr>
            <a:r>
              <a:rPr lang="en-US" sz="2000" dirty="0">
                <a:latin typeface="Arial" panose="020B0604020202020204" pitchFamily="34" charset="0"/>
                <a:cs typeface="Arial" panose="020B0604020202020204" pitchFamily="34" charset="0"/>
              </a:rPr>
              <a:t>Alcohol and water don't mix uniformly</a:t>
            </a:r>
          </a:p>
          <a:p>
            <a:pPr marL="285750" indent="-285750">
              <a:buFont typeface="Arial" panose="020B0604020202020204" pitchFamily="34" charset="0"/>
              <a:buChar char="•"/>
            </a:pPr>
            <a:endParaRPr lang="en-US" sz="200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endParaRPr lang="en-US" sz="200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US" sz="2000" dirty="0">
                <a:latin typeface="Arial" panose="020B0604020202020204" pitchFamily="34" charset="0"/>
                <a:cs typeface="Arial" panose="020B0604020202020204" pitchFamily="34" charset="0"/>
              </a:rPr>
              <a:t>The mixture is heterogeneous</a:t>
            </a:r>
          </a:p>
          <a:p>
            <a:pPr marL="285750" indent="-285750">
              <a:buFont typeface="Arial" panose="020B0604020202020204" pitchFamily="34" charset="0"/>
              <a:buChar char="•"/>
            </a:pPr>
            <a:endParaRPr lang="en-US" sz="200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endParaRPr lang="en-US" sz="200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US" sz="2000" dirty="0">
                <a:latin typeface="Arial" panose="020B0604020202020204" pitchFamily="34" charset="0"/>
                <a:cs typeface="Arial" panose="020B0604020202020204" pitchFamily="34" charset="0"/>
              </a:rPr>
              <a:t>At the molecular level, alcohol and water don't completely mix uniformly</a:t>
            </a:r>
          </a:p>
          <a:p>
            <a:pPr marL="285750" indent="-285750">
              <a:buFont typeface="Arial" panose="020B0604020202020204" pitchFamily="34" charset="0"/>
              <a:buChar char="•"/>
            </a:pPr>
            <a:endParaRPr lang="en-US" sz="200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endParaRPr lang="en-US" sz="200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endParaRPr lang="en-US" sz="200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US" sz="2000" dirty="0">
                <a:latin typeface="Arial" panose="020B0604020202020204" pitchFamily="34" charset="0"/>
                <a:cs typeface="Arial" panose="020B0604020202020204" pitchFamily="34" charset="0"/>
              </a:rPr>
              <a:t>Chains of methanol molecules react with clusters of water molecules to form stable open-ring structures</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77001" y="3031968"/>
            <a:ext cx="5359400" cy="2679700"/>
          </a:xfrm>
          <a:prstGeom prst="rect">
            <a:avLst/>
          </a:prstGeom>
        </p:spPr>
      </p:pic>
    </p:spTree>
    <p:extLst>
      <p:ext uri="{BB962C8B-B14F-4D97-AF65-F5344CB8AC3E}">
        <p14:creationId xmlns:p14="http://schemas.microsoft.com/office/powerpoint/2010/main" val="301794991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982684" y="164454"/>
            <a:ext cx="2191626" cy="523220"/>
          </a:xfrm>
          <a:prstGeom prst="rect">
            <a:avLst/>
          </a:prstGeom>
        </p:spPr>
        <p:txBody>
          <a:bodyPr wrap="none">
            <a:spAutoFit/>
          </a:bodyPr>
          <a:lstStyle/>
          <a:p>
            <a:pPr lvl="0">
              <a:defRPr/>
            </a:pPr>
            <a:r>
              <a:rPr lang="en-US" sz="2800" dirty="0">
                <a:solidFill>
                  <a:srgbClr val="C00000"/>
                </a:solidFill>
                <a:latin typeface="Copperplate Gothic Light" panose="020E0507020206020404" pitchFamily="34" charset="0"/>
              </a:rPr>
              <a:t>Solutions</a:t>
            </a:r>
            <a:endParaRPr kumimoji="0" lang="en-US" sz="2800" b="0" i="0" u="none" strike="noStrike" kern="1200" cap="none" spc="0" normalizeH="0" baseline="0" noProof="0" dirty="0">
              <a:ln>
                <a:noFill/>
              </a:ln>
              <a:solidFill>
                <a:srgbClr val="C00000"/>
              </a:solidFill>
              <a:effectLst/>
              <a:uLnTx/>
              <a:uFillTx/>
              <a:latin typeface="Copperplate Gothic Light" panose="020E0507020206020404" pitchFamily="34" charset="0"/>
              <a:cs typeface="Arial" panose="020B0604020202020204" pitchFamily="34" charset="0"/>
            </a:endParaRPr>
          </a:p>
        </p:txBody>
      </p:sp>
      <p:sp>
        <p:nvSpPr>
          <p:cNvPr id="4" name="Rectangle 3"/>
          <p:cNvSpPr/>
          <p:nvPr/>
        </p:nvSpPr>
        <p:spPr>
          <a:xfrm>
            <a:off x="521109" y="1050045"/>
            <a:ext cx="10550013" cy="5324535"/>
          </a:xfrm>
          <a:prstGeom prst="rect">
            <a:avLst/>
          </a:prstGeom>
        </p:spPr>
        <p:txBody>
          <a:bodyPr wrap="square">
            <a:spAutoFit/>
          </a:bodyPr>
          <a:lstStyle/>
          <a:p>
            <a:pPr marL="342900" indent="-342900">
              <a:buFont typeface="Arial" panose="020B0604020202020204" pitchFamily="34" charset="0"/>
              <a:buChar char="•"/>
            </a:pPr>
            <a:r>
              <a:rPr lang="en-US" sz="2000" dirty="0">
                <a:latin typeface="Arial" panose="020B0604020202020204" pitchFamily="34" charset="0"/>
                <a:cs typeface="Arial" panose="020B0604020202020204" pitchFamily="34" charset="0"/>
              </a:rPr>
              <a:t>A special type of homogeneous mixture composed of two or more substances</a:t>
            </a:r>
          </a:p>
          <a:p>
            <a:pPr marL="342900" indent="-342900">
              <a:buFont typeface="Arial" panose="020B0604020202020204" pitchFamily="34" charset="0"/>
              <a:buChar char="•"/>
            </a:pPr>
            <a:endParaRPr lang="en-US" sz="2000" dirty="0">
              <a:latin typeface="Arial" panose="020B0604020202020204" pitchFamily="34" charset="0"/>
              <a:cs typeface="Arial" panose="020B0604020202020204" pitchFamily="34" charset="0"/>
            </a:endParaRPr>
          </a:p>
          <a:p>
            <a:pPr marL="342900" indent="-342900">
              <a:buFont typeface="Arial" panose="020B0604020202020204" pitchFamily="34" charset="0"/>
              <a:buChar char="•"/>
            </a:pPr>
            <a:r>
              <a:rPr lang="en-US" sz="2000" dirty="0">
                <a:latin typeface="Arial" panose="020B0604020202020204" pitchFamily="34" charset="0"/>
                <a:cs typeface="Arial" panose="020B0604020202020204" pitchFamily="34" charset="0"/>
              </a:rPr>
              <a:t>In such a mixture, a solute is a substance dissolved in another substance, known as a solvent</a:t>
            </a:r>
          </a:p>
          <a:p>
            <a:pPr marL="342900" indent="-342900">
              <a:buFont typeface="Arial" panose="020B0604020202020204" pitchFamily="34" charset="0"/>
              <a:buChar char="•"/>
            </a:pPr>
            <a:endParaRPr lang="en-US" sz="2000" dirty="0">
              <a:latin typeface="Arial" panose="020B0604020202020204" pitchFamily="34" charset="0"/>
              <a:cs typeface="Arial" panose="020B0604020202020204" pitchFamily="34" charset="0"/>
            </a:endParaRPr>
          </a:p>
          <a:p>
            <a:pPr marL="342900" indent="-342900">
              <a:buFont typeface="Arial" panose="020B0604020202020204" pitchFamily="34" charset="0"/>
              <a:buChar char="•"/>
            </a:pPr>
            <a:r>
              <a:rPr lang="en-US" sz="2000" dirty="0">
                <a:latin typeface="Arial" panose="020B0604020202020204" pitchFamily="34" charset="0"/>
                <a:cs typeface="Arial" panose="020B0604020202020204" pitchFamily="34" charset="0"/>
              </a:rPr>
              <a:t> The solution usually has the state (of matter)  of the solvent</a:t>
            </a:r>
          </a:p>
          <a:p>
            <a:pPr marL="342900" indent="-342900">
              <a:buFont typeface="Arial" panose="020B0604020202020204" pitchFamily="34" charset="0"/>
              <a:buChar char="•"/>
            </a:pPr>
            <a:endParaRPr lang="en-US" sz="2000" dirty="0">
              <a:latin typeface="Arial" panose="020B0604020202020204" pitchFamily="34" charset="0"/>
              <a:cs typeface="Arial" panose="020B0604020202020204" pitchFamily="34" charset="0"/>
            </a:endParaRPr>
          </a:p>
          <a:p>
            <a:pPr marL="342900" indent="-342900">
              <a:buFont typeface="Arial" panose="020B0604020202020204" pitchFamily="34" charset="0"/>
              <a:buChar char="•"/>
            </a:pPr>
            <a:r>
              <a:rPr lang="en-US" sz="2000" dirty="0">
                <a:latin typeface="Arial" panose="020B0604020202020204" pitchFamily="34" charset="0"/>
                <a:cs typeface="Arial" panose="020B0604020202020204" pitchFamily="34" charset="0"/>
              </a:rPr>
              <a:t>An important parameter of a solution is “Concentration”, which is a measure of the amount of solute in a given amount of solution</a:t>
            </a:r>
          </a:p>
          <a:p>
            <a:pPr marL="342900" indent="-342900">
              <a:buFont typeface="Arial" panose="020B0604020202020204" pitchFamily="34" charset="0"/>
              <a:buChar char="•"/>
            </a:pPr>
            <a:endParaRPr lang="en-US" sz="2000" dirty="0">
              <a:latin typeface="Arial" panose="020B0604020202020204" pitchFamily="34" charset="0"/>
              <a:cs typeface="Arial" panose="020B0604020202020204" pitchFamily="34" charset="0"/>
            </a:endParaRPr>
          </a:p>
          <a:p>
            <a:pPr marL="342900" indent="-342900">
              <a:buFont typeface="Arial" panose="020B0604020202020204" pitchFamily="34" charset="0"/>
              <a:buChar char="•"/>
            </a:pPr>
            <a:r>
              <a:rPr lang="en-US" sz="2000" dirty="0">
                <a:latin typeface="Arial" panose="020B0604020202020204" pitchFamily="34" charset="0"/>
                <a:cs typeface="Arial" panose="020B0604020202020204" pitchFamily="34" charset="0"/>
              </a:rPr>
              <a:t>In a solution, particles of solute cannot be seen by the eye</a:t>
            </a:r>
          </a:p>
          <a:p>
            <a:pPr marL="342900" indent="-342900">
              <a:buFont typeface="Arial" panose="020B0604020202020204" pitchFamily="34" charset="0"/>
              <a:buChar char="•"/>
            </a:pPr>
            <a:endParaRPr lang="en-US" sz="2000" dirty="0">
              <a:latin typeface="Arial" panose="020B0604020202020204" pitchFamily="34" charset="0"/>
              <a:cs typeface="Arial" panose="020B0604020202020204" pitchFamily="34" charset="0"/>
            </a:endParaRPr>
          </a:p>
          <a:p>
            <a:pPr marL="342900" indent="-342900">
              <a:buFont typeface="Arial" panose="020B0604020202020204" pitchFamily="34" charset="0"/>
              <a:buChar char="•"/>
            </a:pPr>
            <a:r>
              <a:rPr lang="en-US" sz="2000" dirty="0">
                <a:latin typeface="Arial" panose="020B0604020202020204" pitchFamily="34" charset="0"/>
                <a:cs typeface="Arial" panose="020B0604020202020204" pitchFamily="34" charset="0"/>
              </a:rPr>
              <a:t>A solution does not scatter light when the it passes through the solution</a:t>
            </a:r>
          </a:p>
          <a:p>
            <a:pPr marL="342900" indent="-342900">
              <a:buFont typeface="Arial" panose="020B0604020202020204" pitchFamily="34" charset="0"/>
              <a:buChar char="•"/>
            </a:pPr>
            <a:endParaRPr lang="en-US" sz="2000" dirty="0">
              <a:latin typeface="Arial" panose="020B0604020202020204" pitchFamily="34" charset="0"/>
              <a:cs typeface="Arial" panose="020B0604020202020204" pitchFamily="34" charset="0"/>
            </a:endParaRPr>
          </a:p>
          <a:p>
            <a:pPr marL="342900" indent="-342900">
              <a:buFont typeface="Arial" panose="020B0604020202020204" pitchFamily="34" charset="0"/>
              <a:buChar char="•"/>
            </a:pPr>
            <a:r>
              <a:rPr lang="en-US" sz="2000" dirty="0">
                <a:latin typeface="Arial" panose="020B0604020202020204" pitchFamily="34" charset="0"/>
                <a:cs typeface="Arial" panose="020B0604020202020204" pitchFamily="34" charset="0"/>
              </a:rPr>
              <a:t> The solute particles cannot be separated from a solution by filtration</a:t>
            </a:r>
          </a:p>
          <a:p>
            <a:pPr marL="342900" indent="-342900">
              <a:buFont typeface="Arial" panose="020B0604020202020204" pitchFamily="34" charset="0"/>
              <a:buChar char="•"/>
            </a:pPr>
            <a:endParaRPr lang="en-US" sz="2000" dirty="0">
              <a:latin typeface="Arial" panose="020B0604020202020204" pitchFamily="34" charset="0"/>
              <a:cs typeface="Arial" panose="020B0604020202020204" pitchFamily="34" charset="0"/>
            </a:endParaRPr>
          </a:p>
          <a:p>
            <a:pPr marL="342900" indent="-342900">
              <a:buFont typeface="Arial" panose="020B0604020202020204" pitchFamily="34" charset="0"/>
              <a:buChar char="•"/>
            </a:pPr>
            <a:endParaRPr lang="en-US" sz="2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95066977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702794" y="103165"/>
            <a:ext cx="1986441" cy="523220"/>
          </a:xfrm>
          <a:prstGeom prst="rect">
            <a:avLst/>
          </a:prstGeom>
        </p:spPr>
        <p:txBody>
          <a:bodyPr wrap="none">
            <a:spAutoFit/>
          </a:bodyPr>
          <a:lstStyle/>
          <a:p>
            <a:pPr lvl="0"/>
            <a:r>
              <a:rPr lang="en-US" sz="2800" dirty="0">
                <a:solidFill>
                  <a:srgbClr val="C00000"/>
                </a:solidFill>
                <a:latin typeface="Copperplate Gothic Light" panose="020E0507020206020404" pitchFamily="34" charset="0"/>
              </a:rPr>
              <a:t>Colloids</a:t>
            </a:r>
          </a:p>
        </p:txBody>
      </p:sp>
      <p:sp>
        <p:nvSpPr>
          <p:cNvPr id="3" name="Rectangle 2"/>
          <p:cNvSpPr/>
          <p:nvPr/>
        </p:nvSpPr>
        <p:spPr>
          <a:xfrm>
            <a:off x="406400" y="786676"/>
            <a:ext cx="11318240" cy="5016758"/>
          </a:xfrm>
          <a:prstGeom prst="rect">
            <a:avLst/>
          </a:prstGeom>
        </p:spPr>
        <p:txBody>
          <a:bodyPr wrap="square">
            <a:spAutoFit/>
          </a:bodyPr>
          <a:lstStyle/>
          <a:p>
            <a:pPr marL="285750" indent="-285750">
              <a:buFont typeface="Arial" panose="020B0604020202020204" pitchFamily="34" charset="0"/>
              <a:buChar char="•"/>
            </a:pPr>
            <a:r>
              <a:rPr lang="en-US" sz="2000" dirty="0">
                <a:solidFill>
                  <a:srgbClr val="000000"/>
                </a:solidFill>
                <a:latin typeface="Arial" panose="020B0604020202020204" pitchFamily="34" charset="0"/>
                <a:cs typeface="Arial" panose="020B0604020202020204" pitchFamily="34" charset="0"/>
              </a:rPr>
              <a:t>A colloid is a heterogeneous mixture in which the dispersed particles are intermediate in size between those of a solution and a suspension</a:t>
            </a:r>
          </a:p>
          <a:p>
            <a:pPr marL="285750" indent="-285750">
              <a:buFont typeface="Arial" panose="020B0604020202020204" pitchFamily="34" charset="0"/>
              <a:buChar char="•"/>
            </a:pPr>
            <a:endParaRPr lang="en-US" sz="2000" dirty="0">
              <a:solidFill>
                <a:srgbClr val="000000"/>
              </a:solidFill>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US" sz="2000" dirty="0">
                <a:solidFill>
                  <a:srgbClr val="000000"/>
                </a:solidFill>
                <a:latin typeface="Arial" panose="020B0604020202020204" pitchFamily="34" charset="0"/>
                <a:cs typeface="Arial" panose="020B0604020202020204" pitchFamily="34" charset="0"/>
              </a:rPr>
              <a:t> The particles are spread evenly throughout the dispersion medium, which can be a solid, liquid, or gas</a:t>
            </a:r>
          </a:p>
          <a:p>
            <a:pPr marL="285750" indent="-285750">
              <a:buFont typeface="Arial" panose="020B0604020202020204" pitchFamily="34" charset="0"/>
              <a:buChar char="•"/>
            </a:pPr>
            <a:endParaRPr lang="en-US" sz="2000" dirty="0">
              <a:solidFill>
                <a:srgbClr val="000000"/>
              </a:solidFill>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US" sz="2000" dirty="0">
                <a:solidFill>
                  <a:srgbClr val="000000"/>
                </a:solidFill>
                <a:latin typeface="Arial" panose="020B0604020202020204" pitchFamily="34" charset="0"/>
                <a:cs typeface="Arial" panose="020B0604020202020204" pitchFamily="34" charset="0"/>
              </a:rPr>
              <a:t>Because the dispersed particles of a colloid are not as large as those of a suspension, they do not settle out upon standing (undisturbed)</a:t>
            </a:r>
          </a:p>
          <a:p>
            <a:pPr marL="285750" indent="-285750">
              <a:buFont typeface="Arial" panose="020B0604020202020204" pitchFamily="34" charset="0"/>
              <a:buChar char="•"/>
            </a:pPr>
            <a:endParaRPr lang="en-US" sz="2000" dirty="0">
              <a:solidFill>
                <a:srgbClr val="000000"/>
              </a:solidFill>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US" sz="2000" dirty="0">
                <a:solidFill>
                  <a:srgbClr val="000000"/>
                </a:solidFill>
                <a:latin typeface="Arial" panose="020B0604020202020204" pitchFamily="34" charset="0"/>
                <a:cs typeface="Arial" panose="020B0604020202020204" pitchFamily="34" charset="0"/>
              </a:rPr>
              <a:t>Colloids are unlike solutions because their dispersed particles are much larger than those of a solution</a:t>
            </a:r>
          </a:p>
          <a:p>
            <a:pPr marL="285750" indent="-285750">
              <a:buFont typeface="Arial" panose="020B0604020202020204" pitchFamily="34" charset="0"/>
              <a:buChar char="•"/>
            </a:pPr>
            <a:endParaRPr lang="en-US" sz="2000" dirty="0">
              <a:solidFill>
                <a:srgbClr val="000000"/>
              </a:solidFill>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US" sz="2000" dirty="0">
                <a:solidFill>
                  <a:srgbClr val="000000"/>
                </a:solidFill>
                <a:latin typeface="Arial" panose="020B0604020202020204" pitchFamily="34" charset="0"/>
                <a:cs typeface="Arial" panose="020B0604020202020204" pitchFamily="34" charset="0"/>
              </a:rPr>
              <a:t>The dispersed particles of a colloid cannot be separated by filtration</a:t>
            </a:r>
          </a:p>
          <a:p>
            <a:pPr marL="285750" indent="-285750">
              <a:buFont typeface="Arial" panose="020B0604020202020204" pitchFamily="34" charset="0"/>
              <a:buChar char="•"/>
            </a:pPr>
            <a:endParaRPr lang="en-US" sz="2000" dirty="0">
              <a:solidFill>
                <a:srgbClr val="000000"/>
              </a:solidFill>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US" sz="2000" dirty="0">
                <a:solidFill>
                  <a:srgbClr val="000000"/>
                </a:solidFill>
                <a:latin typeface="Arial" panose="020B0604020202020204" pitchFamily="34" charset="0"/>
                <a:cs typeface="Arial" panose="020B0604020202020204" pitchFamily="34" charset="0"/>
              </a:rPr>
              <a:t>Examples: dust in air, milk, fog, and </a:t>
            </a:r>
            <a:r>
              <a:rPr lang="en-US" sz="2000" dirty="0" err="1">
                <a:solidFill>
                  <a:srgbClr val="000000"/>
                </a:solidFill>
                <a:latin typeface="Arial" panose="020B0604020202020204" pitchFamily="34" charset="0"/>
                <a:cs typeface="Arial" panose="020B0604020202020204" pitchFamily="34" charset="0"/>
              </a:rPr>
              <a:t>jello</a:t>
            </a:r>
            <a:r>
              <a:rPr lang="en-US" sz="2000" dirty="0">
                <a:solidFill>
                  <a:srgbClr val="000000"/>
                </a:solidFill>
                <a:latin typeface="Arial" panose="020B0604020202020204" pitchFamily="34" charset="0"/>
                <a:cs typeface="Arial" panose="020B0604020202020204" pitchFamily="34" charset="0"/>
              </a:rPr>
              <a:t>, </a:t>
            </a:r>
            <a:r>
              <a:rPr lang="en-US" sz="2000" b="0" i="0" dirty="0">
                <a:effectLst/>
                <a:latin typeface="Arial" panose="020B0604020202020204" pitchFamily="34" charset="0"/>
                <a:cs typeface="Arial" panose="020B0604020202020204" pitchFamily="34" charset="0"/>
              </a:rPr>
              <a:t>gels</a:t>
            </a:r>
            <a:endParaRPr lang="en-US" sz="2000" dirty="0">
              <a:solidFill>
                <a:srgbClr val="000000"/>
              </a:solidFill>
              <a:latin typeface="Arial" panose="020B0604020202020204" pitchFamily="34" charset="0"/>
              <a:cs typeface="Arial" panose="020B0604020202020204" pitchFamily="34" charset="0"/>
            </a:endParaRPr>
          </a:p>
          <a:p>
            <a:pPr marL="285750" indent="-285750">
              <a:buFont typeface="Arial" panose="020B0604020202020204" pitchFamily="34" charset="0"/>
              <a:buChar char="•"/>
            </a:pPr>
            <a:endParaRPr lang="en-US" sz="2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705180116"/>
      </p:ext>
    </p:extLst>
  </p:cSld>
  <p:clrMapOvr>
    <a:masterClrMapping/>
  </p:clrMapOvr>
</p:sld>
</file>

<file path=ppt/theme/theme1.xml><?xml version="1.0" encoding="utf-8"?>
<a:theme xmlns:a="http://schemas.openxmlformats.org/drawingml/2006/main" name="Parcel">
  <a:themeElements>
    <a:clrScheme name="Parcel">
      <a:dk1>
        <a:srgbClr val="000000"/>
      </a:dk1>
      <a:lt1>
        <a:srgbClr val="FFFFFF"/>
      </a:lt1>
      <a:dk2>
        <a:srgbClr val="4A5356"/>
      </a:dk2>
      <a:lt2>
        <a:srgbClr val="E8E3CE"/>
      </a:lt2>
      <a:accent1>
        <a:srgbClr val="F6A21D"/>
      </a:accent1>
      <a:accent2>
        <a:srgbClr val="9BAFB5"/>
      </a:accent2>
      <a:accent3>
        <a:srgbClr val="C96731"/>
      </a:accent3>
      <a:accent4>
        <a:srgbClr val="9CA383"/>
      </a:accent4>
      <a:accent5>
        <a:srgbClr val="87795D"/>
      </a:accent5>
      <a:accent6>
        <a:srgbClr val="A0988C"/>
      </a:accent6>
      <a:hlink>
        <a:srgbClr val="00B0F0"/>
      </a:hlink>
      <a:folHlink>
        <a:srgbClr val="738F97"/>
      </a:folHlink>
    </a:clrScheme>
    <a:fontScheme name="Parcel">
      <a:maj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Parcel">
      <a:fillStyleLst>
        <a:solidFill>
          <a:schemeClr val="phClr"/>
        </a:solidFill>
        <a:gradFill rotWithShape="1">
          <a:gsLst>
            <a:gs pos="0">
              <a:schemeClr val="phClr">
                <a:tint val="80000"/>
                <a:satMod val="107000"/>
                <a:lumMod val="103000"/>
              </a:schemeClr>
            </a:gs>
            <a:gs pos="100000">
              <a:schemeClr val="phClr">
                <a:tint val="82000"/>
                <a:satMod val="109000"/>
                <a:lumMod val="103000"/>
              </a:schemeClr>
            </a:gs>
          </a:gsLst>
          <a:lin ang="5400000" scaled="0"/>
        </a:gradFill>
        <a:gradFill rotWithShape="1">
          <a:gsLst>
            <a:gs pos="0">
              <a:schemeClr val="phClr">
                <a:tint val="97000"/>
                <a:satMod val="100000"/>
                <a:lumMod val="102000"/>
              </a:schemeClr>
            </a:gs>
            <a:gs pos="50000">
              <a:schemeClr val="phClr">
                <a:shade val="100000"/>
                <a:satMod val="103000"/>
                <a:lumMod val="100000"/>
              </a:schemeClr>
            </a:gs>
            <a:gs pos="100000">
              <a:schemeClr val="phClr">
                <a:shade val="93000"/>
                <a:satMod val="110000"/>
                <a:lumMod val="99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31750" cap="flat" cmpd="sng" algn="ctr">
          <a:solidFill>
            <a:schemeClr val="phClr"/>
          </a:solidFill>
          <a:prstDash val="solid"/>
        </a:ln>
      </a:lnStyleLst>
      <a:effectStyleLst>
        <a:effectStyle>
          <a:effectLst/>
        </a:effectStyle>
        <a:effectStyle>
          <a:effectLst/>
        </a:effectStyle>
        <a:effectStyle>
          <a:effectLst>
            <a:outerShdw blurRad="55880" dist="15240" dir="5400000" algn="ctr" rotWithShape="0">
              <a:srgbClr val="000000">
                <a:alpha val="45000"/>
              </a:srgbClr>
            </a:outerShdw>
          </a:effectLst>
          <a:scene3d>
            <a:camera prst="orthographicFront">
              <a:rot lat="0" lon="0" rev="0"/>
            </a:camera>
            <a:lightRig rig="brightRoom" dir="tl"/>
          </a:scene3d>
          <a:sp3d prstMaterial="dkEdge">
            <a:bevelT w="0" h="0"/>
          </a:sp3d>
        </a:effectStyle>
      </a:effectStyleLst>
      <a:bgFillStyleLst>
        <a:solidFill>
          <a:schemeClr val="phClr"/>
        </a:solidFill>
        <a:solidFill>
          <a:schemeClr val="phClr">
            <a:tint val="95000"/>
            <a:satMod val="170000"/>
          </a:schemeClr>
        </a:solidFill>
        <a:gradFill rotWithShape="1">
          <a:gsLst>
            <a:gs pos="0">
              <a:schemeClr val="phClr">
                <a:tint val="97000"/>
                <a:shade val="100000"/>
                <a:satMod val="185000"/>
                <a:lumMod val="120000"/>
              </a:schemeClr>
            </a:gs>
            <a:gs pos="100000">
              <a:schemeClr val="phClr">
                <a:tint val="96000"/>
                <a:shade val="95000"/>
                <a:satMod val="215000"/>
                <a:lumMod val="80000"/>
              </a:schemeClr>
            </a:gs>
          </a:gsLst>
          <a:path path="circle">
            <a:fillToRect l="50000" t="55000" r="125000" b="100000"/>
          </a:path>
        </a:gradFill>
      </a:bgFillStyleLst>
    </a:fmtScheme>
  </a:themeElements>
  <a:objectDefaults/>
  <a:extraClrSchemeLst/>
  <a:extLst>
    <a:ext uri="{05A4C25C-085E-4340-85A3-A5531E510DB2}">
      <thm15:themeFamily xmlns:thm15="http://schemas.microsoft.com/office/thememl/2012/main" name="Parcel" id="{8BEC4385-4EB9-4D53-BFB5-0EA123736B6D}" vid="{4DB32801-28C0-48B0-8C1D-A9A58613615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3293</TotalTime>
  <Words>3176</Words>
  <Application>Microsoft Office PowerPoint</Application>
  <PresentationFormat>Widescreen</PresentationFormat>
  <Paragraphs>328</Paragraphs>
  <Slides>41</Slides>
  <Notes>14</Notes>
  <HiddenSlides>0</HiddenSlides>
  <MMClips>8</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41</vt:i4>
      </vt:variant>
    </vt:vector>
  </HeadingPairs>
  <TitlesOfParts>
    <vt:vector size="47" baseType="lpstr">
      <vt:lpstr>Arial</vt:lpstr>
      <vt:lpstr>Calibri</vt:lpstr>
      <vt:lpstr>Copperplate Gothic Light</vt:lpstr>
      <vt:lpstr>Gill Sans MT</vt:lpstr>
      <vt:lpstr>Wingdings</vt:lpstr>
      <vt:lpstr>Parcel</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Sairam Tangirala</dc:creator>
  <cp:lastModifiedBy>Sairam Tangirala</cp:lastModifiedBy>
  <cp:revision>153</cp:revision>
  <dcterms:created xsi:type="dcterms:W3CDTF">2020-10-12T14:42:12Z</dcterms:created>
  <dcterms:modified xsi:type="dcterms:W3CDTF">2022-05-13T18:23:42Z</dcterms:modified>
</cp:coreProperties>
</file>