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ink/ink1.xml" ContentType="application/inkml+xml"/>
  <Override PartName="/ppt/ink/ink2.xml" ContentType="application/inkml+xml"/>
  <Override PartName="/ppt/notesSlides/notesSlide2.xml" ContentType="application/vnd.openxmlformats-officedocument.presentationml.notesSlide+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notesSlides/notesSlide3.xml" ContentType="application/vnd.openxmlformats-officedocument.presentationml.notesSlide+xml"/>
  <Override PartName="/ppt/ink/ink8.xml" ContentType="application/inkml+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20"/>
  </p:notesMasterIdLst>
  <p:sldIdLst>
    <p:sldId id="274" r:id="rId2"/>
    <p:sldId id="256" r:id="rId3"/>
    <p:sldId id="257" r:id="rId4"/>
    <p:sldId id="258" r:id="rId5"/>
    <p:sldId id="260" r:id="rId6"/>
    <p:sldId id="261" r:id="rId7"/>
    <p:sldId id="259" r:id="rId8"/>
    <p:sldId id="262" r:id="rId9"/>
    <p:sldId id="263" r:id="rId10"/>
    <p:sldId id="275" r:id="rId11"/>
    <p:sldId id="264" r:id="rId12"/>
    <p:sldId id="276" r:id="rId13"/>
    <p:sldId id="272" r:id="rId14"/>
    <p:sldId id="266" r:id="rId15"/>
    <p:sldId id="265" r:id="rId16"/>
    <p:sldId id="277" r:id="rId17"/>
    <p:sldId id="273" r:id="rId18"/>
    <p:sldId id="278" r:id="rId1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883" autoAdjust="0"/>
  </p:normalViewPr>
  <p:slideViewPr>
    <p:cSldViewPr snapToGrid="0">
      <p:cViewPr varScale="1">
        <p:scale>
          <a:sx n="60" d="100"/>
          <a:sy n="60" d="100"/>
        </p:scale>
        <p:origin x="816"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ink/ink1.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g"/>
          <inkml:channel name="T" type="integer" max="2.14748E9" units="dev"/>
        </inkml:traceFormat>
        <inkml:channelProperties>
          <inkml:channelProperty channel="X" name="resolution" value="2226.01904" units="1/cm"/>
          <inkml:channelProperty channel="Y" name="resolution" value="3561.63037" units="1/cm"/>
          <inkml:channelProperty channel="F" name="resolution" value="2.84167" units="1/deg"/>
          <inkml:channelProperty channel="T" name="resolution" value="1" units="1/dev"/>
        </inkml:channelProperties>
      </inkml:inkSource>
      <inkml:timestamp xml:id="ts0" timeString="2020-08-14T17:28:46.483"/>
    </inkml:context>
    <inkml:brush xml:id="br0">
      <inkml:brushProperty name="width" value="0.07" units="cm"/>
      <inkml:brushProperty name="height" value="0.07" units="cm"/>
      <inkml:brushProperty name="color" value="#177D36"/>
      <inkml:brushProperty name="fitToCurve" value="1"/>
    </inkml:brush>
  </inkml:definitions>
  <inkml:traceGroup>
    <inkml:annotationXML>
      <emma:emma xmlns:emma="http://www.w3.org/2003/04/emma" version="1.0">
        <emma:interpretation id="{1E2D0F1B-22F5-45EB-B82D-35D5C3208484}" emma:medium="tactile" emma:mode="ink">
          <msink:context xmlns:msink="http://schemas.microsoft.com/ink/2010/main" type="inkDrawing" rotatedBoundingBox="25232,9608 26201,9624 26200,9637 25231,9620" shapeName="Other"/>
        </emma:interpretation>
      </emma:emma>
    </inkml:annotationXML>
    <inkml:trace contextRef="#ctx0" brushRef="#br0">969 17 10 0,'-143'2'38'16,"11"-2"-12"-16,9 0-8 16,16 0-11-16,11 0 0 15,9-2-2-15,11-4-3 16,3 1 2-16,3 3-9 16,8-2-46-16</inkml:trace>
  </inkml:traceGroup>
</inkml:ink>
</file>

<file path=ppt/ink/ink2.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g"/>
          <inkml:channel name="T" type="integer" max="2.14748E9" units="dev"/>
        </inkml:traceFormat>
        <inkml:channelProperties>
          <inkml:channelProperty channel="X" name="resolution" value="2226.01904" units="1/cm"/>
          <inkml:channelProperty channel="Y" name="resolution" value="3561.63037" units="1/cm"/>
          <inkml:channelProperty channel="F" name="resolution" value="2.84167" units="1/deg"/>
          <inkml:channelProperty channel="T" name="resolution" value="1" units="1/dev"/>
        </inkml:channelProperties>
      </inkml:inkSource>
      <inkml:timestamp xml:id="ts0" timeString="2020-08-14T17:29:05.198"/>
    </inkml:context>
    <inkml:brush xml:id="br0">
      <inkml:brushProperty name="width" value="0.07" units="cm"/>
      <inkml:brushProperty name="height" value="0.07" units="cm"/>
      <inkml:brushProperty name="color" value="#177D36"/>
      <inkml:brushProperty name="fitToCurve" value="1"/>
    </inkml:brush>
  </inkml:definitions>
  <inkml:trace contextRef="#ctx0" brushRef="#br0">-7 47 175 0,'5'-5'80'0,"-5"-6"-17"16,0 0 13-16,0-3-6 16,0 5-20-16,0 4-15 15,0 5-7-15,0 0-4 16,0 0-4-16,0 0-2 16,0 0-5-16,0 0-3 15,0 0-6-15,0 0-3 16,0 0-1-16,0 0-1 0,0 0-2 15,0 0-17-15,0 0-13 16,0 0-22-16,0 0-43 16,0 0-28-16,0 14-27 15</inkml:trace>
</inkml:ink>
</file>

<file path=ppt/ink/ink3.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g"/>
          <inkml:channel name="T" type="integer" max="2.14748E9" units="dev"/>
        </inkml:traceFormat>
        <inkml:channelProperties>
          <inkml:channelProperty channel="X" name="resolution" value="2226.01904" units="1/cm"/>
          <inkml:channelProperty channel="Y" name="resolution" value="3561.63037" units="1/cm"/>
          <inkml:channelProperty channel="F" name="resolution" value="2.84167" units="1/deg"/>
          <inkml:channelProperty channel="T" name="resolution" value="1" units="1/dev"/>
        </inkml:channelProperties>
      </inkml:inkSource>
      <inkml:timestamp xml:id="ts0" timeString="2020-08-17T19:43:25.526"/>
    </inkml:context>
    <inkml:brush xml:id="br0">
      <inkml:brushProperty name="width" value="0.07" units="cm"/>
      <inkml:brushProperty name="height" value="0.07" units="cm"/>
      <inkml:brushProperty name="color" value="#177D36"/>
      <inkml:brushProperty name="fitToCurve" value="1"/>
    </inkml:brush>
  </inkml:definitions>
  <inkml:traceGroup>
    <inkml:annotationXML>
      <emma:emma xmlns:emma="http://www.w3.org/2003/04/emma" version="1.0">
        <emma:interpretation id="{F3FEC8CF-8840-45C4-8A0D-A176C3520A53}" emma:medium="tactile" emma:mode="ink">
          <msink:context xmlns:msink="http://schemas.microsoft.com/ink/2010/main" type="writingRegion" rotatedBoundingBox="2200,3303 22217,3377 22212,4579 2195,4505"/>
        </emma:interpretation>
      </emma:emma>
    </inkml:annotationXML>
    <inkml:traceGroup>
      <inkml:annotationXML>
        <emma:emma xmlns:emma="http://www.w3.org/2003/04/emma" version="1.0">
          <emma:interpretation id="{9D27C5FC-D3F8-496E-9C86-8E648E05972D}" emma:medium="tactile" emma:mode="ink">
            <msink:context xmlns:msink="http://schemas.microsoft.com/ink/2010/main" type="paragraph" rotatedBoundingBox="2200,3303 22217,3377 22212,4579 2195,4505" alignmentLevel="1"/>
          </emma:interpretation>
        </emma:emma>
      </inkml:annotationXML>
      <inkml:traceGroup>
        <inkml:annotationXML>
          <emma:emma xmlns:emma="http://www.w3.org/2003/04/emma" version="1.0">
            <emma:interpretation id="{8A16BF83-8DCA-45F1-BD78-69440651E253}" emma:medium="tactile" emma:mode="ink">
              <msink:context xmlns:msink="http://schemas.microsoft.com/ink/2010/main" type="line" rotatedBoundingBox="2200,3303 22217,3377 22212,4579 2195,4505"/>
            </emma:interpretation>
          </emma:emma>
        </inkml:annotationXML>
        <inkml:traceGroup>
          <inkml:annotationXML>
            <emma:emma xmlns:emma="http://www.w3.org/2003/04/emma" version="1.0">
              <emma:interpretation id="{631C1269-E202-4593-88A4-52353268E935}" emma:medium="tactile" emma:mode="ink">
                <msink:context xmlns:msink="http://schemas.microsoft.com/ink/2010/main" type="inkWord" rotatedBoundingBox="5205,4101 5317,4102 5316,4110 5204,4109"/>
              </emma:interpretation>
              <emma:one-of disjunction-type="recognition" id="oneOf0">
                <emma:interpretation id="interp0" emma:lang="" emma:confidence="1">
                  <emma:literal/>
                </emma:interpretation>
              </emma:one-of>
            </emma:emma>
          </inkml:annotationXML>
          <inkml:trace contextRef="#ctx0" brushRef="#br0">106 8 152 0,'6'-8'49'16,"-6"8"-34"-16,0 0 22 16,0 0 26-16,0 0-24 15,0 0-22-15,0 0-11 16,0 0 3-16,0 0-2 16,0 0-5-16,0 0-2 15,0 0-4-15,-14 0-10 0,-17 0-25 16,0 0-25-16,-5 0-39 15</inkml:trace>
        </inkml:traceGroup>
        <inkml:traceGroup>
          <inkml:annotationXML>
            <emma:emma xmlns:emma="http://www.w3.org/2003/04/emma" version="1.0">
              <emma:interpretation id="{4428F450-13A9-4F66-899B-B2C7350EABE6}" emma:medium="tactile" emma:mode="ink">
                <msink:context xmlns:msink="http://schemas.microsoft.com/ink/2010/main" type="inkWord" rotatedBoundingBox="12202,3486 17683,3506 17680,4287 12199,4267"/>
              </emma:interpretation>
              <emma:one-of disjunction-type="recognition" id="oneOf1">
                <emma:interpretation id="interp1" emma:lang="" emma:confidence="1">
                  <emma:literal/>
                </emma:interpretation>
              </emma:one-of>
            </emma:emma>
          </inkml:annotationXML>
          <inkml:trace contextRef="#ctx0" brushRef="#br0" timeOffset="19418.49">11201-453 179 0,'0'0'50'16,"0"0"-25"-16,0 0 6 15,0 0-12-15,0 0-22 16,0 0-1-16,0 19-8 16,12 7-57-16,-4-1-54 15</inkml:trace>
        </inkml:traceGroup>
      </inkml:traceGroup>
    </inkml:traceGroup>
  </inkml:traceGroup>
</inkml:ink>
</file>

<file path=ppt/ink/ink4.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g"/>
          <inkml:channel name="T" type="integer" max="2.14748E9" units="dev"/>
        </inkml:traceFormat>
        <inkml:channelProperties>
          <inkml:channelProperty channel="X" name="resolution" value="2226.01904" units="1/cm"/>
          <inkml:channelProperty channel="Y" name="resolution" value="3561.63037" units="1/cm"/>
          <inkml:channelProperty channel="F" name="resolution" value="2.84167" units="1/deg"/>
          <inkml:channelProperty channel="T" name="resolution" value="1" units="1/dev"/>
        </inkml:channelProperties>
      </inkml:inkSource>
      <inkml:timestamp xml:id="ts0" timeString="2020-08-17T19:53:34.846"/>
    </inkml:context>
    <inkml:brush xml:id="br0">
      <inkml:brushProperty name="width" value="0.07" units="cm"/>
      <inkml:brushProperty name="height" value="0.07" units="cm"/>
      <inkml:brushProperty name="color" value="#177D36"/>
      <inkml:brushProperty name="fitToCurve" value="1"/>
    </inkml:brush>
  </inkml:definitions>
  <inkml:trace contextRef="#ctx0" brushRef="#br0">-1-2 102 0,'6'0'122'0,"-6"0"-115"15,9 0-11 1,-9 0-7-16,5 0-62 16</inkml:trace>
</inkml:ink>
</file>

<file path=ppt/ink/ink5.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g"/>
          <inkml:channel name="T" type="integer" max="2.14748E9" units="dev"/>
        </inkml:traceFormat>
        <inkml:channelProperties>
          <inkml:channelProperty channel="X" name="resolution" value="2226.01904" units="1/cm"/>
          <inkml:channelProperty channel="Y" name="resolution" value="3561.63037" units="1/cm"/>
          <inkml:channelProperty channel="F" name="resolution" value="2.84167" units="1/deg"/>
          <inkml:channelProperty channel="T" name="resolution" value="1" units="1/dev"/>
        </inkml:channelProperties>
      </inkml:inkSource>
      <inkml:timestamp xml:id="ts0" timeString="2020-08-17T19:52:42.617"/>
    </inkml:context>
    <inkml:brush xml:id="br0">
      <inkml:brushProperty name="width" value="0.07" units="cm"/>
      <inkml:brushProperty name="height" value="0.07" units="cm"/>
      <inkml:brushProperty name="color" value="#177D36"/>
      <inkml:brushProperty name="fitToCurve" value="1"/>
    </inkml:brush>
    <inkml:brush xml:id="br1">
      <inkml:brushProperty name="width" value="0.07" units="cm"/>
      <inkml:brushProperty name="height" value="0.07" units="cm"/>
      <inkml:brushProperty name="color" value="#ED1C24"/>
      <inkml:brushProperty name="fitToCurve" value="1"/>
    </inkml:brush>
  </inkml:definitions>
  <inkml:traceGroup>
    <inkml:annotationXML>
      <emma:emma xmlns:emma="http://www.w3.org/2003/04/emma" version="1.0">
        <emma:interpretation id="{3779521C-BC73-4F87-B609-B14537033E70}" emma:medium="tactile" emma:mode="ink">
          <msink:context xmlns:msink="http://schemas.microsoft.com/ink/2010/main" type="writingRegion" rotatedBoundingBox="23374,972 25779,3283 24831,4270 22426,1959"/>
        </emma:interpretation>
      </emma:emma>
    </inkml:annotationXML>
    <inkml:traceGroup>
      <inkml:annotationXML>
        <emma:emma xmlns:emma="http://www.w3.org/2003/04/emma" version="1.0">
          <emma:interpretation id="{7040C0B3-A91E-45AB-9DBC-FC8F92C7BD26}" emma:medium="tactile" emma:mode="ink">
            <msink:context xmlns:msink="http://schemas.microsoft.com/ink/2010/main" type="paragraph" rotatedBoundingBox="23374,972 25779,3283 24831,4270 22426,1959" alignmentLevel="1"/>
          </emma:interpretation>
        </emma:emma>
      </inkml:annotationXML>
      <inkml:traceGroup>
        <inkml:annotationXML>
          <emma:emma xmlns:emma="http://www.w3.org/2003/04/emma" version="1.0">
            <emma:interpretation id="{2B85EDD9-9D69-4042-A2DA-87DC47D513F9}" emma:medium="tactile" emma:mode="ink">
              <msink:context xmlns:msink="http://schemas.microsoft.com/ink/2010/main" type="line" rotatedBoundingBox="23374,972 25779,3283 24831,4270 22426,1959"/>
            </emma:interpretation>
          </emma:emma>
        </inkml:annotationXML>
        <inkml:traceGroup>
          <inkml:annotationXML>
            <emma:emma xmlns:emma="http://www.w3.org/2003/04/emma" version="1.0">
              <emma:interpretation id="{0F97B833-0085-4719-862B-0EC6D6A7C475}" emma:medium="tactile" emma:mode="ink">
                <msink:context xmlns:msink="http://schemas.microsoft.com/ink/2010/main" type="inkWord" rotatedBoundingBox="22857,1510 22888,1539 22836,1592 22806,1564"/>
              </emma:interpretation>
              <emma:one-of disjunction-type="recognition" id="oneOf0">
                <emma:interpretation id="interp0" emma:lang="" emma:confidence="1">
                  <emma:literal/>
                </emma:interpretation>
              </emma:one-of>
            </emma:emma>
          </inkml:annotationXML>
          <inkml:trace contextRef="#ctx0" brushRef="#br0">7863-5756 42 0,'25'-8'15'0,"1"0"-4"16,-7 5-18-16,-7-3-3 15</inkml:trace>
        </inkml:traceGroup>
        <inkml:traceGroup>
          <inkml:annotationXML>
            <emma:emma xmlns:emma="http://www.w3.org/2003/04/emma" version="1.0">
              <emma:interpretation id="{540B1B46-0078-43F0-BE00-72E596B5A18D}" emma:medium="tactile" emma:mode="ink">
                <msink:context xmlns:msink="http://schemas.microsoft.com/ink/2010/main" type="inkWord" rotatedBoundingBox="24477,2032 25779,3283 24831,4270 23529,3019"/>
              </emma:interpretation>
              <emma:one-of disjunction-type="recognition" id="oneOf1">
                <emma:interpretation id="interp1" emma:lang="" emma:confidence="1">
                  <emma:literal/>
                </emma:interpretation>
              </emma:one-of>
            </emma:emma>
          </inkml:annotationXML>
          <inkml:trace contextRef="#ctx0" brushRef="#br1" timeOffset="-88144.14">9346-4909 153 0,'0'-14'52'0,"0"11"-36"0,0 3 24 16,0-3 10-16,0 3-21 15,0 0-12-15,0 0-3 16,0 0 0-16,0 0 0 16,0 0-4-16,0 0-2 15,0 0-8-15,0 0-9 16,0 0-2-16,0 3 5 16,0 14 7-16,0 6-2 15,0-1 3-15,0 1 4 16,0-3-9-16,0-4 3 15,0-5 6-15,0 0 0 0,6-2-9 16,-6-4 9-16,0 1-20 16,0-1-19-16,0-1-18 15,0-2-38-15,0 1-28 16</inkml:trace>
        </inkml:traceGroup>
      </inkml:traceGroup>
    </inkml:traceGroup>
  </inkml:traceGroup>
</inkml:ink>
</file>

<file path=ppt/ink/ink6.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g"/>
          <inkml:channel name="T" type="integer" max="2.14748E9" units="dev"/>
        </inkml:traceFormat>
        <inkml:channelProperties>
          <inkml:channelProperty channel="X" name="resolution" value="2226.01904" units="1/cm"/>
          <inkml:channelProperty channel="Y" name="resolution" value="3561.63037" units="1/cm"/>
          <inkml:channelProperty channel="F" name="resolution" value="2.84167" units="1/deg"/>
          <inkml:channelProperty channel="T" name="resolution" value="1" units="1/dev"/>
        </inkml:channelProperties>
      </inkml:inkSource>
      <inkml:timestamp xml:id="ts0" timeString="2020-08-17T19:54:50.949"/>
    </inkml:context>
    <inkml:brush xml:id="br0">
      <inkml:brushProperty name="width" value="0.07" units="cm"/>
      <inkml:brushProperty name="height" value="0.07" units="cm"/>
      <inkml:brushProperty name="color" value="#ED1C24"/>
      <inkml:brushProperty name="fitToCurve" value="1"/>
    </inkml:brush>
  </inkml:definitions>
  <inkml:traceGroup>
    <inkml:annotationXML>
      <emma:emma xmlns:emma="http://www.w3.org/2003/04/emma" version="1.0">
        <emma:interpretation id="{449276DC-F803-476C-8109-828FDB92EC9F}" emma:medium="tactile" emma:mode="ink">
          <msink:context xmlns:msink="http://schemas.microsoft.com/ink/2010/main" type="writingRegion" rotatedBoundingBox="4471,8175 32909,8945 32624,19470 4186,18700"/>
        </emma:interpretation>
      </emma:emma>
    </inkml:annotationXML>
    <inkml:traceGroup>
      <inkml:annotationXML>
        <emma:emma xmlns:emma="http://www.w3.org/2003/04/emma" version="1.0">
          <emma:interpretation id="{185C883A-842B-4943-823D-AF6209EB70C0}" emma:medium="tactile" emma:mode="ink">
            <msink:context xmlns:msink="http://schemas.microsoft.com/ink/2010/main" type="paragraph" rotatedBoundingBox="4388,9309 29575,8549 29647,10926 4459,11687" alignmentLevel="1"/>
          </emma:interpretation>
        </emma:emma>
      </inkml:annotationXML>
      <inkml:traceGroup>
        <inkml:annotationXML>
          <emma:emma xmlns:emma="http://www.w3.org/2003/04/emma" version="1.0">
            <emma:interpretation id="{32C59EA3-5FE3-4C11-B063-03DE77F63DD4}" emma:medium="tactile" emma:mode="ink">
              <msink:context xmlns:msink="http://schemas.microsoft.com/ink/2010/main" type="line" rotatedBoundingBox="4388,9309 29575,8549 29623,10125 4435,10885"/>
            </emma:interpretation>
          </emma:emma>
        </inkml:annotationXML>
        <inkml:traceGroup>
          <inkml:annotationXML>
            <emma:emma xmlns:emma="http://www.w3.org/2003/04/emma" version="1.0">
              <emma:interpretation id="{78B87F28-9D45-4519-8AFE-232ACB4CED6C}" emma:medium="tactile" emma:mode="ink">
                <msink:context xmlns:msink="http://schemas.microsoft.com/ink/2010/main" type="inkWord" rotatedBoundingBox="16559,8941 23481,8733 23526,10228 16604,10437"/>
              </emma:interpretation>
              <emma:one-of disjunction-type="recognition" id="oneOf0">
                <emma:interpretation id="interp0" emma:lang="" emma:confidence="1">
                  <emma:literal/>
                </emma:interpretation>
              </emma:one-of>
            </emma:emma>
          </inkml:annotationXML>
          <inkml:trace contextRef="#ctx0" brushRef="#br0">4467 2539 234 0,'-11'3'16'16,"11"4"2"-16,-10-7 34 15,10 0 3-15,0 0-39 0,0 0-14 16,0 0-6-16,0 0-30 16,0 0-56-16,0 0-61 15</inkml:trace>
        </inkml:traceGroup>
      </inkml:traceGroup>
    </inkml:traceGroup>
    <inkml:traceGroup>
      <inkml:annotationXML>
        <emma:emma xmlns:emma="http://www.w3.org/2003/04/emma" version="1.0">
          <emma:interpretation id="{EFB2F964-5F93-49F9-8FCA-A857D9834B7F}" emma:medium="tactile" emma:mode="ink">
            <msink:context xmlns:msink="http://schemas.microsoft.com/ink/2010/main" type="paragraph" rotatedBoundingBox="7309,16547 24711,17050 24646,19286 7244,18783" alignmentLevel="2"/>
          </emma:interpretation>
        </emma:emma>
      </inkml:annotationXML>
      <inkml:traceGroup>
        <inkml:annotationXML>
          <emma:emma xmlns:emma="http://www.w3.org/2003/04/emma" version="1.0">
            <emma:interpretation id="{A319D6C8-7137-436E-8DCA-86AC26D144F3}" emma:medium="tactile" emma:mode="ink">
              <msink:context xmlns:msink="http://schemas.microsoft.com/ink/2010/main" type="line" rotatedBoundingBox="7309,16547 24711,17050 24646,19286 7244,18783"/>
            </emma:interpretation>
          </emma:emma>
        </inkml:annotationXML>
        <inkml:traceGroup>
          <inkml:annotationXML>
            <emma:emma xmlns:emma="http://www.w3.org/2003/04/emma" version="1.0">
              <emma:interpretation id="{9CEB3C55-8842-42C0-B1DD-1F9F48CCAB97}" emma:medium="tactile" emma:mode="ink">
                <msink:context xmlns:msink="http://schemas.microsoft.com/ink/2010/main" type="inkWord" rotatedBoundingBox="15561,17895 18508,17981 18486,18760 15539,18675"/>
              </emma:interpretation>
              <emma:one-of disjunction-type="recognition" id="oneOf1">
                <emma:interpretation id="interp1" emma:lang="" emma:confidence="1">
                  <emma:literal/>
                </emma:interpretation>
              </emma:one-of>
            </emma:emma>
          </inkml:annotationXML>
          <inkml:trace contextRef="#ctx0" brushRef="#br0" timeOffset="-210747.64">1474 11085 71 0,'11'0'30'16,"-11"0"-11"-16,11 0 21 16,-11 0 5-16,0 0-9 15,0 0-13-15,0 0 3 16,0 0 1-16,0 0-13 15,0 0-7-15,0 0-4 16,0 0-2-16,0 0 1 0,0 0-12 16,0 0-56-1,0 0-98-15</inkml:trace>
          <inkml:trace contextRef="#ctx0" brushRef="#br0" timeOffset="-209366.271">1618 11076 49 0,'0'0'7'0,"0"9"-11"15,0 1 26-15,0-4 13 16,0 5 1-16,0-5-18 16,0-2 4-16,0-4 4 0,0 0-8 15,0 0-13-15,0 0 5 16,0 0-5-16,0 0 0 15,0 0-9-15,0 0-48 16,0 0-53-16</inkml:trace>
        </inkml:traceGroup>
      </inkml:traceGroup>
    </inkml:traceGroup>
  </inkml:traceGroup>
</inkml:ink>
</file>

<file path=ppt/ink/ink7.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1023" units="deg"/>
          <inkml:channel name="T" type="integer" max="2.14748E9" units="dev"/>
        </inkml:traceFormat>
        <inkml:channelProperties>
          <inkml:channelProperty channel="X" name="resolution" value="2226.01904" units="1/cm"/>
          <inkml:channelProperty channel="Y" name="resolution" value="3561.63037" units="1/cm"/>
          <inkml:channelProperty channel="F" name="resolution" value="2.84167" units="1/deg"/>
          <inkml:channelProperty channel="T" name="resolution" value="1" units="1/dev"/>
        </inkml:channelProperties>
      </inkml:inkSource>
      <inkml:timestamp xml:id="ts0" timeString="2020-08-19T20:02:43.755"/>
    </inkml:context>
    <inkml:brush xml:id="br0">
      <inkml:brushProperty name="width" value="0.07" units="cm"/>
      <inkml:brushProperty name="height" value="0.07" units="cm"/>
      <inkml:brushProperty name="color" value="#ED1C24"/>
      <inkml:brushProperty name="fitToCurve" value="1"/>
    </inkml:brush>
  </inkml:definitions>
  <inkml:trace contextRef="#ctx0" brushRef="#br0">7-3 198 0,'-14'0'53'15,"8"0"-12"-15,6 0 35 16,0 0-32-16,0 0-38 16,0 0-27-16,20 0-35 0,-9 0-73 15,-5 0-57-15</inkml:trace>
</inkml:ink>
</file>

<file path=ppt/ink/ink8.xml><?xml version="1.0" encoding="utf-8"?>
<inkml:ink xmlns:inkml="http://www.w3.org/2003/InkML">
  <inkml:definitions/>
  <inkml:traceGroup>
    <inkml:annotationXML>
      <emma:emma xmlns:emma="http://www.w3.org/2003/04/emma" version="1.0">
        <emma:interpretation id="{6946491F-E307-4DD8-B3D5-6A70D0E050A5}" emma:medium="tactile" emma:mode="ink">
          <msink:context xmlns:msink="http://schemas.microsoft.com/ink/2010/main" type="writingRegion" rotatedBoundingBox="22520,2205 23258,2205 23258,2215 22520,2215"/>
        </emma:interpretation>
      </emma:emma>
    </inkml:annotationXML>
    <inkml:traceGroup>
      <inkml:annotationXML>
        <emma:emma xmlns:emma="http://www.w3.org/2003/04/emma" version="1.0">
          <emma:interpretation id="{075D0315-D1AD-42CB-9814-006E14F16F0C}" emma:medium="tactile" emma:mode="ink">
            <msink:context xmlns:msink="http://schemas.microsoft.com/ink/2010/main" type="paragraph" rotatedBoundingBox="22520,2205 23258,2205 23258,2215 22520,2215" alignmentLevel="1"/>
          </emma:interpretation>
        </emma:emma>
      </inkml:annotationXML>
      <inkml:traceGroup>
        <inkml:annotationXML>
          <emma:emma xmlns:emma="http://www.w3.org/2003/04/emma" version="1.0">
            <emma:interpretation id="{00BF1101-3EF9-469C-A84C-0100CFD215BC}" emma:medium="tactile" emma:mode="ink">
              <msink:context xmlns:msink="http://schemas.microsoft.com/ink/2010/main" type="line" rotatedBoundingBox="22520,2205 23258,2205 23258,2215 22520,2215"/>
            </emma:interpretation>
          </emma:emma>
        </inkml:annotationXML>
        <inkml:traceGroup>
          <inkml:annotationXML>
            <emma:emma xmlns:emma="http://www.w3.org/2003/04/emma" version="1.0">
              <emma:interpretation id="{0CA50CD0-A4A7-4175-BE89-CE827133E13B}" emma:medium="tactile" emma:mode="ink">
                <msink:context xmlns:msink="http://schemas.microsoft.com/ink/2010/main" type="inkWord" rotatedBoundingBox="22520,2205 23258,2205 23258,2215 22520,2215"/>
              </emma:interpretation>
            </emma:emma>
          </inkml:annotationXML>
        </inkml:traceGroup>
      </inkml:traceGroup>
    </inkml:traceGroup>
  </inkml:traceGroup>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0BF35A0-70FF-4BFC-9323-C2CFCCC22231}" type="datetimeFigureOut">
              <a:rPr lang="en-US" smtClean="0"/>
              <a:t>5/12/2022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4CAFF4A-0694-497A-B364-AB200A992105}" type="slidenum">
              <a:rPr lang="en-US" smtClean="0"/>
              <a:t>‹#›</a:t>
            </a:fld>
            <a:endParaRPr lang="en-US"/>
          </a:p>
        </p:txBody>
      </p:sp>
    </p:spTree>
    <p:extLst>
      <p:ext uri="{BB962C8B-B14F-4D97-AF65-F5344CB8AC3E}">
        <p14:creationId xmlns:p14="http://schemas.microsoft.com/office/powerpoint/2010/main" val="31437159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en.wikipedia.org/wiki/en:Creative_Commons" TargetMode="External"/><Relationship Id="rId2" Type="http://schemas.openxmlformats.org/officeDocument/2006/relationships/slide" Target="../slides/slide2.xml"/><Relationship Id="rId1" Type="http://schemas.openxmlformats.org/officeDocument/2006/relationships/notesMaster" Target="../notesMasters/notesMaster1.xml"/><Relationship Id="rId4" Type="http://schemas.openxmlformats.org/officeDocument/2006/relationships/hyperlink" Target="https://creativecommons.org/licenses/by-sa/4.0/deed.en"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en.wikipedia.org/wiki/en:Creative_Commons" TargetMode="External"/><Relationship Id="rId7" Type="http://schemas.openxmlformats.org/officeDocument/2006/relationships/hyperlink" Target="https://creativecommons.org/licenses/by-sa/1.0/deed.en" TargetMode="External"/><Relationship Id="rId2" Type="http://schemas.openxmlformats.org/officeDocument/2006/relationships/slide" Target="../slides/slide14.xml"/><Relationship Id="rId1" Type="http://schemas.openxmlformats.org/officeDocument/2006/relationships/notesMaster" Target="../notesMasters/notesMaster1.xml"/><Relationship Id="rId6" Type="http://schemas.openxmlformats.org/officeDocument/2006/relationships/hyperlink" Target="https://creativecommons.org/licenses/by-sa/2.0/deed.en" TargetMode="External"/><Relationship Id="rId5" Type="http://schemas.openxmlformats.org/officeDocument/2006/relationships/hyperlink" Target="https://creativecommons.org/licenses/by-sa/2.5/deed.en" TargetMode="External"/><Relationship Id="rId4" Type="http://schemas.openxmlformats.org/officeDocument/2006/relationships/hyperlink" Target="https://creativecommons.org/licenses/by-sa/3.0/deed.en" TargetMode="Externa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en.wikipedia.org/wiki/en:public_domain"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Image source: https://commons.wikimedia.org/wiki/File:Orders_of_magnitude_(english_annotations).png</a:t>
            </a:r>
          </a:p>
          <a:p>
            <a:r>
              <a:rPr lang="en-US" sz="1200" b="0" i="0" kern="1200" dirty="0">
                <a:solidFill>
                  <a:schemeClr val="tx1"/>
                </a:solidFill>
                <a:effectLst/>
                <a:latin typeface="+mn-lt"/>
                <a:ea typeface="+mn-ea"/>
                <a:cs typeface="+mn-cs"/>
              </a:rPr>
              <a:t>This file is licensed under the </a:t>
            </a:r>
            <a:r>
              <a:rPr lang="en-US" sz="1200" b="0" i="0" u="none" strike="noStrike" kern="1200" dirty="0">
                <a:solidFill>
                  <a:schemeClr val="tx1"/>
                </a:solidFill>
                <a:effectLst/>
                <a:latin typeface="+mn-lt"/>
                <a:ea typeface="+mn-ea"/>
                <a:cs typeface="+mn-cs"/>
                <a:hlinkClick r:id="rId3" tooltip="w:en:Creative Commons"/>
              </a:rPr>
              <a:t>Creative Commons</a:t>
            </a:r>
            <a:r>
              <a:rPr lang="en-US" sz="1200" b="0" i="0" kern="120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hlinkClick r:id="rId4"/>
              </a:rPr>
              <a:t>Attribution-Share Alike 4.0 International</a:t>
            </a:r>
            <a:r>
              <a:rPr lang="en-US" sz="1200" b="0" i="0" kern="1200" dirty="0">
                <a:solidFill>
                  <a:schemeClr val="tx1"/>
                </a:solidFill>
                <a:effectLst/>
                <a:latin typeface="+mn-lt"/>
                <a:ea typeface="+mn-ea"/>
                <a:cs typeface="+mn-cs"/>
              </a:rPr>
              <a:t> license.</a:t>
            </a:r>
          </a:p>
          <a:p>
            <a:endParaRPr lang="en-US" dirty="0"/>
          </a:p>
        </p:txBody>
      </p:sp>
      <p:sp>
        <p:nvSpPr>
          <p:cNvPr id="4" name="Slide Number Placeholder 3"/>
          <p:cNvSpPr>
            <a:spLocks noGrp="1"/>
          </p:cNvSpPr>
          <p:nvPr>
            <p:ph type="sldNum" sz="quarter" idx="5"/>
          </p:nvPr>
        </p:nvSpPr>
        <p:spPr/>
        <p:txBody>
          <a:bodyPr/>
          <a:lstStyle/>
          <a:p>
            <a:fld id="{44CAFF4A-0694-497A-B364-AB200A992105}" type="slidenum">
              <a:rPr lang="en-US" smtClean="0"/>
              <a:t>2</a:t>
            </a:fld>
            <a:endParaRPr lang="en-US"/>
          </a:p>
        </p:txBody>
      </p:sp>
    </p:spTree>
    <p:extLst>
      <p:ext uri="{BB962C8B-B14F-4D97-AF65-F5344CB8AC3E}">
        <p14:creationId xmlns:p14="http://schemas.microsoft.com/office/powerpoint/2010/main" val="36461447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4CAFF4A-0694-497A-B364-AB200A992105}" type="slidenum">
              <a:rPr lang="en-US" smtClean="0"/>
              <a:t>4</a:t>
            </a:fld>
            <a:endParaRPr lang="en-US"/>
          </a:p>
        </p:txBody>
      </p:sp>
    </p:spTree>
    <p:extLst>
      <p:ext uri="{BB962C8B-B14F-4D97-AF65-F5344CB8AC3E}">
        <p14:creationId xmlns:p14="http://schemas.microsoft.com/office/powerpoint/2010/main" val="40967538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source: https://commons.wikimedia.org/wiki/File:Inverse_square_law.svg</a:t>
            </a:r>
          </a:p>
          <a:p>
            <a:r>
              <a:rPr lang="en-US" dirty="0"/>
              <a:t>License: </a:t>
            </a:r>
            <a:r>
              <a:rPr lang="en-US" sz="1200" b="0" i="0" kern="1200" dirty="0">
                <a:solidFill>
                  <a:schemeClr val="tx1"/>
                </a:solidFill>
                <a:effectLst/>
                <a:latin typeface="+mn-lt"/>
                <a:ea typeface="+mn-ea"/>
                <a:cs typeface="+mn-cs"/>
              </a:rPr>
              <a:t>This file is licensed under the </a:t>
            </a:r>
            <a:r>
              <a:rPr lang="en-US" sz="1200" b="0" i="0" u="none" strike="noStrike" kern="1200" dirty="0">
                <a:solidFill>
                  <a:schemeClr val="tx1"/>
                </a:solidFill>
                <a:effectLst/>
                <a:latin typeface="+mn-lt"/>
                <a:ea typeface="+mn-ea"/>
                <a:cs typeface="+mn-cs"/>
                <a:hlinkClick r:id="rId3" tooltip="w:en:Creative Commons"/>
              </a:rPr>
              <a:t>Creative Commons</a:t>
            </a:r>
            <a:r>
              <a:rPr lang="en-US" sz="1200" b="0" i="0" kern="1200" dirty="0">
                <a:solidFill>
                  <a:schemeClr val="tx1"/>
                </a:solidFill>
                <a:effectLst/>
                <a:latin typeface="+mn-lt"/>
                <a:ea typeface="+mn-ea"/>
                <a:cs typeface="+mn-cs"/>
              </a:rPr>
              <a:t> Attribution-Share Alike </a:t>
            </a:r>
            <a:r>
              <a:rPr lang="en-US" sz="1200" b="0" i="0" u="none" strike="noStrike" kern="1200" dirty="0">
                <a:solidFill>
                  <a:schemeClr val="tx1"/>
                </a:solidFill>
                <a:effectLst/>
                <a:latin typeface="+mn-lt"/>
                <a:ea typeface="+mn-ea"/>
                <a:cs typeface="+mn-cs"/>
                <a:hlinkClick r:id="rId4"/>
              </a:rPr>
              <a:t>3.0 </a:t>
            </a:r>
            <a:r>
              <a:rPr lang="en-US" sz="1200" b="0" i="0" u="none" strike="noStrike" kern="1200" dirty="0" err="1">
                <a:solidFill>
                  <a:schemeClr val="tx1"/>
                </a:solidFill>
                <a:effectLst/>
                <a:latin typeface="+mn-lt"/>
                <a:ea typeface="+mn-ea"/>
                <a:cs typeface="+mn-cs"/>
                <a:hlinkClick r:id="rId4"/>
              </a:rPr>
              <a:t>Unported</a:t>
            </a:r>
            <a:r>
              <a:rPr lang="en-US" sz="1200" b="0" i="0" kern="120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hlinkClick r:id="rId5"/>
              </a:rPr>
              <a:t>2.5 Generic</a:t>
            </a:r>
            <a:r>
              <a:rPr lang="en-US" sz="1200" b="0" i="0" kern="120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hlinkClick r:id="rId6"/>
              </a:rPr>
              <a:t>2.0 Generic</a:t>
            </a:r>
            <a:r>
              <a:rPr lang="en-US" sz="1200" b="0" i="0" kern="1200" dirty="0">
                <a:solidFill>
                  <a:schemeClr val="tx1"/>
                </a:solidFill>
                <a:effectLst/>
                <a:latin typeface="+mn-lt"/>
                <a:ea typeface="+mn-ea"/>
                <a:cs typeface="+mn-cs"/>
              </a:rPr>
              <a:t> and </a:t>
            </a:r>
            <a:r>
              <a:rPr lang="en-US" sz="1200" b="0" i="0" u="none" strike="noStrike" kern="1200" dirty="0">
                <a:solidFill>
                  <a:schemeClr val="tx1"/>
                </a:solidFill>
                <a:effectLst/>
                <a:latin typeface="+mn-lt"/>
                <a:ea typeface="+mn-ea"/>
                <a:cs typeface="+mn-cs"/>
                <a:hlinkClick r:id="rId7"/>
              </a:rPr>
              <a:t>1.0 Generic</a:t>
            </a:r>
            <a:r>
              <a:rPr lang="en-US" sz="1200" b="0" i="0" kern="1200" dirty="0">
                <a:solidFill>
                  <a:schemeClr val="tx1"/>
                </a:solidFill>
                <a:effectLst/>
                <a:latin typeface="+mn-lt"/>
                <a:ea typeface="+mn-ea"/>
                <a:cs typeface="+mn-cs"/>
              </a:rPr>
              <a:t> license.</a:t>
            </a:r>
            <a:endParaRPr lang="en-US" dirty="0"/>
          </a:p>
        </p:txBody>
      </p:sp>
      <p:sp>
        <p:nvSpPr>
          <p:cNvPr id="4" name="Slide Number Placeholder 3"/>
          <p:cNvSpPr>
            <a:spLocks noGrp="1"/>
          </p:cNvSpPr>
          <p:nvPr>
            <p:ph type="sldNum" sz="quarter" idx="5"/>
          </p:nvPr>
        </p:nvSpPr>
        <p:spPr/>
        <p:txBody>
          <a:bodyPr/>
          <a:lstStyle/>
          <a:p>
            <a:fld id="{44CAFF4A-0694-497A-B364-AB200A992105}" type="slidenum">
              <a:rPr lang="en-US" smtClean="0"/>
              <a:t>14</a:t>
            </a:fld>
            <a:endParaRPr lang="en-US"/>
          </a:p>
        </p:txBody>
      </p:sp>
    </p:spTree>
    <p:extLst>
      <p:ext uri="{BB962C8B-B14F-4D97-AF65-F5344CB8AC3E}">
        <p14:creationId xmlns:p14="http://schemas.microsoft.com/office/powerpoint/2010/main" val="13989857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source: https://commons.wikimedia.org/wiki/File:Beta-minus_Decay.svg</a:t>
            </a:r>
          </a:p>
          <a:p>
            <a:r>
              <a:rPr lang="en-US" dirty="0"/>
              <a:t>License: </a:t>
            </a:r>
            <a:r>
              <a:rPr lang="en-US" sz="1200" b="0" i="0" kern="1200" dirty="0">
                <a:solidFill>
                  <a:schemeClr val="tx1"/>
                </a:solidFill>
                <a:effectLst/>
                <a:latin typeface="+mn-lt"/>
                <a:ea typeface="+mn-ea"/>
                <a:cs typeface="+mn-cs"/>
              </a:rPr>
              <a:t>I, the copyright holder of this work, release this work into the </a:t>
            </a:r>
            <a:r>
              <a:rPr lang="en-US" sz="1200" b="1" i="0" u="none" strike="noStrike" kern="1200" dirty="0">
                <a:solidFill>
                  <a:schemeClr val="tx1"/>
                </a:solidFill>
                <a:effectLst/>
                <a:latin typeface="+mn-lt"/>
                <a:ea typeface="+mn-ea"/>
                <a:cs typeface="+mn-cs"/>
                <a:hlinkClick r:id="rId3" tooltip="w:en:public domain"/>
              </a:rPr>
              <a:t>public domain</a:t>
            </a:r>
            <a:r>
              <a:rPr lang="en-US" sz="1200" b="0" i="0" kern="1200" dirty="0">
                <a:solidFill>
                  <a:schemeClr val="tx1"/>
                </a:solidFill>
                <a:effectLst/>
                <a:latin typeface="+mn-lt"/>
                <a:ea typeface="+mn-ea"/>
                <a:cs typeface="+mn-cs"/>
              </a:rPr>
              <a:t>. This applies worldwide.</a:t>
            </a:r>
            <a:br>
              <a:rPr lang="en-US" dirty="0"/>
            </a:br>
            <a:r>
              <a:rPr lang="en-US" dirty="0"/>
              <a:t>In some countries this may not be legally possible; if so:</a:t>
            </a:r>
            <a:br>
              <a:rPr lang="en-US" dirty="0"/>
            </a:br>
            <a:r>
              <a:rPr lang="en-US" sz="1200" b="0" i="1" kern="1200" dirty="0">
                <a:solidFill>
                  <a:schemeClr val="tx1"/>
                </a:solidFill>
                <a:effectLst/>
                <a:latin typeface="+mn-lt"/>
                <a:ea typeface="+mn-ea"/>
                <a:cs typeface="+mn-cs"/>
              </a:rPr>
              <a:t>I grant anyone the right to use this work </a:t>
            </a:r>
            <a:r>
              <a:rPr lang="en-US" sz="1200" b="1" i="1" kern="1200" dirty="0">
                <a:solidFill>
                  <a:schemeClr val="tx1"/>
                </a:solidFill>
                <a:effectLst/>
                <a:latin typeface="+mn-lt"/>
                <a:ea typeface="+mn-ea"/>
                <a:cs typeface="+mn-cs"/>
              </a:rPr>
              <a:t>for any purpose</a:t>
            </a:r>
            <a:r>
              <a:rPr lang="en-US" sz="1200" b="0" i="1" kern="1200" dirty="0">
                <a:solidFill>
                  <a:schemeClr val="tx1"/>
                </a:solidFill>
                <a:effectLst/>
                <a:latin typeface="+mn-lt"/>
                <a:ea typeface="+mn-ea"/>
                <a:cs typeface="+mn-cs"/>
              </a:rPr>
              <a:t>, without any conditions, unless such conditions are required by law.</a:t>
            </a:r>
            <a:endParaRPr lang="en-US" dirty="0"/>
          </a:p>
        </p:txBody>
      </p:sp>
      <p:sp>
        <p:nvSpPr>
          <p:cNvPr id="4" name="Slide Number Placeholder 3"/>
          <p:cNvSpPr>
            <a:spLocks noGrp="1"/>
          </p:cNvSpPr>
          <p:nvPr>
            <p:ph type="sldNum" sz="quarter" idx="5"/>
          </p:nvPr>
        </p:nvSpPr>
        <p:spPr/>
        <p:txBody>
          <a:bodyPr/>
          <a:lstStyle/>
          <a:p>
            <a:fld id="{44CAFF4A-0694-497A-B364-AB200A992105}" type="slidenum">
              <a:rPr lang="en-US" smtClean="0"/>
              <a:t>18</a:t>
            </a:fld>
            <a:endParaRPr lang="en-US"/>
          </a:p>
        </p:txBody>
      </p:sp>
    </p:spTree>
    <p:extLst>
      <p:ext uri="{BB962C8B-B14F-4D97-AF65-F5344CB8AC3E}">
        <p14:creationId xmlns:p14="http://schemas.microsoft.com/office/powerpoint/2010/main" val="34321609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lgn="ctr">
              <a:defRPr sz="3800">
                <a:solidFill>
                  <a:srgbClr val="262626"/>
                </a:solidFill>
              </a:defRPr>
            </a:lvl1pPr>
          </a:lstStyle>
          <a:p>
            <a:r>
              <a:rPr lang="en-US"/>
              <a:t>Click to edit Master title style</a:t>
            </a:r>
            <a:endParaRPr lang="en-US" dirty="0"/>
          </a:p>
        </p:txBody>
      </p:sp>
      <p:sp>
        <p:nvSpPr>
          <p:cNvPr id="3" name="Subtitle 2"/>
          <p:cNvSpPr>
            <a:spLocks noGrp="1"/>
          </p:cNvSpPr>
          <p:nvPr>
            <p:ph type="subTitle" idx="1"/>
          </p:nvPr>
        </p:nvSpPr>
        <p:spPr>
          <a:xfrm>
            <a:off x="2695194" y="4352544"/>
            <a:ext cx="6801612" cy="1239894"/>
          </a:xfrm>
          <a:noFill/>
        </p:spPr>
        <p:txBody>
          <a:bodyPr>
            <a:normAutofit/>
          </a:bodyPr>
          <a:lstStyle>
            <a:lvl1pPr marL="0" indent="0" algn="ctr">
              <a:buNone/>
              <a:defRPr sz="20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p>
            <a:fld id="{DDC06E46-5019-43F7-A17D-308A3DF5FA45}" type="datetimeFigureOut">
              <a:rPr lang="en-US" smtClean="0"/>
              <a:t>5/12/2022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6920727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DC06E46-5019-43F7-A17D-308A3DF5FA45}" type="datetimeFigureOut">
              <a:rPr lang="en-US" smtClean="0"/>
              <a:t>5/12/2022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23467969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53112" y="937260"/>
            <a:ext cx="1298608" cy="498348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231136" y="937260"/>
            <a:ext cx="6198489" cy="498348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DC06E46-5019-43F7-A17D-308A3DF5FA45}" type="datetimeFigureOut">
              <a:rPr lang="en-US" smtClean="0"/>
              <a:t>5/12/2022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32560942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DC06E46-5019-43F7-A17D-308A3DF5FA45}" type="datetimeFigureOut">
              <a:rPr lang="en-US" smtClean="0"/>
              <a:t>5/12/2022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4807954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defRPr sz="3800">
                <a:solidFill>
                  <a:srgbClr val="262626"/>
                </a:solidFill>
              </a:defRPr>
            </a:lvl1pPr>
          </a:lstStyle>
          <a:p>
            <a:r>
              <a:rPr lang="en-US"/>
              <a:t>Click to edit Master title style</a:t>
            </a:r>
            <a:endParaRPr lang="en-US" dirty="0"/>
          </a:p>
        </p:txBody>
      </p:sp>
      <p:sp>
        <p:nvSpPr>
          <p:cNvPr id="3" name="Text Placeholder 2"/>
          <p:cNvSpPr>
            <a:spLocks noGrp="1"/>
          </p:cNvSpPr>
          <p:nvPr>
            <p:ph type="body" idx="1"/>
          </p:nvPr>
        </p:nvSpPr>
        <p:spPr>
          <a:xfrm>
            <a:off x="2695194" y="4352465"/>
            <a:ext cx="6801612" cy="1265082"/>
          </a:xfrm>
        </p:spPr>
        <p:txBody>
          <a:bodyPr anchor="t" anchorCtr="1">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7" name="Date Placeholder 6"/>
          <p:cNvSpPr>
            <a:spLocks noGrp="1"/>
          </p:cNvSpPr>
          <p:nvPr>
            <p:ph type="dt" sz="half" idx="10"/>
          </p:nvPr>
        </p:nvSpPr>
        <p:spPr/>
        <p:txBody>
          <a:bodyPr/>
          <a:lstStyle/>
          <a:p>
            <a:fld id="{DDC06E46-5019-43F7-A17D-308A3DF5FA45}" type="datetimeFigureOut">
              <a:rPr lang="en-US" smtClean="0"/>
              <a:t>5/12/2022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40372987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581912" y="2638044"/>
            <a:ext cx="4271771" cy="310198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38315" y="2638044"/>
            <a:ext cx="4270247" cy="310198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p:cNvSpPr>
            <a:spLocks noGrp="1"/>
          </p:cNvSpPr>
          <p:nvPr>
            <p:ph type="dt" sz="half" idx="10"/>
          </p:nvPr>
        </p:nvSpPr>
        <p:spPr/>
        <p:txBody>
          <a:bodyPr/>
          <a:lstStyle/>
          <a:p>
            <a:fld id="{DDC06E46-5019-43F7-A17D-308A3DF5FA45}" type="datetimeFigureOut">
              <a:rPr lang="en-US" smtClean="0"/>
              <a:t>5/12/2022</a:t>
            </a:fld>
            <a:endParaRPr lang="en-US"/>
          </a:p>
        </p:txBody>
      </p:sp>
      <p:sp>
        <p:nvSpPr>
          <p:cNvPr id="9" name="Footer Placeholder 8"/>
          <p:cNvSpPr>
            <a:spLocks noGrp="1"/>
          </p:cNvSpPr>
          <p:nvPr>
            <p:ph type="ftr" sz="quarter" idx="11"/>
          </p:nvPr>
        </p:nvSpPr>
        <p:spPr/>
        <p:txBody>
          <a:bodyPr/>
          <a:lstStyle/>
          <a:p>
            <a:endParaRPr lang="en-US"/>
          </a:p>
        </p:txBody>
      </p:sp>
      <p:sp>
        <p:nvSpPr>
          <p:cNvPr id="10" name="Slide Number Placeholder 9"/>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38350741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8343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583436" y="3143250"/>
            <a:ext cx="4270248" cy="259677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4"/>
          </p:nvPr>
        </p:nvSpPr>
        <p:spPr>
          <a:xfrm>
            <a:off x="6338316" y="3143250"/>
            <a:ext cx="4253484" cy="2596776"/>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4"/>
          <p:cNvSpPr>
            <a:spLocks noGrp="1"/>
          </p:cNvSpPr>
          <p:nvPr>
            <p:ph type="body" sz="quarter" idx="13"/>
          </p:nvPr>
        </p:nvSpPr>
        <p:spPr>
          <a:xfrm>
            <a:off x="633831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7" name="Date Placeholder 6"/>
          <p:cNvSpPr>
            <a:spLocks noGrp="1"/>
          </p:cNvSpPr>
          <p:nvPr>
            <p:ph type="dt" sz="half" idx="10"/>
          </p:nvPr>
        </p:nvSpPr>
        <p:spPr/>
        <p:txBody>
          <a:bodyPr/>
          <a:lstStyle/>
          <a:p>
            <a:fld id="{DDC06E46-5019-43F7-A17D-308A3DF5FA45}" type="datetimeFigureOut">
              <a:rPr lang="en-US" smtClean="0"/>
              <a:t>5/12/2022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4B29F23-B9E2-4658-A936-C3B89C3A7EE7}" type="slidenum">
              <a:rPr lang="en-US" smtClean="0"/>
              <a:t>‹#›</a:t>
            </a:fld>
            <a:endParaRPr lang="en-US"/>
          </a:p>
        </p:txBody>
      </p:sp>
      <p:sp>
        <p:nvSpPr>
          <p:cNvPr id="10" name="Title 9"/>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7343342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DC06E46-5019-43F7-A17D-308A3DF5FA45}" type="datetimeFigureOut">
              <a:rPr lang="en-US" smtClean="0"/>
              <a:t>5/12/2022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18637383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C06E46-5019-43F7-A17D-308A3DF5FA45}" type="datetimeFigureOut">
              <a:rPr lang="en-US" smtClean="0"/>
              <a:t>5/12/2022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30458307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6" name="Rectangle 25"/>
          <p:cNvSpPr/>
          <p:nvPr/>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4672" y="2243828"/>
            <a:ext cx="4486656" cy="1141497"/>
          </a:xfrm>
          <a:solidFill>
            <a:srgbClr val="FFFFFF"/>
          </a:solidFill>
          <a:ln>
            <a:solidFill>
              <a:srgbClr val="404040"/>
            </a:solidFill>
          </a:ln>
        </p:spPr>
        <p:txBody>
          <a:bodyPr anchor="ctr" anchorCtr="1">
            <a:normAutofit/>
          </a:bodyPr>
          <a:lstStyle>
            <a:lvl1pPr>
              <a:defRPr sz="2200">
                <a:solidFill>
                  <a:srgbClr val="262626"/>
                </a:solidFill>
              </a:defRPr>
            </a:lvl1pPr>
          </a:lstStyle>
          <a:p>
            <a:r>
              <a:rPr lang="en-US"/>
              <a:t>Click to edit Master title style</a:t>
            </a:r>
            <a:endParaRPr lang="en-US" dirty="0"/>
          </a:p>
        </p:txBody>
      </p:sp>
      <p:sp>
        <p:nvSpPr>
          <p:cNvPr id="3" name="Content Placeholder 2"/>
          <p:cNvSpPr>
            <a:spLocks noGrp="1"/>
          </p:cNvSpPr>
          <p:nvPr>
            <p:ph idx="1"/>
          </p:nvPr>
        </p:nvSpPr>
        <p:spPr>
          <a:xfrm>
            <a:off x="6736080" y="804672"/>
            <a:ext cx="481584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15568" y="3549918"/>
            <a:ext cx="3794760" cy="2194036"/>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9" name="Date Placeholder 8"/>
          <p:cNvSpPr>
            <a:spLocks noGrp="1"/>
          </p:cNvSpPr>
          <p:nvPr>
            <p:ph type="dt" sz="half" idx="10"/>
          </p:nvPr>
        </p:nvSpPr>
        <p:spPr/>
        <p:txBody>
          <a:bodyPr/>
          <a:lstStyle/>
          <a:p>
            <a:fld id="{DDC06E46-5019-43F7-A17D-308A3DF5FA45}" type="datetimeFigureOut">
              <a:rPr lang="en-US" smtClean="0"/>
              <a:t>5/12/2022</a:t>
            </a:fld>
            <a:endParaRPr lang="en-US"/>
          </a:p>
        </p:txBody>
      </p:sp>
      <p:sp>
        <p:nvSpPr>
          <p:cNvPr id="10" name="Footer Placeholder 9"/>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a:p>
        </p:txBody>
      </p:sp>
      <p:sp>
        <p:nvSpPr>
          <p:cNvPr id="11" name="Slide Number Placeholder 10"/>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13929980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8" name="Rectangle 17"/>
          <p:cNvSpPr/>
          <p:nvPr/>
        </p:nvSpPr>
        <p:spPr>
          <a:xfrm>
            <a:off x="0" y="0"/>
            <a:ext cx="60959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8523" y="2243828"/>
            <a:ext cx="4494998" cy="1134640"/>
          </a:xfrm>
          <a:solidFill>
            <a:srgbClr val="FFFFFF"/>
          </a:solidFill>
          <a:ln>
            <a:solidFill>
              <a:srgbClr val="404040"/>
            </a:solidFill>
          </a:ln>
        </p:spPr>
        <p:txBody>
          <a:bodyPr anchor="ctr" anchorCtr="1">
            <a:noAutofit/>
          </a:bodyPr>
          <a:lstStyle>
            <a:lvl1pPr>
              <a:defRPr sz="2200">
                <a:solidFill>
                  <a:srgbClr val="262626"/>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6095999" y="0"/>
            <a:ext cx="6102097" cy="6858000"/>
          </a:xfrm>
          <a:solidFill>
            <a:schemeClr val="bg1">
              <a:lumMod val="75000"/>
            </a:schemeClr>
          </a:solidFill>
        </p:spPr>
        <p:txBody>
          <a:bodyPr anchor="t"/>
          <a:lstStyle>
            <a:lvl1pPr marL="0" indent="0">
              <a:buNone/>
              <a:defRPr sz="3200">
                <a:solidFill>
                  <a:schemeClr val="bg1">
                    <a:lumMod val="85000"/>
                    <a:lumOff val="1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15568" y="3549918"/>
            <a:ext cx="3794760" cy="2194037"/>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fld id="{DDC06E46-5019-43F7-A17D-308A3DF5FA45}" type="datetimeFigureOut">
              <a:rPr lang="en-US" smtClean="0"/>
              <a:t>5/12/2022</a:t>
            </a:fld>
            <a:endParaRPr lang="en-US"/>
          </a:p>
        </p:txBody>
      </p:sp>
      <p:sp>
        <p:nvSpPr>
          <p:cNvPr id="9" name="Footer Placeholder 8"/>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a:p>
        </p:txBody>
      </p:sp>
      <p:sp>
        <p:nvSpPr>
          <p:cNvPr id="10" name="Slide Number Placeholder 9"/>
          <p:cNvSpPr>
            <a:spLocks noGrp="1"/>
          </p:cNvSpPr>
          <p:nvPr>
            <p:ph type="sldNum" sz="quarter" idx="12"/>
          </p:nvPr>
        </p:nvSpPr>
        <p:spPr/>
        <p:txBody>
          <a:bodyPr/>
          <a:lstStyle/>
          <a:p>
            <a:fld id="{E4B29F23-B9E2-4658-A936-C3B89C3A7EE7}" type="slidenum">
              <a:rPr lang="en-US" smtClean="0"/>
              <a:t>‹#›</a:t>
            </a:fld>
            <a:endParaRPr lang="en-US"/>
          </a:p>
        </p:txBody>
      </p:sp>
    </p:spTree>
    <p:extLst>
      <p:ext uri="{BB962C8B-B14F-4D97-AF65-F5344CB8AC3E}">
        <p14:creationId xmlns:p14="http://schemas.microsoft.com/office/powerpoint/2010/main" val="22045916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2231136" y="964692"/>
            <a:ext cx="7729728"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231136" y="2638044"/>
            <a:ext cx="7729728" cy="310198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821429" y="6238816"/>
            <a:ext cx="2753746" cy="323968"/>
          </a:xfrm>
          <a:prstGeom prst="rect">
            <a:avLst/>
          </a:prstGeom>
        </p:spPr>
        <p:txBody>
          <a:bodyPr vert="horz" lIns="91440" tIns="45720" rIns="91440" bIns="45720" rtlCol="0" anchor="ctr"/>
          <a:lstStyle>
            <a:lvl1pPr algn="r">
              <a:defRPr sz="1050">
                <a:solidFill>
                  <a:schemeClr val="tx1">
                    <a:alpha val="70000"/>
                  </a:schemeClr>
                </a:solidFill>
              </a:defRPr>
            </a:lvl1pPr>
          </a:lstStyle>
          <a:p>
            <a:fld id="{DDC06E46-5019-43F7-A17D-308A3DF5FA45}" type="datetimeFigureOut">
              <a:rPr lang="en-US" smtClean="0"/>
              <a:t>5/12/2022</a:t>
            </a:fld>
            <a:endParaRPr lang="en-US"/>
          </a:p>
        </p:txBody>
      </p:sp>
      <p:sp>
        <p:nvSpPr>
          <p:cNvPr id="5" name="Footer Placeholder 4"/>
          <p:cNvSpPr>
            <a:spLocks noGrp="1"/>
          </p:cNvSpPr>
          <p:nvPr>
            <p:ph type="ftr" sz="quarter" idx="3"/>
          </p:nvPr>
        </p:nvSpPr>
        <p:spPr>
          <a:xfrm>
            <a:off x="1600200" y="6236208"/>
            <a:ext cx="5901189" cy="320040"/>
          </a:xfrm>
          <a:prstGeom prst="rect">
            <a:avLst/>
          </a:prstGeom>
        </p:spPr>
        <p:txBody>
          <a:bodyPr vert="horz" lIns="91440" tIns="45720" rIns="91440" bIns="45720" rtlCol="0" anchor="ctr"/>
          <a:lstStyle>
            <a:lvl1pPr algn="l">
              <a:defRPr sz="1050">
                <a:solidFill>
                  <a:schemeClr val="tx1">
                    <a:alpha val="70000"/>
                  </a:schemeClr>
                </a:solidFill>
              </a:defRPr>
            </a:lvl1pPr>
          </a:lstStyle>
          <a:p>
            <a:endParaRPr lang="en-US"/>
          </a:p>
        </p:txBody>
      </p:sp>
      <p:sp>
        <p:nvSpPr>
          <p:cNvPr id="6" name="Slide Number Placeholder 5"/>
          <p:cNvSpPr>
            <a:spLocks noGrp="1"/>
          </p:cNvSpPr>
          <p:nvPr>
            <p:ph type="sldNum" sz="quarter" idx="4"/>
          </p:nvPr>
        </p:nvSpPr>
        <p:spPr>
          <a:xfrm>
            <a:off x="10758922" y="6217920"/>
            <a:ext cx="365760" cy="365760"/>
          </a:xfrm>
          <a:prstGeom prst="ellipse">
            <a:avLst/>
          </a:prstGeom>
          <a:solidFill>
            <a:srgbClr val="1D1D1D">
              <a:alpha val="70000"/>
            </a:srgbClr>
          </a:solidFill>
        </p:spPr>
        <p:txBody>
          <a:bodyPr vert="horz" lIns="18288" tIns="45720" rIns="18288" bIns="45720" rtlCol="0" anchor="ctr">
            <a:noAutofit/>
          </a:bodyPr>
          <a:lstStyle>
            <a:lvl1pPr algn="ctr">
              <a:defRPr sz="1100" spc="0" baseline="0">
                <a:solidFill>
                  <a:srgbClr val="FFFFFF"/>
                </a:solidFill>
              </a:defRPr>
            </a:lvl1pPr>
          </a:lstStyle>
          <a:p>
            <a:fld id="{E4B29F23-B9E2-4658-A936-C3B89C3A7EE7}" type="slidenum">
              <a:rPr lang="en-US" smtClean="0"/>
              <a:t>‹#›</a:t>
            </a:fld>
            <a:endParaRPr lang="en-US"/>
          </a:p>
        </p:txBody>
      </p:sp>
    </p:spTree>
    <p:extLst>
      <p:ext uri="{BB962C8B-B14F-4D97-AF65-F5344CB8AC3E}">
        <p14:creationId xmlns:p14="http://schemas.microsoft.com/office/powerpoint/2010/main" val="764148009"/>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ctr" defTabSz="914400" rtl="0" eaLnBrk="1" latinLnBrk="0" hangingPunct="1">
        <a:lnSpc>
          <a:spcPct val="90000"/>
        </a:lnSpc>
        <a:spcBef>
          <a:spcPct val="0"/>
        </a:spcBef>
        <a:buNone/>
        <a:defRPr sz="2800" kern="1200" cap="all" spc="200" baseline="0">
          <a:solidFill>
            <a:srgbClr val="262626"/>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customXml" Target="../ink/ink8.xml"/><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emf"/><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customXml" Target="../ink/ink2.xml"/><Relationship Id="rId5" Type="http://schemas.openxmlformats.org/officeDocument/2006/relationships/image" Target="../media/image2.emf"/><Relationship Id="rId4" Type="http://schemas.openxmlformats.org/officeDocument/2006/relationships/customXml" Target="../ink/ink1.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customXml" Target="../ink/ink3.xml"/><Relationship Id="rId1" Type="http://schemas.openxmlformats.org/officeDocument/2006/relationships/slideLayout" Target="../slideLayouts/slideLayout7.xml"/><Relationship Id="rId11" Type="http://schemas.openxmlformats.org/officeDocument/2006/relationships/image" Target="../media/image72.emf"/></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12" Type="http://schemas.openxmlformats.org/officeDocument/2006/relationships/customXml" Target="../ink/ink6.xml"/><Relationship Id="rId17" Type="http://schemas.openxmlformats.org/officeDocument/2006/relationships/image" Target="../media/image100.emf"/><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customXml" Target="../ink/ink5.xml"/><Relationship Id="rId11" Type="http://schemas.openxmlformats.org/officeDocument/2006/relationships/image" Target="../media/image97.emf"/><Relationship Id="rId5" Type="http://schemas.openxmlformats.org/officeDocument/2006/relationships/image" Target="../media/image94.emf"/><Relationship Id="rId4" Type="http://schemas.openxmlformats.org/officeDocument/2006/relationships/customXml" Target="../ink/ink4.xml"/></Relationships>
</file>

<file path=ppt/slides/_rels/slide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customXml" Target="../ink/ink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descr="Close-up of wooden white and yellow ruler">
            <a:extLst>
              <a:ext uri="{FF2B5EF4-FFF2-40B4-BE49-F238E27FC236}">
                <a16:creationId xmlns:a16="http://schemas.microsoft.com/office/drawing/2014/main" id="{F7945887-03C7-401C-ADB4-917D53EBB029}"/>
              </a:ext>
            </a:extLst>
          </p:cNvPr>
          <p:cNvPicPr>
            <a:picLocks noChangeAspect="1"/>
          </p:cNvPicPr>
          <p:nvPr/>
        </p:nvPicPr>
        <p:blipFill rotWithShape="1">
          <a:blip r:embed="rId2">
            <a:alphaModFix amt="40000"/>
          </a:blip>
          <a:srcRect t="11942" b="13058"/>
          <a:stretch/>
        </p:blipFill>
        <p:spPr>
          <a:xfrm>
            <a:off x="20" y="10"/>
            <a:ext cx="12191980" cy="6857990"/>
          </a:xfrm>
          <a:prstGeom prst="rect">
            <a:avLst/>
          </a:prstGeom>
        </p:spPr>
      </p:pic>
      <p:sp>
        <p:nvSpPr>
          <p:cNvPr id="2" name="TextBox 1"/>
          <p:cNvSpPr txBox="1"/>
          <p:nvPr/>
        </p:nvSpPr>
        <p:spPr>
          <a:xfrm>
            <a:off x="1759689" y="2131563"/>
            <a:ext cx="8991600" cy="1645920"/>
          </a:xfrm>
          <a:prstGeom prst="rect">
            <a:avLst/>
          </a:prstGeom>
          <a:noFill/>
          <a:ln w="38100" cap="sq">
            <a:solidFill>
              <a:schemeClr val="tx1"/>
            </a:solidFill>
            <a:miter lim="800000"/>
          </a:ln>
        </p:spPr>
        <p:txBody>
          <a:bodyPr vert="horz" lIns="274320" tIns="182880" rIns="274320" bIns="182880" rtlCol="0" anchor="ctr" anchorCtr="1">
            <a:normAutofit/>
          </a:bodyPr>
          <a:lstStyle/>
          <a:p>
            <a:pPr algn="ctr" defTabSz="914400">
              <a:lnSpc>
                <a:spcPct val="90000"/>
              </a:lnSpc>
              <a:spcBef>
                <a:spcPct val="0"/>
              </a:spcBef>
              <a:spcAft>
                <a:spcPts val="600"/>
              </a:spcAft>
            </a:pPr>
            <a:r>
              <a:rPr lang="en-US" sz="4000" cap="all" spc="200" dirty="0">
                <a:latin typeface="Arial" panose="020B0604020202020204" pitchFamily="34" charset="0"/>
                <a:ea typeface="+mj-ea"/>
                <a:cs typeface="Arial" panose="020B0604020202020204" pitchFamily="34" charset="0"/>
              </a:rPr>
              <a:t>Orders of Magnitudes and Fundamental Forces</a:t>
            </a:r>
          </a:p>
        </p:txBody>
      </p:sp>
    </p:spTree>
    <p:extLst>
      <p:ext uri="{BB962C8B-B14F-4D97-AF65-F5344CB8AC3E}">
        <p14:creationId xmlns:p14="http://schemas.microsoft.com/office/powerpoint/2010/main" val="3861446856"/>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18868" y="1894605"/>
            <a:ext cx="10954031" cy="3068789"/>
          </a:xfrm>
          <a:prstGeom prst="rect">
            <a:avLst/>
          </a:prstGeom>
        </p:spPr>
        <p:txBody>
          <a:bodyPr wrap="square">
            <a:spAutoFit/>
          </a:bodyPr>
          <a:lstStyle/>
          <a:p>
            <a:pPr marL="0" marR="0" lvl="0" indent="0" algn="just" defTabSz="457200" rtl="0" eaLnBrk="1" fontAlgn="auto" latinLnBrk="0" hangingPunct="1">
              <a:lnSpc>
                <a:spcPct val="107000"/>
              </a:lnSpc>
              <a:spcBef>
                <a:spcPts val="0"/>
              </a:spcBef>
              <a:spcAft>
                <a:spcPts val="800"/>
              </a:spcAft>
              <a:buClrTx/>
              <a:buSzTx/>
              <a:buFontTx/>
              <a:buNone/>
              <a:tabLst/>
              <a:defRPr/>
            </a:pPr>
            <a:r>
              <a:rPr kumimoji="0" lang="en-US" sz="22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An astronaut lands on a new planet. She observes that the force due to gravity acting upon her is twice what it is on Earth. If the new planet has the same radius as Earth, what is the mass of this planet in terms of the mass of Earth?</a:t>
            </a:r>
          </a:p>
          <a:p>
            <a:pPr marL="342900" marR="0" lvl="0" indent="-342900" algn="just" defTabSz="457200" rtl="0" eaLnBrk="1" fontAlgn="auto" latinLnBrk="0" hangingPunct="1">
              <a:lnSpc>
                <a:spcPct val="107000"/>
              </a:lnSpc>
              <a:spcBef>
                <a:spcPts val="0"/>
              </a:spcBef>
              <a:spcAft>
                <a:spcPts val="0"/>
              </a:spcAft>
              <a:buClrTx/>
              <a:buSzTx/>
              <a:buFont typeface="+mj-lt"/>
              <a:buAutoNum type="alphaLcParenR"/>
              <a:tabLst/>
              <a:defRPr/>
            </a:pPr>
            <a:r>
              <a:rPr kumimoji="0" lang="en-US" sz="22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8 </a:t>
            </a:r>
            <a:r>
              <a:rPr kumimoji="0" lang="en-US" sz="2200" b="0" i="0" u="none" strike="noStrike" kern="1200" cap="none" spc="0" normalizeH="0" baseline="0" noProof="0" dirty="0" err="1">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m</a:t>
            </a:r>
            <a:r>
              <a:rPr kumimoji="0" lang="en-US" sz="2200" b="0" i="0" u="none" strike="noStrike" kern="1200" cap="none" spc="0" normalizeH="0" baseline="-25000" noProof="0" dirty="0" err="1">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E</a:t>
            </a:r>
            <a:r>
              <a:rPr kumimoji="0" lang="en-US" sz="22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p>
          <a:p>
            <a:pPr marL="342900" marR="0" lvl="0" indent="-342900" algn="just" defTabSz="457200" rtl="0" eaLnBrk="1" fontAlgn="auto" latinLnBrk="0" hangingPunct="1">
              <a:lnSpc>
                <a:spcPct val="107000"/>
              </a:lnSpc>
              <a:spcBef>
                <a:spcPts val="0"/>
              </a:spcBef>
              <a:spcAft>
                <a:spcPts val="0"/>
              </a:spcAft>
              <a:buClrTx/>
              <a:buSzTx/>
              <a:buFont typeface="+mj-lt"/>
              <a:buAutoNum type="alphaLcParenR"/>
              <a:tabLst/>
              <a:defRPr/>
            </a:pPr>
            <a:r>
              <a:rPr kumimoji="0" lang="en-US" sz="2200" b="1"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2 </a:t>
            </a:r>
            <a:r>
              <a:rPr kumimoji="0" lang="en-US" sz="2200" b="1" i="0" u="none" strike="noStrike" kern="1200" cap="none" spc="0" normalizeH="0" baseline="0" noProof="0" dirty="0" err="1">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m</a:t>
            </a:r>
            <a:r>
              <a:rPr kumimoji="0" lang="en-US" sz="2200" b="1" i="0" u="none" strike="noStrike" kern="1200" cap="none" spc="0" normalizeH="0" baseline="-25000" noProof="0" dirty="0" err="1">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E</a:t>
            </a:r>
            <a:endParaRPr kumimoji="0" lang="en-US" sz="22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marL="342900" marR="0" lvl="0" indent="-342900" algn="just" defTabSz="457200" rtl="0" eaLnBrk="1" fontAlgn="auto" latinLnBrk="0" hangingPunct="1">
              <a:lnSpc>
                <a:spcPct val="107000"/>
              </a:lnSpc>
              <a:spcBef>
                <a:spcPts val="0"/>
              </a:spcBef>
              <a:spcAft>
                <a:spcPts val="0"/>
              </a:spcAft>
              <a:buClrTx/>
              <a:buSzTx/>
              <a:buFont typeface="+mj-lt"/>
              <a:buAutoNum type="alphaLcParenR"/>
              <a:tabLst/>
              <a:defRPr/>
            </a:pPr>
            <a:r>
              <a:rPr kumimoji="0" lang="en-US" sz="22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1/4 </a:t>
            </a:r>
            <a:r>
              <a:rPr kumimoji="0" lang="en-US" sz="2200" b="0" i="0" u="none" strike="noStrike" kern="1200" cap="none" spc="0" normalizeH="0" baseline="0" noProof="0" dirty="0" err="1">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m</a:t>
            </a:r>
            <a:r>
              <a:rPr kumimoji="0" lang="en-US" sz="2200" b="0" i="0" u="none" strike="noStrike" kern="1200" cap="none" spc="0" normalizeH="0" baseline="-25000" noProof="0" dirty="0" err="1">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E</a:t>
            </a:r>
            <a:endParaRPr kumimoji="0" lang="en-US" sz="22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marL="342900" marR="0" lvl="0" indent="-342900" algn="just" defTabSz="457200" rtl="0" eaLnBrk="1" fontAlgn="auto" latinLnBrk="0" hangingPunct="1">
              <a:lnSpc>
                <a:spcPct val="107000"/>
              </a:lnSpc>
              <a:spcBef>
                <a:spcPts val="0"/>
              </a:spcBef>
              <a:spcAft>
                <a:spcPts val="0"/>
              </a:spcAft>
              <a:buClrTx/>
              <a:buSzTx/>
              <a:buFont typeface="+mj-lt"/>
              <a:buAutoNum type="alphaLcParenR"/>
              <a:tabLst/>
              <a:defRPr/>
            </a:pPr>
            <a:r>
              <a:rPr kumimoji="0" lang="en-US" sz="22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1/2 </a:t>
            </a:r>
            <a:r>
              <a:rPr kumimoji="0" lang="en-US" sz="2200" b="0" i="0" u="none" strike="noStrike" kern="1200" cap="none" spc="0" normalizeH="0" baseline="0" noProof="0" dirty="0" err="1">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m</a:t>
            </a:r>
            <a:r>
              <a:rPr kumimoji="0" lang="en-US" sz="2200" b="0" i="0" u="none" strike="noStrike" kern="1200" cap="none" spc="0" normalizeH="0" baseline="-25000" noProof="0" dirty="0" err="1">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E</a:t>
            </a:r>
            <a:endParaRPr kumimoji="0" lang="en-US" sz="22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marL="342900" marR="0" lvl="0" indent="-342900" algn="just" defTabSz="457200" rtl="0" eaLnBrk="1" fontAlgn="auto" latinLnBrk="0" hangingPunct="1">
              <a:lnSpc>
                <a:spcPct val="107000"/>
              </a:lnSpc>
              <a:spcBef>
                <a:spcPts val="0"/>
              </a:spcBef>
              <a:spcAft>
                <a:spcPts val="800"/>
              </a:spcAft>
              <a:buClrTx/>
              <a:buSzTx/>
              <a:buFont typeface="+mj-lt"/>
              <a:buAutoNum type="alphaLcParenR"/>
              <a:tabLst/>
              <a:defRPr/>
            </a:pPr>
            <a:r>
              <a:rPr kumimoji="0" lang="en-US" sz="22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4 </a:t>
            </a:r>
            <a:r>
              <a:rPr kumimoji="0" lang="en-US" sz="2200" b="0" i="0" u="none" strike="noStrike" kern="1200" cap="none" spc="0" normalizeH="0" baseline="0" noProof="0" dirty="0" err="1">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m</a:t>
            </a:r>
            <a:r>
              <a:rPr kumimoji="0" lang="en-US" sz="2200" b="0" i="0" u="none" strike="noStrike" kern="1200" cap="none" spc="0" normalizeH="0" baseline="-25000" noProof="0" dirty="0" err="1">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E</a:t>
            </a:r>
            <a:endParaRPr kumimoji="0" lang="en-US" sz="22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p:sp>
        <p:nvSpPr>
          <p:cNvPr id="18" name="Rectangle 17">
            <a:extLst>
              <a:ext uri="{FF2B5EF4-FFF2-40B4-BE49-F238E27FC236}">
                <a16:creationId xmlns:a16="http://schemas.microsoft.com/office/drawing/2014/main" id="{8F248AAB-486F-4C68-AA31-39B25E95D2A2}"/>
              </a:ext>
            </a:extLst>
          </p:cNvPr>
          <p:cNvSpPr/>
          <p:nvPr/>
        </p:nvSpPr>
        <p:spPr>
          <a:xfrm>
            <a:off x="4659334" y="399013"/>
            <a:ext cx="2151743" cy="400110"/>
          </a:xfrm>
          <a:prstGeom prst="rect">
            <a:avLst/>
          </a:prstGeom>
        </p:spPr>
        <p:txBody>
          <a:bodyPr wrap="none">
            <a:spAutoFit/>
          </a:bodyPr>
          <a:lstStyle/>
          <a:p>
            <a:r>
              <a:rPr lang="en-US" sz="2000" b="1" dirty="0">
                <a:solidFill>
                  <a:srgbClr val="C00000"/>
                </a:solidFill>
                <a:latin typeface="Times New Roman" panose="02020603050405020304" pitchFamily="18" charset="0"/>
                <a:cs typeface="Times New Roman" panose="02020603050405020304" pitchFamily="18" charset="0"/>
              </a:rPr>
              <a:t>Example Problem</a:t>
            </a:r>
          </a:p>
        </p:txBody>
      </p:sp>
    </p:spTree>
    <p:extLst>
      <p:ext uri="{BB962C8B-B14F-4D97-AF65-F5344CB8AC3E}">
        <p14:creationId xmlns:p14="http://schemas.microsoft.com/office/powerpoint/2010/main" val="224543267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p:tgtEl>
                                          <p:spTgt spid="18"/>
                                        </p:tgtEl>
                                        <p:attrNameLst>
                                          <p:attrName>ppt_y</p:attrName>
                                        </p:attrNameLst>
                                      </p:cBhvr>
                                      <p:tavLst>
                                        <p:tav tm="0">
                                          <p:val>
                                            <p:strVal val="#ppt_y+#ppt_h*1.125000"/>
                                          </p:val>
                                        </p:tav>
                                        <p:tav tm="100000">
                                          <p:val>
                                            <p:strVal val="#ppt_y"/>
                                          </p:val>
                                        </p:tav>
                                      </p:tavLst>
                                    </p:anim>
                                    <p:animEffect transition="in" filter="wipe(up)">
                                      <p:cBhvr>
                                        <p:cTn id="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4951434" y="406388"/>
            <a:ext cx="2057294" cy="400110"/>
          </a:xfrm>
          <a:prstGeom prst="rect">
            <a:avLst/>
          </a:prstGeom>
        </p:spPr>
        <p:txBody>
          <a:bodyPr wrap="none">
            <a:spAutoFit/>
          </a:bodyPr>
          <a:lstStyle/>
          <a:p>
            <a:r>
              <a:rPr lang="en-US" sz="2000" b="1" dirty="0">
                <a:solidFill>
                  <a:srgbClr val="C00000"/>
                </a:solidFill>
                <a:latin typeface="Times New Roman" panose="02020603050405020304" pitchFamily="18" charset="0"/>
                <a:cs typeface="Times New Roman" panose="02020603050405020304" pitchFamily="18" charset="0"/>
              </a:rPr>
              <a:t>Coulomb’s Force</a:t>
            </a:r>
          </a:p>
        </p:txBody>
      </p:sp>
      <p:sp>
        <p:nvSpPr>
          <p:cNvPr id="7" name="Rectangle 6"/>
          <p:cNvSpPr/>
          <p:nvPr/>
        </p:nvSpPr>
        <p:spPr>
          <a:xfrm>
            <a:off x="719915" y="2076498"/>
            <a:ext cx="8989974" cy="3046988"/>
          </a:xfrm>
          <a:prstGeom prst="rect">
            <a:avLst/>
          </a:prstGeom>
        </p:spPr>
        <p:txBody>
          <a:bodyPr wrap="square">
            <a:spAutoFit/>
          </a:bodyPr>
          <a:lstStyle/>
          <a:p>
            <a:r>
              <a:rPr lang="en-US" sz="2000" dirty="0">
                <a:solidFill>
                  <a:srgbClr val="202122"/>
                </a:solidFill>
                <a:latin typeface="Times New Roman" panose="02020603050405020304" pitchFamily="18" charset="0"/>
                <a:cs typeface="Times New Roman" panose="02020603050405020304" pitchFamily="18" charset="0"/>
              </a:rPr>
              <a:t>Coulomb’s force quantifies the amount of force between two </a:t>
            </a:r>
            <a:r>
              <a:rPr lang="en-US" sz="2000" b="1" i="1" dirty="0">
                <a:solidFill>
                  <a:srgbClr val="202122"/>
                </a:solidFill>
                <a:latin typeface="Times New Roman" panose="02020603050405020304" pitchFamily="18" charset="0"/>
                <a:cs typeface="Times New Roman" panose="02020603050405020304" pitchFamily="18" charset="0"/>
              </a:rPr>
              <a:t>stationary</a:t>
            </a:r>
            <a:r>
              <a:rPr lang="en-US" sz="2000" dirty="0">
                <a:solidFill>
                  <a:srgbClr val="202122"/>
                </a:solidFill>
                <a:latin typeface="Times New Roman" panose="02020603050405020304" pitchFamily="18" charset="0"/>
                <a:cs typeface="Times New Roman" panose="02020603050405020304" pitchFamily="18" charset="0"/>
              </a:rPr>
              <a:t>, electrically charged particles, in </a:t>
            </a:r>
            <a:r>
              <a:rPr lang="en-US" sz="2000" b="1" i="1" dirty="0">
                <a:solidFill>
                  <a:srgbClr val="202122"/>
                </a:solidFill>
                <a:latin typeface="Times New Roman" panose="02020603050405020304" pitchFamily="18" charset="0"/>
                <a:cs typeface="Times New Roman" panose="02020603050405020304" pitchFamily="18" charset="0"/>
              </a:rPr>
              <a:t>absence</a:t>
            </a:r>
            <a:r>
              <a:rPr lang="en-US" sz="2000" dirty="0">
                <a:solidFill>
                  <a:srgbClr val="202122"/>
                </a:solidFill>
                <a:latin typeface="Times New Roman" panose="02020603050405020304" pitchFamily="18" charset="0"/>
                <a:cs typeface="Times New Roman" panose="02020603050405020304" pitchFamily="18" charset="0"/>
              </a:rPr>
              <a:t> of magnetic fields. </a:t>
            </a:r>
          </a:p>
          <a:p>
            <a:endParaRPr lang="en-US" sz="2000" dirty="0">
              <a:solidFill>
                <a:srgbClr val="202122"/>
              </a:solidFill>
              <a:latin typeface="Times New Roman" panose="02020603050405020304" pitchFamily="18" charset="0"/>
              <a:cs typeface="Times New Roman" panose="02020603050405020304" pitchFamily="18" charset="0"/>
            </a:endParaRPr>
          </a:p>
          <a:p>
            <a:endParaRPr lang="en-US" sz="2000" dirty="0">
              <a:solidFill>
                <a:srgbClr val="202122"/>
              </a:solidFill>
              <a:latin typeface="Times New Roman" panose="02020603050405020304" pitchFamily="18" charset="0"/>
              <a:cs typeface="Times New Roman" panose="02020603050405020304" pitchFamily="18" charset="0"/>
            </a:endParaRPr>
          </a:p>
          <a:p>
            <a:r>
              <a:rPr lang="en-US" sz="2000" dirty="0">
                <a:latin typeface="Times New Roman" panose="02020603050405020304" pitchFamily="18" charset="0"/>
                <a:cs typeface="Times New Roman" panose="02020603050405020304" pitchFamily="18" charset="0"/>
              </a:rPr>
              <a:t>F = Coulomb force present on both the charges ‘q1’ and ‘q2’ (F is in units of N)</a:t>
            </a:r>
          </a:p>
          <a:p>
            <a:r>
              <a:rPr lang="en-US" sz="2000" dirty="0">
                <a:latin typeface="Times New Roman" panose="02020603050405020304" pitchFamily="18" charset="0"/>
                <a:cs typeface="Times New Roman" panose="02020603050405020304" pitchFamily="18" charset="0"/>
              </a:rPr>
              <a:t>q1, q2 = charge values of the two charges experiencing Coulomb force </a:t>
            </a:r>
          </a:p>
          <a:p>
            <a:r>
              <a:rPr lang="en-US" sz="2000" dirty="0">
                <a:latin typeface="Times New Roman" panose="02020603050405020304" pitchFamily="18" charset="0"/>
                <a:cs typeface="Times New Roman" panose="02020603050405020304" pitchFamily="18" charset="0"/>
              </a:rPr>
              <a:t>Charge unit = C = Coulomb)</a:t>
            </a:r>
          </a:p>
          <a:p>
            <a:r>
              <a:rPr lang="en-US" sz="2000" dirty="0">
                <a:latin typeface="Times New Roman" panose="02020603050405020304" pitchFamily="18" charset="0"/>
                <a:cs typeface="Times New Roman" panose="02020603050405020304" pitchFamily="18" charset="0"/>
              </a:rPr>
              <a:t>r = distance between the centers of the masses (units = m)</a:t>
            </a:r>
          </a:p>
          <a:p>
            <a:r>
              <a:rPr lang="en-US" sz="2000" dirty="0" err="1">
                <a:latin typeface="Times New Roman" panose="02020603050405020304" pitchFamily="18" charset="0"/>
                <a:cs typeface="Times New Roman" panose="02020603050405020304" pitchFamily="18" charset="0"/>
              </a:rPr>
              <a:t>ke</a:t>
            </a:r>
            <a:r>
              <a:rPr lang="en-US" sz="2000" dirty="0">
                <a:latin typeface="Times New Roman" panose="02020603050405020304" pitchFamily="18" charset="0"/>
                <a:cs typeface="Times New Roman" panose="02020603050405020304" pitchFamily="18" charset="0"/>
              </a:rPr>
              <a:t> = Coulomb's constant /Electrostatic constant = </a:t>
            </a:r>
            <a:r>
              <a:rPr lang="pl-PL" sz="2000" dirty="0">
                <a:latin typeface="Times New Roman" panose="02020603050405020304" pitchFamily="18" charset="0"/>
                <a:cs typeface="Times New Roman" panose="02020603050405020304" pitchFamily="18" charset="0"/>
              </a:rPr>
              <a:t>8.99×10</a:t>
            </a:r>
            <a:r>
              <a:rPr lang="pl-PL" sz="2000" baseline="30000" dirty="0">
                <a:latin typeface="Times New Roman" panose="02020603050405020304" pitchFamily="18" charset="0"/>
                <a:cs typeface="Times New Roman" panose="02020603050405020304" pitchFamily="18" charset="0"/>
              </a:rPr>
              <a:t>9</a:t>
            </a:r>
            <a:r>
              <a:rPr lang="pl-PL" sz="2000" dirty="0">
                <a:latin typeface="Times New Roman" panose="02020603050405020304" pitchFamily="18" charset="0"/>
                <a:cs typeface="Times New Roman" panose="02020603050405020304" pitchFamily="18" charset="0"/>
              </a:rPr>
              <a:t> N⋅m</a:t>
            </a:r>
            <a:r>
              <a:rPr lang="pl-PL" sz="2000" baseline="30000" dirty="0">
                <a:latin typeface="Times New Roman" panose="02020603050405020304" pitchFamily="18" charset="0"/>
                <a:cs typeface="Times New Roman" panose="02020603050405020304" pitchFamily="18" charset="0"/>
              </a:rPr>
              <a:t>2</a:t>
            </a:r>
            <a:r>
              <a:rPr lang="pl-PL" sz="2000" dirty="0">
                <a:latin typeface="Times New Roman" panose="02020603050405020304" pitchFamily="18" charset="0"/>
                <a:cs typeface="Times New Roman" panose="02020603050405020304" pitchFamily="18" charset="0"/>
              </a:rPr>
              <a:t>⋅C</a:t>
            </a:r>
            <a:r>
              <a:rPr lang="pl-PL" sz="2000" baseline="30000" dirty="0">
                <a:latin typeface="Times New Roman" panose="02020603050405020304" pitchFamily="18" charset="0"/>
                <a:cs typeface="Times New Roman" panose="02020603050405020304" pitchFamily="18" charset="0"/>
              </a:rPr>
              <a:t>−2</a:t>
            </a:r>
            <a:r>
              <a:rPr lang="en-US" sz="2000" dirty="0">
                <a:latin typeface="Times New Roman" panose="02020603050405020304" pitchFamily="18" charset="0"/>
                <a:cs typeface="Times New Roman" panose="02020603050405020304" pitchFamily="18" charset="0"/>
              </a:rPr>
              <a:t> </a:t>
            </a:r>
          </a:p>
          <a:p>
            <a:endParaRPr lang="en-US" sz="2000" baseline="30000"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2"/>
          <a:stretch>
            <a:fillRect/>
          </a:stretch>
        </p:blipFill>
        <p:spPr>
          <a:xfrm>
            <a:off x="9557012" y="3241954"/>
            <a:ext cx="2019300" cy="1114425"/>
          </a:xfrm>
          <a:prstGeom prst="rect">
            <a:avLst/>
          </a:prstGeom>
          <a:ln w="25400">
            <a:solidFill>
              <a:schemeClr val="tx1"/>
            </a:solidFill>
          </a:ln>
        </p:spPr>
      </p:pic>
    </p:spTree>
    <p:extLst>
      <p:ext uri="{BB962C8B-B14F-4D97-AF65-F5344CB8AC3E}">
        <p14:creationId xmlns:p14="http://schemas.microsoft.com/office/powerpoint/2010/main" val="25536181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A graphical representation of Coulomb's law">
            <a:extLst>
              <a:ext uri="{FF2B5EF4-FFF2-40B4-BE49-F238E27FC236}">
                <a16:creationId xmlns:a16="http://schemas.microsoft.com/office/drawing/2014/main" id="{8E585CFB-2D2D-4E9E-BE30-9091E76E9B1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42300" y="5440653"/>
            <a:ext cx="3733800" cy="638175"/>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254E6C9A-5D50-44DA-BD41-7FC08671E94E}"/>
              </a:ext>
            </a:extLst>
          </p:cNvPr>
          <p:cNvSpPr/>
          <p:nvPr/>
        </p:nvSpPr>
        <p:spPr>
          <a:xfrm>
            <a:off x="638104" y="1442078"/>
            <a:ext cx="9788596" cy="3477875"/>
          </a:xfrm>
          <a:prstGeom prst="rect">
            <a:avLst/>
          </a:prstGeom>
        </p:spPr>
        <p:txBody>
          <a:bodyPr wrap="square">
            <a:spAutoFit/>
          </a:bodyPr>
          <a:lstStyle/>
          <a:p>
            <a:pPr marL="285750" indent="-285750">
              <a:buFont typeface="Arial" panose="020B0604020202020204" pitchFamily="34" charset="0"/>
              <a:buChar char="•"/>
            </a:pPr>
            <a:r>
              <a:rPr lang="en-US" sz="2000" dirty="0">
                <a:solidFill>
                  <a:srgbClr val="202122"/>
                </a:solidFill>
                <a:latin typeface="Times New Roman" panose="02020603050405020304" pitchFamily="18" charset="0"/>
                <a:cs typeface="Times New Roman" panose="02020603050405020304" pitchFamily="18" charset="0"/>
              </a:rPr>
              <a:t>If the two charges have the same sign, the electrostatic force between them is repulsive; if they have different signs, the force between them is attractive</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solidFill>
                  <a:srgbClr val="202122"/>
                </a:solidFill>
                <a:latin typeface="Times New Roman" panose="02020603050405020304" pitchFamily="18" charset="0"/>
                <a:cs typeface="Times New Roman" panose="02020603050405020304" pitchFamily="18" charset="0"/>
              </a:rPr>
              <a:t>The value of the Coulomb force of attraction or repulsion between two-point charges is directly proportional to the product of the values of charges and inversely proportional to the square of the distance between them</a:t>
            </a:r>
          </a:p>
          <a:p>
            <a:pPr marL="285750" indent="-285750">
              <a:buFont typeface="Arial" panose="020B0604020202020204" pitchFamily="34" charset="0"/>
              <a:buChar char="•"/>
            </a:pPr>
            <a:endParaRPr lang="en-US" sz="2000" dirty="0">
              <a:solidFill>
                <a:srgbClr val="202122"/>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solidFill>
                  <a:srgbClr val="202122"/>
                </a:solidFill>
                <a:latin typeface="Times New Roman" panose="02020603050405020304" pitchFamily="18" charset="0"/>
                <a:cs typeface="Times New Roman" panose="02020603050405020304" pitchFamily="18" charset="0"/>
              </a:rPr>
              <a:t>The force is along the straight line joining them</a:t>
            </a:r>
          </a:p>
          <a:p>
            <a:pPr marL="285750" indent="-285750">
              <a:buFont typeface="Arial" panose="020B0604020202020204" pitchFamily="34" charset="0"/>
              <a:buChar char="•"/>
            </a:pPr>
            <a:endParaRPr lang="en-US" sz="2000" dirty="0">
              <a:solidFill>
                <a:srgbClr val="202122"/>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solidFill>
                  <a:srgbClr val="202122"/>
                </a:solidFill>
                <a:latin typeface="Times New Roman" panose="02020603050405020304" pitchFamily="18" charset="0"/>
                <a:cs typeface="Times New Roman" panose="02020603050405020304" pitchFamily="18" charset="0"/>
              </a:rPr>
              <a:t>The two Coulomb force push the two charges in a direction that depends on the signs of the two charges. i.e.. Like charges repel and unlike charges attract</a:t>
            </a:r>
          </a:p>
        </p:txBody>
      </p:sp>
      <p:sp>
        <p:nvSpPr>
          <p:cNvPr id="4" name="Rectangle 3">
            <a:extLst>
              <a:ext uri="{FF2B5EF4-FFF2-40B4-BE49-F238E27FC236}">
                <a16:creationId xmlns:a16="http://schemas.microsoft.com/office/drawing/2014/main" id="{A62CD3AB-71E8-4CD6-8CE2-91485E2CBC97}"/>
              </a:ext>
            </a:extLst>
          </p:cNvPr>
          <p:cNvSpPr/>
          <p:nvPr/>
        </p:nvSpPr>
        <p:spPr>
          <a:xfrm>
            <a:off x="4951434" y="406388"/>
            <a:ext cx="2057294" cy="400110"/>
          </a:xfrm>
          <a:prstGeom prst="rect">
            <a:avLst/>
          </a:prstGeom>
        </p:spPr>
        <p:txBody>
          <a:bodyPr wrap="none">
            <a:spAutoFit/>
          </a:bodyPr>
          <a:lstStyle/>
          <a:p>
            <a:r>
              <a:rPr lang="en-US" sz="2000" b="1" dirty="0">
                <a:solidFill>
                  <a:srgbClr val="C00000"/>
                </a:solidFill>
                <a:latin typeface="Times New Roman" panose="02020603050405020304" pitchFamily="18" charset="0"/>
                <a:cs typeface="Times New Roman" panose="02020603050405020304" pitchFamily="18" charset="0"/>
              </a:rPr>
              <a:t>Coulomb’s Force</a:t>
            </a:r>
          </a:p>
        </p:txBody>
      </p:sp>
    </p:spTree>
    <p:extLst>
      <p:ext uri="{BB962C8B-B14F-4D97-AF65-F5344CB8AC3E}">
        <p14:creationId xmlns:p14="http://schemas.microsoft.com/office/powerpoint/2010/main" val="3988030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67352" y="255028"/>
            <a:ext cx="2057294" cy="400110"/>
          </a:xfrm>
          <a:prstGeom prst="rect">
            <a:avLst/>
          </a:prstGeom>
        </p:spPr>
        <p:txBody>
          <a:bodyPr wrap="none">
            <a:spAutoFit/>
          </a:bodyPr>
          <a:lstStyle/>
          <a:p>
            <a:r>
              <a:rPr lang="en-US" sz="2000" b="1" dirty="0">
                <a:solidFill>
                  <a:srgbClr val="C00000"/>
                </a:solidFill>
                <a:latin typeface="Times New Roman" panose="02020603050405020304" pitchFamily="18" charset="0"/>
                <a:cs typeface="Times New Roman" panose="02020603050405020304" pitchFamily="18" charset="0"/>
              </a:rPr>
              <a:t>Coulomb’s Force</a:t>
            </a:r>
          </a:p>
        </p:txBody>
      </p:sp>
      <p:sp>
        <p:nvSpPr>
          <p:cNvPr id="3" name="Rectangle 2"/>
          <p:cNvSpPr/>
          <p:nvPr/>
        </p:nvSpPr>
        <p:spPr>
          <a:xfrm>
            <a:off x="387464" y="1786100"/>
            <a:ext cx="11417071" cy="3785652"/>
          </a:xfrm>
          <a:prstGeom prst="rect">
            <a:avLst/>
          </a:prstGeom>
        </p:spPr>
        <p:txBody>
          <a:bodyPr wrap="square">
            <a:spAutoFit/>
          </a:bodyPr>
          <a:lstStyle/>
          <a:p>
            <a:pPr marL="285750" indent="-285750">
              <a:buFont typeface="Arial" panose="020B0604020202020204" pitchFamily="34" charset="0"/>
              <a:buChar char="•"/>
            </a:pPr>
            <a:r>
              <a:rPr lang="en-US" sz="2000" dirty="0">
                <a:solidFill>
                  <a:srgbClr val="202122"/>
                </a:solidFill>
                <a:latin typeface="Times New Roman" panose="02020603050405020304" pitchFamily="18" charset="0"/>
                <a:cs typeface="Times New Roman" panose="02020603050405020304" pitchFamily="18" charset="0"/>
              </a:rPr>
              <a:t>Coulomb's law holds true inside atoms</a:t>
            </a:r>
          </a:p>
          <a:p>
            <a:pPr marL="285750" indent="-285750">
              <a:buFont typeface="Arial" panose="020B0604020202020204" pitchFamily="34" charset="0"/>
              <a:buChar char="•"/>
            </a:pPr>
            <a:endParaRPr lang="en-US" sz="2000" dirty="0">
              <a:solidFill>
                <a:srgbClr val="202122"/>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solidFill>
                  <a:srgbClr val="202122"/>
                </a:solidFill>
                <a:latin typeface="Times New Roman" panose="02020603050405020304" pitchFamily="18" charset="0"/>
                <a:cs typeface="Times New Roman" panose="02020603050405020304" pitchFamily="18" charset="0"/>
              </a:rPr>
              <a:t>Describes the force between the positively charged atomic nucleus and each of the negatively charged electrons</a:t>
            </a:r>
          </a:p>
          <a:p>
            <a:pPr marL="285750" indent="-285750">
              <a:buFont typeface="Arial" panose="020B0604020202020204" pitchFamily="34" charset="0"/>
              <a:buChar char="•"/>
            </a:pPr>
            <a:endParaRPr lang="en-US" sz="2000" dirty="0">
              <a:solidFill>
                <a:srgbClr val="202122"/>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solidFill>
                  <a:srgbClr val="202122"/>
                </a:solidFill>
                <a:latin typeface="Times New Roman" panose="02020603050405020304" pitchFamily="18" charset="0"/>
                <a:cs typeface="Times New Roman" panose="02020603050405020304" pitchFamily="18" charset="0"/>
              </a:rPr>
              <a:t>Accounts for the forces that bind atoms together to form molecules and for the forces that bind atoms and molecules together to form solids and liquids</a:t>
            </a:r>
          </a:p>
          <a:p>
            <a:pPr marL="285750" indent="-285750">
              <a:buFont typeface="Arial" panose="020B0604020202020204" pitchFamily="34" charset="0"/>
              <a:buChar char="•"/>
            </a:pPr>
            <a:endParaRPr lang="en-US" sz="2000" dirty="0">
              <a:solidFill>
                <a:srgbClr val="202122"/>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solidFill>
                  <a:srgbClr val="202122"/>
                </a:solidFill>
                <a:latin typeface="Times New Roman" panose="02020603050405020304" pitchFamily="18" charset="0"/>
                <a:cs typeface="Times New Roman" panose="02020603050405020304" pitchFamily="18" charset="0"/>
              </a:rPr>
              <a:t>As the distance between ions increases, the force of attraction, and binding energy, approach zero and ionic bonding is less favorable</a:t>
            </a:r>
          </a:p>
          <a:p>
            <a:pPr marL="285750" indent="-285750">
              <a:buFont typeface="Arial" panose="020B0604020202020204" pitchFamily="34" charset="0"/>
              <a:buChar char="•"/>
            </a:pPr>
            <a:endParaRPr lang="en-US" sz="2000" dirty="0">
              <a:solidFill>
                <a:srgbClr val="202122"/>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solidFill>
                  <a:srgbClr val="202122"/>
                </a:solidFill>
                <a:latin typeface="Times New Roman" panose="02020603050405020304" pitchFamily="18" charset="0"/>
                <a:cs typeface="Times New Roman" panose="02020603050405020304" pitchFamily="18" charset="0"/>
              </a:rPr>
              <a:t>As the magnitude of opposing charges increases, ionic bonding is more favorable</a:t>
            </a:r>
            <a:endParaRPr lang="en-US" sz="2000" baseline="30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75866189"/>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863034" y="310113"/>
            <a:ext cx="2465931" cy="400110"/>
          </a:xfrm>
          <a:prstGeom prst="rect">
            <a:avLst/>
          </a:prstGeom>
        </p:spPr>
        <p:txBody>
          <a:bodyPr wrap="none">
            <a:spAutoFit/>
          </a:bodyPr>
          <a:lstStyle/>
          <a:p>
            <a:r>
              <a:rPr lang="en-US" sz="2000" b="1" dirty="0">
                <a:solidFill>
                  <a:srgbClr val="C00000"/>
                </a:solidFill>
                <a:latin typeface="Times New Roman" panose="02020603050405020304" pitchFamily="18" charset="0"/>
                <a:cs typeface="Times New Roman" panose="02020603050405020304" pitchFamily="18" charset="0"/>
              </a:rPr>
              <a:t>Inverse-square Laws</a:t>
            </a:r>
          </a:p>
        </p:txBody>
      </p:sp>
      <p:sp>
        <p:nvSpPr>
          <p:cNvPr id="3" name="Rectangle 2"/>
          <p:cNvSpPr/>
          <p:nvPr/>
        </p:nvSpPr>
        <p:spPr>
          <a:xfrm>
            <a:off x="620465" y="2049462"/>
            <a:ext cx="6346896" cy="1938992"/>
          </a:xfrm>
          <a:prstGeom prst="rect">
            <a:avLst/>
          </a:prstGeom>
        </p:spPr>
        <p:txBody>
          <a:bodyPr wrap="square">
            <a:spAutoFit/>
          </a:bodyPr>
          <a:lstStyle/>
          <a:p>
            <a:pPr marL="285750" indent="-285750">
              <a:buFont typeface="Arial" panose="020B0604020202020204" pitchFamily="34" charset="0"/>
              <a:buChar char="•"/>
            </a:pPr>
            <a:r>
              <a:rPr lang="en-US" sz="2000" dirty="0">
                <a:solidFill>
                  <a:srgbClr val="202122"/>
                </a:solidFill>
                <a:latin typeface="Times New Roman" panose="02020603050405020304" pitchFamily="18" charset="0"/>
                <a:cs typeface="Times New Roman" panose="02020603050405020304" pitchFamily="18" charset="0"/>
              </a:rPr>
              <a:t>An inverse-square law is any scientific law stating that a specified physical quantity is inversely proportional to the square of the distance from the source of that physical quantity</a:t>
            </a:r>
          </a:p>
          <a:p>
            <a:pPr marL="285750" indent="-285750">
              <a:buFont typeface="Arial" panose="020B0604020202020204" pitchFamily="34" charset="0"/>
              <a:buChar char="•"/>
            </a:pPr>
            <a:endParaRPr lang="en-US" sz="2000" dirty="0">
              <a:solidFill>
                <a:srgbClr val="202122"/>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solidFill>
                  <a:srgbClr val="202122"/>
                </a:solidFill>
                <a:latin typeface="Times New Roman" panose="02020603050405020304" pitchFamily="18" charset="0"/>
                <a:cs typeface="Times New Roman" panose="02020603050405020304" pitchFamily="18" charset="0"/>
              </a:rPr>
              <a:t>Examples: Coulomb’s law, Law of Gravity</a:t>
            </a:r>
          </a:p>
        </p:txBody>
      </p:sp>
      <p:pic>
        <p:nvPicPr>
          <p:cNvPr id="4" name="Picture 3"/>
          <p:cNvPicPr>
            <a:picLocks noChangeAspect="1"/>
          </p:cNvPicPr>
          <p:nvPr/>
        </p:nvPicPr>
        <p:blipFill>
          <a:blip r:embed="rId3"/>
          <a:stretch>
            <a:fillRect/>
          </a:stretch>
        </p:blipFill>
        <p:spPr>
          <a:xfrm>
            <a:off x="8286750" y="1601787"/>
            <a:ext cx="3067050" cy="895350"/>
          </a:xfrm>
          <a:prstGeom prst="rect">
            <a:avLst/>
          </a:prstGeom>
          <a:ln>
            <a:noFill/>
          </a:ln>
          <a:effectLst>
            <a:outerShdw blurRad="292100" dist="139700" dir="2700000" algn="tl" rotWithShape="0">
              <a:srgbClr val="333333">
                <a:alpha val="65000"/>
              </a:srgbClr>
            </a:outerShdw>
          </a:effectLst>
        </p:spPr>
      </p:pic>
      <p:pic>
        <p:nvPicPr>
          <p:cNvPr id="6146" name="Picture 2" descr="https://upload.wikimedia.org/wikipedia/commons/thumb/2/28/Inverse_square_law.svg/420px-Inverse_square_law.svg.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53892" y="2884487"/>
            <a:ext cx="4000500" cy="2667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mc:AlternateContent xmlns:mc="http://schemas.openxmlformats.org/markup-compatibility/2006" xmlns:p14="http://schemas.microsoft.com/office/powerpoint/2010/main">
        <mc:Choice Requires="p14">
          <p:contentPart p14:bwMode="auto" r:id="rId5">
            <p14:nvContentPartPr>
              <p14:cNvPr id="34" name="Ink 33"/>
              <p14:cNvContentPartPr/>
              <p14:nvPr/>
            </p14:nvContentPartPr>
            <p14:xfrm>
              <a:off x="0" y="0"/>
              <a:ext cx="0" cy="0"/>
            </p14:xfrm>
          </p:contentPart>
        </mc:Choice>
        <mc:Fallback xmlns="">
          <p:pic>
            <p:nvPicPr>
              <p:cNvPr id="34" name="Ink 33"/>
              <p:cNvPicPr/>
              <p:nvPr/>
            </p:nvPicPr>
            <p:blipFill>
              <a:blip/>
              <a:stretch>
                <a:fillRect/>
              </a:stretch>
            </p:blipFill>
            <p:spPr>
              <a:xfrm>
                <a:off x="0" y="0"/>
                <a:ext cx="0" cy="0"/>
              </a:xfrm>
              <a:prstGeom prst="rect">
                <a:avLst/>
              </a:prstGeom>
            </p:spPr>
          </p:pic>
        </mc:Fallback>
      </mc:AlternateContent>
    </p:spTree>
    <p:extLst>
      <p:ext uri="{BB962C8B-B14F-4D97-AF65-F5344CB8AC3E}">
        <p14:creationId xmlns:p14="http://schemas.microsoft.com/office/powerpoint/2010/main" val="25900443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67000" y="235635"/>
            <a:ext cx="7086600" cy="400110"/>
          </a:xfrm>
          <a:prstGeom prst="rect">
            <a:avLst/>
          </a:prstGeom>
        </p:spPr>
        <p:txBody>
          <a:bodyPr wrap="square">
            <a:spAutoFit/>
          </a:bodyPr>
          <a:lstStyle/>
          <a:p>
            <a:pPr algn="just"/>
            <a:r>
              <a:rPr lang="en-US" sz="2000" b="1" dirty="0">
                <a:solidFill>
                  <a:srgbClr val="C00000"/>
                </a:solidFill>
                <a:latin typeface="Times New Roman" panose="02020603050405020304" pitchFamily="18" charset="0"/>
                <a:cs typeface="Times New Roman" panose="02020603050405020304" pitchFamily="18" charset="0"/>
              </a:rPr>
              <a:t>Strong Forces (comes under category of nuclear forces)</a:t>
            </a:r>
          </a:p>
        </p:txBody>
      </p:sp>
      <p:sp>
        <p:nvSpPr>
          <p:cNvPr id="3" name="TextBox 2"/>
          <p:cNvSpPr txBox="1"/>
          <p:nvPr/>
        </p:nvSpPr>
        <p:spPr>
          <a:xfrm>
            <a:off x="590550" y="1270000"/>
            <a:ext cx="11169650" cy="5324535"/>
          </a:xfrm>
          <a:prstGeom prst="rect">
            <a:avLst/>
          </a:prstGeom>
          <a:noFill/>
        </p:spPr>
        <p:txBody>
          <a:bodyPr wrap="square" rtlCol="0">
            <a:spAutoFit/>
          </a:bodyPr>
          <a:lstStyle/>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Responsible for the strong nuclear force</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It holds most ordinary matter together</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It confines </a:t>
            </a:r>
            <a:r>
              <a:rPr lang="en-US" sz="2000" b="1" dirty="0">
                <a:solidFill>
                  <a:srgbClr val="0070C0"/>
                </a:solidFill>
                <a:latin typeface="Times New Roman" panose="02020603050405020304" pitchFamily="18" charset="0"/>
                <a:cs typeface="Times New Roman" panose="02020603050405020304" pitchFamily="18" charset="0"/>
              </a:rPr>
              <a:t>quarks</a:t>
            </a:r>
            <a:r>
              <a:rPr lang="en-US" sz="2000" dirty="0">
                <a:latin typeface="Times New Roman" panose="02020603050405020304" pitchFamily="18" charset="0"/>
                <a:cs typeface="Times New Roman" panose="02020603050405020304" pitchFamily="18" charset="0"/>
              </a:rPr>
              <a:t> into hadron particles such as the proton and neutron</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It binds neutrons and protons to create a stable atomic nuclei</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In the range of 1.0 × 10</a:t>
            </a:r>
            <a:r>
              <a:rPr lang="en-US" sz="2000" baseline="30000" dirty="0">
                <a:latin typeface="Times New Roman" panose="02020603050405020304" pitchFamily="18" charset="0"/>
                <a:cs typeface="Times New Roman" panose="02020603050405020304" pitchFamily="18" charset="0"/>
              </a:rPr>
              <a:t>-15</a:t>
            </a:r>
            <a:r>
              <a:rPr lang="en-US" sz="2000" dirty="0">
                <a:latin typeface="Times New Roman" panose="02020603050405020304" pitchFamily="18" charset="0"/>
                <a:cs typeface="Times New Roman" panose="02020603050405020304" pitchFamily="18" charset="0"/>
              </a:rPr>
              <a:t> m (1 femtometer), </a:t>
            </a:r>
          </a:p>
          <a:p>
            <a:pPr marL="742950" lvl="1" indent="-285750">
              <a:buFont typeface="Courier New" panose="02070309020205020404" pitchFamily="49" charset="0"/>
              <a:buChar char="o"/>
            </a:pPr>
            <a:r>
              <a:rPr lang="en-US" sz="2000" dirty="0">
                <a:latin typeface="Times New Roman" panose="02020603050405020304" pitchFamily="18" charset="0"/>
                <a:cs typeface="Times New Roman" panose="02020603050405020304" pitchFamily="18" charset="0"/>
              </a:rPr>
              <a:t>it is approximately 137 times as strong as electromagnetism</a:t>
            </a:r>
          </a:p>
          <a:p>
            <a:pPr marL="742950" lvl="1" indent="-285750">
              <a:buFont typeface="Courier New" panose="02070309020205020404" pitchFamily="49" charset="0"/>
              <a:buChar char="o"/>
            </a:pPr>
            <a:r>
              <a:rPr lang="en-US" sz="2000" dirty="0">
                <a:latin typeface="Times New Roman" panose="02020603050405020304" pitchFamily="18" charset="0"/>
                <a:cs typeface="Times New Roman" panose="02020603050405020304" pitchFamily="18" charset="0"/>
              </a:rPr>
              <a:t>10</a:t>
            </a:r>
            <a:r>
              <a:rPr lang="en-US" sz="2000" baseline="30000" dirty="0">
                <a:latin typeface="Times New Roman" panose="02020603050405020304" pitchFamily="18" charset="0"/>
                <a:cs typeface="Times New Roman" panose="02020603050405020304" pitchFamily="18" charset="0"/>
              </a:rPr>
              <a:t>6</a:t>
            </a:r>
            <a:r>
              <a:rPr lang="en-US" sz="2000" dirty="0">
                <a:latin typeface="Times New Roman" panose="02020603050405020304" pitchFamily="18" charset="0"/>
                <a:cs typeface="Times New Roman" panose="02020603050405020304" pitchFamily="18" charset="0"/>
              </a:rPr>
              <a:t> times as strong as the weak interaction</a:t>
            </a:r>
          </a:p>
          <a:p>
            <a:pPr marL="742950" lvl="1" indent="-285750">
              <a:buFont typeface="Courier New" panose="02070309020205020404" pitchFamily="49" charset="0"/>
              <a:buChar char="o"/>
            </a:pPr>
            <a:r>
              <a:rPr lang="en-US" sz="2000" dirty="0">
                <a:latin typeface="Times New Roman" panose="02020603050405020304" pitchFamily="18" charset="0"/>
                <a:cs typeface="Times New Roman" panose="02020603050405020304" pitchFamily="18" charset="0"/>
              </a:rPr>
              <a:t>10</a:t>
            </a:r>
            <a:r>
              <a:rPr lang="en-US" sz="2000" baseline="30000" dirty="0">
                <a:latin typeface="Times New Roman" panose="02020603050405020304" pitchFamily="18" charset="0"/>
                <a:cs typeface="Times New Roman" panose="02020603050405020304" pitchFamily="18" charset="0"/>
              </a:rPr>
              <a:t>38</a:t>
            </a:r>
            <a:r>
              <a:rPr lang="en-US" sz="2000" dirty="0">
                <a:latin typeface="Times New Roman" panose="02020603050405020304" pitchFamily="18" charset="0"/>
                <a:cs typeface="Times New Roman" panose="02020603050405020304" pitchFamily="18" charset="0"/>
              </a:rPr>
              <a:t> times as strong as gravitation</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The force carrier particle of the strong interaction is the gluon</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Studied in the theory of Quantum Chromodynamics (QCD), which is the theory of quark–gluon (sub-nuclear) interactions</a:t>
            </a:r>
          </a:p>
        </p:txBody>
      </p:sp>
    </p:spTree>
    <p:extLst>
      <p:ext uri="{BB962C8B-B14F-4D97-AF65-F5344CB8AC3E}">
        <p14:creationId xmlns:p14="http://schemas.microsoft.com/office/powerpoint/2010/main" val="338029318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B5CE6A8-F018-4BED-A5A5-50C5E95A1CC6}"/>
              </a:ext>
            </a:extLst>
          </p:cNvPr>
          <p:cNvSpPr/>
          <p:nvPr/>
        </p:nvSpPr>
        <p:spPr>
          <a:xfrm>
            <a:off x="1371600" y="1428750"/>
            <a:ext cx="9652000" cy="2246769"/>
          </a:xfrm>
          <a:prstGeom prst="rect">
            <a:avLst/>
          </a:prstGeom>
        </p:spPr>
        <p:txBody>
          <a:bodyPr wrap="square">
            <a:spAutoFit/>
          </a:bodyPr>
          <a:lstStyle/>
          <a:p>
            <a:r>
              <a:rPr lang="en-US" sz="2000" b="1" dirty="0">
                <a:solidFill>
                  <a:srgbClr val="C00000"/>
                </a:solidFill>
                <a:latin typeface="Times New Roman" panose="02020603050405020304" pitchFamily="18" charset="0"/>
                <a:cs typeface="Times New Roman" panose="02020603050405020304" pitchFamily="18" charset="0"/>
              </a:rPr>
              <a:t>Quark: </a:t>
            </a:r>
          </a:p>
          <a:p>
            <a:pPr marL="285750" indent="-285750">
              <a:buFont typeface="Arial" panose="020B0604020202020204" pitchFamily="34" charset="0"/>
              <a:buChar char="•"/>
            </a:pPr>
            <a:endParaRPr lang="en-US" sz="2000" dirty="0">
              <a:solidFill>
                <a:srgbClr val="0070C0"/>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is a type of elementary particle and a fundamental constituent of matter</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Quarks combine to form composite particles called hadrons</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Examples of Quarks are the protons and neutrons, the components of atomic nuclei</a:t>
            </a:r>
          </a:p>
        </p:txBody>
      </p:sp>
    </p:spTree>
    <p:extLst>
      <p:ext uri="{BB962C8B-B14F-4D97-AF65-F5344CB8AC3E}">
        <p14:creationId xmlns:p14="http://schemas.microsoft.com/office/powerpoint/2010/main" val="2369891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66999" y="224133"/>
            <a:ext cx="7086600" cy="400110"/>
          </a:xfrm>
          <a:prstGeom prst="rect">
            <a:avLst/>
          </a:prstGeom>
        </p:spPr>
        <p:txBody>
          <a:bodyPr wrap="square">
            <a:spAutoFit/>
          </a:bodyPr>
          <a:lstStyle/>
          <a:p>
            <a:pPr algn="ctr"/>
            <a:r>
              <a:rPr lang="en-US" sz="2000" b="1" dirty="0">
                <a:solidFill>
                  <a:srgbClr val="C00000"/>
                </a:solidFill>
                <a:latin typeface="Times New Roman" panose="02020603050405020304" pitchFamily="18" charset="0"/>
                <a:cs typeface="Times New Roman" panose="02020603050405020304" pitchFamily="18" charset="0"/>
              </a:rPr>
              <a:t>Weak Forces (comes under category of nuclear forces)</a:t>
            </a:r>
          </a:p>
        </p:txBody>
      </p:sp>
      <p:sp>
        <p:nvSpPr>
          <p:cNvPr id="5" name="Rectangle 4"/>
          <p:cNvSpPr/>
          <p:nvPr/>
        </p:nvSpPr>
        <p:spPr>
          <a:xfrm>
            <a:off x="617507" y="1041246"/>
            <a:ext cx="11185585" cy="2862322"/>
          </a:xfrm>
          <a:prstGeom prst="rect">
            <a:avLst/>
          </a:prstGeom>
        </p:spPr>
        <p:txBody>
          <a:bodyPr wrap="square">
            <a:spAutoFit/>
          </a:bodyPr>
          <a:lstStyle/>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Is a mechanism of interaction between subatomic particles (elementary particles) that is responsible for the radioactive decay of atoms</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Effective range is limited to subatomic distances, and is less than the diameter of a proton</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Examples of weak force interaction include </a:t>
            </a:r>
          </a:p>
          <a:p>
            <a:pPr marL="742950" lvl="1" indent="-285750">
              <a:buFont typeface="Courier New" panose="02070309020205020404" pitchFamily="49" charset="0"/>
              <a:buChar char="o"/>
            </a:pPr>
            <a:r>
              <a:rPr lang="en-US" sz="2000" dirty="0">
                <a:latin typeface="Times New Roman" panose="02020603050405020304" pitchFamily="18" charset="0"/>
                <a:cs typeface="Times New Roman" panose="02020603050405020304" pitchFamily="18" charset="0"/>
              </a:rPr>
              <a:t>beta decay, </a:t>
            </a:r>
          </a:p>
          <a:p>
            <a:pPr marL="742950" lvl="1" indent="-285750">
              <a:buFont typeface="Courier New" panose="02070309020205020404" pitchFamily="49" charset="0"/>
              <a:buChar char="o"/>
            </a:pPr>
            <a:r>
              <a:rPr lang="en-US" sz="2000" dirty="0">
                <a:latin typeface="Times New Roman" panose="02020603050405020304" pitchFamily="18" charset="0"/>
                <a:cs typeface="Times New Roman" panose="02020603050405020304" pitchFamily="18" charset="0"/>
              </a:rPr>
              <a:t>fusion of hydrogen into helium that powers the Sun's thermonuclear process</a:t>
            </a:r>
          </a:p>
          <a:p>
            <a:pPr marL="742950" lvl="1" indent="-285750">
              <a:buFont typeface="Courier New" panose="02070309020205020404" pitchFamily="49" charset="0"/>
              <a:buChar char="o"/>
            </a:pPr>
            <a:r>
              <a:rPr lang="en-US" sz="2000" dirty="0">
                <a:latin typeface="Times New Roman" panose="02020603050405020304" pitchFamily="18" charset="0"/>
                <a:cs typeface="Times New Roman" panose="02020603050405020304" pitchFamily="18" charset="0"/>
              </a:rPr>
              <a:t>radiocarbon dating as carbon-14 decays through the weak interaction to nitrogen-14</a:t>
            </a:r>
          </a:p>
        </p:txBody>
      </p:sp>
    </p:spTree>
    <p:extLst>
      <p:ext uri="{BB962C8B-B14F-4D97-AF65-F5344CB8AC3E}">
        <p14:creationId xmlns:p14="http://schemas.microsoft.com/office/powerpoint/2010/main" val="1412480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upload.wikimedia.org/wikipedia/commons/thumb/a/aa/Beta-minus_Decay.svg/220px-Beta-minus_Decay.svg.png">
            <a:extLst>
              <a:ext uri="{FF2B5EF4-FFF2-40B4-BE49-F238E27FC236}">
                <a16:creationId xmlns:a16="http://schemas.microsoft.com/office/drawing/2014/main" id="{98292782-250A-4973-926A-0E9981E439E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5448" y="2033676"/>
            <a:ext cx="2674806" cy="182373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CB296137-E81B-42F6-82B7-D96B31A3ECA3}"/>
              </a:ext>
            </a:extLst>
          </p:cNvPr>
          <p:cNvSpPr/>
          <p:nvPr/>
        </p:nvSpPr>
        <p:spPr>
          <a:xfrm>
            <a:off x="658676" y="1536174"/>
            <a:ext cx="8753559" cy="3785652"/>
          </a:xfrm>
          <a:prstGeom prst="rect">
            <a:avLst/>
          </a:prstGeom>
        </p:spPr>
        <p:txBody>
          <a:bodyPr wrap="square">
            <a:spAutoFit/>
          </a:bodyPr>
          <a:lstStyle/>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Decay of an unstable nucleus </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Beta decay transforms a neutron into a proton, an electron, and an electron antineutrino</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Neutron changes into a proton and an electron comes out of the nucleus</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The ejected electron is not one of the orbiting electrons moving around the nucleus</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Neither the ejected electron nor the anti-neutrino exist within the nucleus prior to beta decay, they are created in the decay process. </a:t>
            </a:r>
          </a:p>
        </p:txBody>
      </p:sp>
      <p:sp>
        <p:nvSpPr>
          <p:cNvPr id="4" name="Rectangle 3">
            <a:extLst>
              <a:ext uri="{FF2B5EF4-FFF2-40B4-BE49-F238E27FC236}">
                <a16:creationId xmlns:a16="http://schemas.microsoft.com/office/drawing/2014/main" id="{BA7DD327-0DF2-476A-9E54-D18CAD663A14}"/>
              </a:ext>
            </a:extLst>
          </p:cNvPr>
          <p:cNvSpPr/>
          <p:nvPr/>
        </p:nvSpPr>
        <p:spPr>
          <a:xfrm>
            <a:off x="5449028" y="271889"/>
            <a:ext cx="1417376" cy="400110"/>
          </a:xfrm>
          <a:prstGeom prst="rect">
            <a:avLst/>
          </a:prstGeom>
        </p:spPr>
        <p:txBody>
          <a:bodyPr wrap="none">
            <a:spAutoFit/>
          </a:bodyPr>
          <a:lstStyle/>
          <a:p>
            <a:r>
              <a:rPr lang="en-US" sz="2000" b="1" dirty="0">
                <a:solidFill>
                  <a:srgbClr val="C00000"/>
                </a:solidFill>
                <a:latin typeface="Times New Roman" panose="02020603050405020304" pitchFamily="18" charset="0"/>
                <a:cs typeface="Times New Roman" panose="02020603050405020304" pitchFamily="18" charset="0"/>
              </a:rPr>
              <a:t>Beta Decay</a:t>
            </a:r>
          </a:p>
        </p:txBody>
      </p:sp>
    </p:spTree>
    <p:extLst>
      <p:ext uri="{BB962C8B-B14F-4D97-AF65-F5344CB8AC3E}">
        <p14:creationId xmlns:p14="http://schemas.microsoft.com/office/powerpoint/2010/main" val="3811759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1268219"/>
            <a:ext cx="8060763" cy="5663089"/>
          </a:xfrm>
          <a:prstGeom prst="rect">
            <a:avLst/>
          </a:prstGeom>
        </p:spPr>
        <p:txBody>
          <a:bodyPr wrap="square">
            <a:spAutoFit/>
          </a:bodyPr>
          <a:lstStyle/>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1.6 × 10</a:t>
            </a:r>
            <a:r>
              <a:rPr lang="en-US" baseline="30000" dirty="0">
                <a:latin typeface="Times New Roman" panose="02020603050405020304" pitchFamily="18" charset="0"/>
                <a:cs typeface="Times New Roman" panose="02020603050405020304" pitchFamily="18" charset="0"/>
              </a:rPr>
              <a:t>-35</a:t>
            </a:r>
            <a:r>
              <a:rPr lang="en-US" dirty="0">
                <a:latin typeface="Times New Roman" panose="02020603050405020304" pitchFamily="18" charset="0"/>
                <a:cs typeface="Times New Roman" panose="02020603050405020304" pitchFamily="18" charset="0"/>
              </a:rPr>
              <a:t> meters: Planck Length</a:t>
            </a:r>
          </a:p>
          <a:p>
            <a:pPr marL="742950" lvl="1" indent="-285750">
              <a:buFont typeface="Courier New" panose="02070309020205020404" pitchFamily="49" charset="0"/>
              <a:buChar char="o"/>
            </a:pPr>
            <a:r>
              <a:rPr lang="en-US" dirty="0">
                <a:latin typeface="Times New Roman" panose="02020603050405020304" pitchFamily="18" charset="0"/>
                <a:cs typeface="Times New Roman" panose="02020603050405020304" pitchFamily="18" charset="0"/>
              </a:rPr>
              <a:t>Distance shorter than this does not make any physical sense, according to current theories of physics</a:t>
            </a:r>
          </a:p>
          <a:p>
            <a:pPr marL="742950" lvl="1" indent="-285750">
              <a:buFont typeface="Courier New" panose="02070309020205020404" pitchFamily="49" charset="0"/>
              <a:buChar char="o"/>
            </a:pPr>
            <a:r>
              <a:rPr lang="en-US" dirty="0">
                <a:latin typeface="Times New Roman" panose="02020603050405020304" pitchFamily="18" charset="0"/>
                <a:cs typeface="Times New Roman" panose="02020603050405020304" pitchFamily="18" charset="0"/>
              </a:rPr>
              <a:t>At such a small distance, conventional laws of macro-physics no longer apply</a:t>
            </a:r>
          </a:p>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1 yoctometer (</a:t>
            </a:r>
            <a:r>
              <a:rPr lang="en-US" dirty="0" err="1">
                <a:latin typeface="Times New Roman" panose="02020603050405020304" pitchFamily="18" charset="0"/>
                <a:cs typeface="Times New Roman" panose="02020603050405020304" pitchFamily="18" charset="0"/>
              </a:rPr>
              <a:t>ym</a:t>
            </a:r>
            <a:r>
              <a:rPr lang="en-US" dirty="0">
                <a:latin typeface="Times New Roman" panose="02020603050405020304" pitchFamily="18" charset="0"/>
                <a:cs typeface="Times New Roman" panose="02020603050405020304" pitchFamily="18" charset="0"/>
              </a:rPr>
              <a:t>) = 1.0 x E-24 m = 1.0 × 10</a:t>
            </a:r>
            <a:r>
              <a:rPr lang="en-US" baseline="30000" dirty="0">
                <a:latin typeface="Times New Roman" panose="02020603050405020304" pitchFamily="18" charset="0"/>
                <a:cs typeface="Times New Roman" panose="02020603050405020304" pitchFamily="18" charset="0"/>
              </a:rPr>
              <a:t>-24</a:t>
            </a:r>
            <a:r>
              <a:rPr lang="en-US" dirty="0">
                <a:latin typeface="Times New Roman" panose="02020603050405020304" pitchFamily="18" charset="0"/>
                <a:cs typeface="Times New Roman" panose="02020603050405020304" pitchFamily="18" charset="0"/>
              </a:rPr>
              <a:t> m</a:t>
            </a:r>
          </a:p>
          <a:p>
            <a:pPr marL="742950" lvl="1" indent="-285750">
              <a:buFont typeface="Courier New" panose="02070309020205020404" pitchFamily="49" charset="0"/>
              <a:buChar char="o"/>
            </a:pPr>
            <a:r>
              <a:rPr lang="en-US" dirty="0">
                <a:latin typeface="Times New Roman" panose="02020603050405020304" pitchFamily="18" charset="0"/>
                <a:cs typeface="Times New Roman" panose="02020603050405020304" pitchFamily="18" charset="0"/>
              </a:rPr>
              <a:t>Smallest named subdivision of the “meter”</a:t>
            </a:r>
          </a:p>
          <a:p>
            <a:pPr marL="742950" lvl="1" indent="-285750">
              <a:buFont typeface="Courier New" panose="02070309020205020404" pitchFamily="49" charset="0"/>
              <a:buChar char="o"/>
            </a:pPr>
            <a:r>
              <a:rPr lang="en-US" dirty="0">
                <a:latin typeface="Times New Roman" panose="02020603050405020304" pitchFamily="18" charset="0"/>
                <a:cs typeface="Times New Roman" panose="02020603050405020304" pitchFamily="18" charset="0"/>
              </a:rPr>
              <a:t>Effective cross-section radius of 1 Million </a:t>
            </a:r>
            <a:r>
              <a:rPr lang="en-US" dirty="0" err="1">
                <a:latin typeface="Times New Roman" panose="02020603050405020304" pitchFamily="18" charset="0"/>
                <a:cs typeface="Times New Roman" panose="02020603050405020304" pitchFamily="18" charset="0"/>
              </a:rPr>
              <a:t>electronVolt</a:t>
            </a:r>
            <a:r>
              <a:rPr lang="en-US" dirty="0">
                <a:latin typeface="Times New Roman" panose="02020603050405020304" pitchFamily="18" charset="0"/>
                <a:cs typeface="Times New Roman" panose="02020603050405020304" pitchFamily="18" charset="0"/>
              </a:rPr>
              <a:t> Energy neutrinos</a:t>
            </a:r>
          </a:p>
          <a:p>
            <a:pPr marL="742950" lvl="1" indent="-285750">
              <a:buFont typeface="Courier New" panose="02070309020205020404" pitchFamily="49" charset="0"/>
              <a:buChar char="o"/>
            </a:pPr>
            <a:r>
              <a:rPr lang="en-US" dirty="0">
                <a:latin typeface="Times New Roman" panose="02020603050405020304" pitchFamily="18" charset="0"/>
                <a:cs typeface="Times New Roman" panose="02020603050405020304" pitchFamily="18" charset="0"/>
              </a:rPr>
              <a:t>Neutrino:  a sub-atomic particle that interacts with weak subatomic force and gravity</a:t>
            </a:r>
          </a:p>
          <a:p>
            <a:pPr marL="742950" lvl="1" indent="-285750">
              <a:buFont typeface="Courier New" panose="02070309020205020404" pitchFamily="49" charset="0"/>
              <a:buChar char="o"/>
            </a:pPr>
            <a:r>
              <a:rPr lang="en-US" dirty="0">
                <a:latin typeface="Times New Roman" panose="02020603050405020304" pitchFamily="18" charset="0"/>
                <a:cs typeface="Times New Roman" panose="02020603050405020304" pitchFamily="18" charset="0"/>
              </a:rPr>
              <a:t>Neutrinos typically pass-through ordinary matter unimpeded and undetected</a:t>
            </a:r>
          </a:p>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1 zeptometer (</a:t>
            </a:r>
            <a:r>
              <a:rPr lang="en-US" dirty="0" err="1">
                <a:latin typeface="Times New Roman" panose="02020603050405020304" pitchFamily="18" charset="0"/>
                <a:cs typeface="Times New Roman" panose="02020603050405020304" pitchFamily="18" charset="0"/>
              </a:rPr>
              <a:t>zm</a:t>
            </a:r>
            <a:r>
              <a:rPr lang="en-US" dirty="0">
                <a:latin typeface="Times New Roman" panose="02020603050405020304" pitchFamily="18" charset="0"/>
                <a:cs typeface="Times New Roman" panose="02020603050405020304" pitchFamily="18" charset="0"/>
              </a:rPr>
              <a:t>) = 1.0 x E-21 m = 1.0 × 10</a:t>
            </a:r>
            <a:r>
              <a:rPr lang="en-US" baseline="30000" dirty="0">
                <a:latin typeface="Times New Roman" panose="02020603050405020304" pitchFamily="18" charset="0"/>
                <a:cs typeface="Times New Roman" panose="02020603050405020304" pitchFamily="18" charset="0"/>
              </a:rPr>
              <a:t>-21 </a:t>
            </a:r>
            <a:r>
              <a:rPr lang="en-US" dirty="0">
                <a:latin typeface="Times New Roman" panose="02020603050405020304" pitchFamily="18" charset="0"/>
                <a:cs typeface="Times New Roman" panose="02020603050405020304" pitchFamily="18" charset="0"/>
              </a:rPr>
              <a:t>m </a:t>
            </a:r>
          </a:p>
          <a:p>
            <a:pPr marL="742950" lvl="1" indent="-285750">
              <a:buFont typeface="Courier New" panose="02070309020205020404" pitchFamily="49" charset="0"/>
              <a:buChar char="o"/>
            </a:pPr>
            <a:r>
              <a:rPr lang="en-US" dirty="0">
                <a:latin typeface="Times New Roman" panose="02020603050405020304" pitchFamily="18" charset="0"/>
                <a:cs typeface="Times New Roman" panose="02020603050405020304" pitchFamily="18" charset="0"/>
              </a:rPr>
              <a:t>Effective cross section radius of </a:t>
            </a:r>
            <a:r>
              <a:rPr lang="en-US" i="1" dirty="0">
                <a:latin typeface="Times New Roman" panose="02020603050405020304" pitchFamily="18" charset="0"/>
                <a:cs typeface="Times New Roman" panose="02020603050405020304" pitchFamily="18" charset="0"/>
              </a:rPr>
              <a:t>high-energy neutrinos </a:t>
            </a:r>
            <a:r>
              <a:rPr lang="en-US" dirty="0">
                <a:latin typeface="Times New Roman" panose="02020603050405020304" pitchFamily="18" charset="0"/>
                <a:cs typeface="Times New Roman" panose="02020603050405020304" pitchFamily="18" charset="0"/>
              </a:rPr>
              <a:t>= 7 </a:t>
            </a:r>
            <a:r>
              <a:rPr lang="en-US" dirty="0" err="1">
                <a:latin typeface="Times New Roman" panose="02020603050405020304" pitchFamily="18" charset="0"/>
                <a:cs typeface="Times New Roman" panose="02020603050405020304" pitchFamily="18" charset="0"/>
              </a:rPr>
              <a:t>zm</a:t>
            </a:r>
            <a:endParaRPr lang="en-US" dirty="0">
              <a:latin typeface="Times New Roman" panose="02020603050405020304" pitchFamily="18" charset="0"/>
              <a:cs typeface="Times New Roman" panose="02020603050405020304" pitchFamily="18" charset="0"/>
            </a:endParaRPr>
          </a:p>
          <a:p>
            <a:pPr marL="742950" lvl="1" indent="-285750">
              <a:buFont typeface="Courier New" panose="02070309020205020404" pitchFamily="49" charset="0"/>
              <a:buChar char="o"/>
            </a:pPr>
            <a:r>
              <a:rPr lang="en-US" dirty="0">
                <a:latin typeface="Times New Roman" panose="02020603050405020304" pitchFamily="18" charset="0"/>
                <a:cs typeface="Times New Roman" panose="02020603050405020304" pitchFamily="18" charset="0"/>
              </a:rPr>
              <a:t>Note: according to relativity theory: mass depends on objects energy (speed)</a:t>
            </a:r>
          </a:p>
          <a:p>
            <a:pPr marL="742950" lvl="1" indent="-285750">
              <a:buFont typeface="Courier New" panose="02070309020205020404" pitchFamily="49" charset="0"/>
              <a:buChar char="o"/>
            </a:pPr>
            <a:r>
              <a:rPr lang="en-US" dirty="0">
                <a:latin typeface="Times New Roman" panose="02020603050405020304" pitchFamily="18" charset="0"/>
                <a:cs typeface="Times New Roman" panose="02020603050405020304" pitchFamily="18" charset="0"/>
              </a:rPr>
              <a:t>Relativistic mass is proportional to speed</a:t>
            </a:r>
          </a:p>
          <a:p>
            <a:pPr marL="742950" lvl="1" indent="-285750">
              <a:buFont typeface="Courier New" panose="02070309020205020404" pitchFamily="49" charset="0"/>
              <a:buChar char="o"/>
            </a:pPr>
            <a:endParaRPr lang="en-US"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1 attometer (am) = 1.0 x E-18 m = 1.0 × 10</a:t>
            </a:r>
            <a:r>
              <a:rPr lang="en-US" baseline="30000" dirty="0">
                <a:latin typeface="Times New Roman" panose="02020603050405020304" pitchFamily="18" charset="0"/>
                <a:cs typeface="Times New Roman" panose="02020603050405020304" pitchFamily="18" charset="0"/>
              </a:rPr>
              <a:t>-18 </a:t>
            </a:r>
            <a:r>
              <a:rPr lang="en-US" dirty="0">
                <a:latin typeface="Times New Roman" panose="02020603050405020304" pitchFamily="18" charset="0"/>
                <a:cs typeface="Times New Roman" panose="02020603050405020304" pitchFamily="18" charset="0"/>
              </a:rPr>
              <a:t>m </a:t>
            </a:r>
          </a:p>
          <a:p>
            <a:pPr marL="742950" lvl="1" indent="-285750">
              <a:buFont typeface="Courier New" panose="02070309020205020404" pitchFamily="49" charset="0"/>
              <a:buChar char="o"/>
            </a:pPr>
            <a:r>
              <a:rPr lang="en-US" dirty="0">
                <a:latin typeface="Times New Roman" panose="02020603050405020304" pitchFamily="18" charset="0"/>
                <a:cs typeface="Times New Roman" panose="02020603050405020304" pitchFamily="18" charset="0"/>
              </a:rPr>
              <a:t>Upper limit for the size of quarks and electrons</a:t>
            </a:r>
          </a:p>
          <a:p>
            <a:pPr marL="742950" lvl="1" indent="-285750">
              <a:buFont typeface="Courier New" panose="02070309020205020404" pitchFamily="49" charset="0"/>
              <a:buChar char="o"/>
            </a:pPr>
            <a:r>
              <a:rPr lang="en-US" dirty="0">
                <a:latin typeface="Times New Roman" panose="02020603050405020304" pitchFamily="18" charset="0"/>
                <a:cs typeface="Times New Roman" panose="02020603050405020304" pitchFamily="18" charset="0"/>
              </a:rPr>
              <a:t>Sensitivity of the LIGO detector for gravitational waves</a:t>
            </a:r>
          </a:p>
          <a:p>
            <a:pPr marL="742950" lvl="1" indent="-285750">
              <a:buFont typeface="Courier New" panose="02070309020205020404" pitchFamily="49" charset="0"/>
              <a:buChar char="o"/>
            </a:pPr>
            <a:r>
              <a:rPr lang="en-US" dirty="0">
                <a:latin typeface="Times New Roman" panose="02020603050405020304" pitchFamily="18" charset="0"/>
                <a:cs typeface="Times New Roman" panose="02020603050405020304" pitchFamily="18" charset="0"/>
              </a:rPr>
              <a:t>850 am = approximate proton radius</a:t>
            </a: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p:txBody>
      </p:sp>
      <p:sp>
        <p:nvSpPr>
          <p:cNvPr id="4" name="TextBox 3"/>
          <p:cNvSpPr txBox="1"/>
          <p:nvPr/>
        </p:nvSpPr>
        <p:spPr>
          <a:xfrm>
            <a:off x="2568378" y="237875"/>
            <a:ext cx="4927941" cy="461665"/>
          </a:xfrm>
          <a:prstGeom prst="rect">
            <a:avLst/>
          </a:prstGeom>
          <a:noFill/>
        </p:spPr>
        <p:txBody>
          <a:bodyPr wrap="square" rtlCol="0">
            <a:spAutoFit/>
          </a:bodyPr>
          <a:lstStyle/>
          <a:p>
            <a:pPr algn="ctr"/>
            <a:r>
              <a:rPr lang="en-US" sz="2400" dirty="0">
                <a:latin typeface="Abadi" panose="020B0604020202020204" pitchFamily="34" charset="0"/>
                <a:cs typeface="Times New Roman" panose="02020603050405020304" pitchFamily="18" charset="0"/>
              </a:rPr>
              <a:t>Exploring Length Scales</a:t>
            </a:r>
          </a:p>
        </p:txBody>
      </p:sp>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b="71503"/>
          <a:stretch/>
        </p:blipFill>
        <p:spPr>
          <a:xfrm>
            <a:off x="8292505" y="0"/>
            <a:ext cx="3899495" cy="6858000"/>
          </a:xfrm>
          <a:prstGeom prst="rect">
            <a:avLst/>
          </a:prstGeom>
          <a:ln>
            <a:noFill/>
          </a:ln>
          <a:effectLst>
            <a:softEdge rad="112500"/>
          </a:effectLst>
        </p:spPr>
      </p:pic>
      <p:sp>
        <p:nvSpPr>
          <p:cNvPr id="2" name="Rectangle 1"/>
          <p:cNvSpPr/>
          <p:nvPr/>
        </p:nvSpPr>
        <p:spPr>
          <a:xfrm>
            <a:off x="407595" y="768436"/>
            <a:ext cx="2832827" cy="400110"/>
          </a:xfrm>
          <a:prstGeom prst="rect">
            <a:avLst/>
          </a:prstGeom>
        </p:spPr>
        <p:txBody>
          <a:bodyPr wrap="none">
            <a:spAutoFit/>
          </a:bodyPr>
          <a:lstStyle/>
          <a:p>
            <a:r>
              <a:rPr lang="en-US" sz="2000" b="1" dirty="0">
                <a:solidFill>
                  <a:srgbClr val="C00000"/>
                </a:solidFill>
                <a:latin typeface="Times New Roman" panose="02020603050405020304" pitchFamily="18" charset="0"/>
                <a:cs typeface="Times New Roman" panose="02020603050405020304" pitchFamily="18" charset="0"/>
              </a:rPr>
              <a:t>Subatomic Length Scale</a:t>
            </a:r>
          </a:p>
        </p:txBody>
      </p:sp>
      <mc:AlternateContent xmlns:mc="http://schemas.openxmlformats.org/markup-compatibility/2006" xmlns:p14="http://schemas.microsoft.com/office/powerpoint/2010/main">
        <mc:Choice Requires="p14">
          <p:contentPart p14:bwMode="auto" r:id="rId4">
            <p14:nvContentPartPr>
              <p14:cNvPr id="52" name="Ink 51"/>
              <p14:cNvContentPartPr/>
              <p14:nvPr/>
            </p14:nvContentPartPr>
            <p14:xfrm>
              <a:off x="9083708" y="3458998"/>
              <a:ext cx="349200" cy="7920"/>
            </p14:xfrm>
          </p:contentPart>
        </mc:Choice>
        <mc:Fallback xmlns="">
          <p:pic>
            <p:nvPicPr>
              <p:cNvPr id="52" name="Ink 51"/>
              <p:cNvPicPr/>
              <p:nvPr/>
            </p:nvPicPr>
            <p:blipFill>
              <a:blip r:embed="rId5"/>
              <a:stretch>
                <a:fillRect/>
              </a:stretch>
            </p:blipFill>
            <p:spPr>
              <a:xfrm>
                <a:off x="9079388" y="3454678"/>
                <a:ext cx="35676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53" name="Ink 52"/>
              <p14:cNvContentPartPr/>
              <p14:nvPr/>
            </p14:nvContentPartPr>
            <p14:xfrm>
              <a:off x="3994388" y="1064998"/>
              <a:ext cx="0" cy="17280"/>
            </p14:xfrm>
          </p:contentPart>
        </mc:Choice>
        <mc:Fallback xmlns="">
          <p:pic>
            <p:nvPicPr>
              <p:cNvPr id="53" name="Ink 52"/>
              <p:cNvPicPr/>
              <p:nvPr/>
            </p:nvPicPr>
            <p:blipFill>
              <a:blip r:embed="rId7"/>
              <a:stretch>
                <a:fillRect/>
              </a:stretch>
            </p:blipFill>
            <p:spPr>
              <a:xfrm>
                <a:off x="0" y="0"/>
                <a:ext cx="0" cy="17280"/>
              </a:xfrm>
              <a:prstGeom prst="rect">
                <a:avLst/>
              </a:prstGeom>
            </p:spPr>
          </p:pic>
        </mc:Fallback>
      </mc:AlternateContent>
    </p:spTree>
    <p:extLst>
      <p:ext uri="{BB962C8B-B14F-4D97-AF65-F5344CB8AC3E}">
        <p14:creationId xmlns:p14="http://schemas.microsoft.com/office/powerpoint/2010/main" val="66201077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132822" y="180638"/>
            <a:ext cx="4927941" cy="461665"/>
          </a:xfrm>
          <a:prstGeom prst="rect">
            <a:avLst/>
          </a:prstGeom>
          <a:noFill/>
        </p:spPr>
        <p:txBody>
          <a:bodyPr wrap="square" rtlCol="0">
            <a:spAutoFit/>
          </a:bodyPr>
          <a:lstStyle/>
          <a:p>
            <a:pPr algn="ctr"/>
            <a:r>
              <a:rPr lang="en-US" sz="2400" dirty="0">
                <a:latin typeface="Abadi" panose="020B0604020104020204" pitchFamily="34" charset="0"/>
                <a:cs typeface="Arial" panose="020B0604020202020204" pitchFamily="34" charset="0"/>
              </a:rPr>
              <a:t>Exploring Length Scales</a:t>
            </a:r>
          </a:p>
        </p:txBody>
      </p:sp>
      <p:pic>
        <p:nvPicPr>
          <p:cNvPr id="7" name="Picture 6"/>
          <p:cNvPicPr>
            <a:picLocks noChangeAspect="1"/>
          </p:cNvPicPr>
          <p:nvPr/>
        </p:nvPicPr>
        <p:blipFill rotWithShape="1">
          <a:blip r:embed="rId2" cstate="print">
            <a:extLst>
              <a:ext uri="{28A0092B-C50C-407E-A947-70E740481C1C}">
                <a14:useLocalDpi xmlns:a14="http://schemas.microsoft.com/office/drawing/2010/main" val="0"/>
              </a:ext>
            </a:extLst>
          </a:blip>
          <a:srcRect t="23330" b="62667"/>
          <a:stretch/>
        </p:blipFill>
        <p:spPr>
          <a:xfrm>
            <a:off x="8195591" y="94944"/>
            <a:ext cx="3911349" cy="2715989"/>
          </a:xfrm>
          <a:prstGeom prst="rect">
            <a:avLst/>
          </a:prstGeom>
          <a:ln>
            <a:noFill/>
          </a:ln>
          <a:effectLst>
            <a:outerShdw blurRad="292100" dist="139700" dir="2700000" algn="tl" rotWithShape="0">
              <a:srgbClr val="333333">
                <a:alpha val="65000"/>
              </a:srgbClr>
            </a:outerShdw>
          </a:effectLst>
        </p:spPr>
      </p:pic>
      <p:sp>
        <p:nvSpPr>
          <p:cNvPr id="9" name="Rectangle 8"/>
          <p:cNvSpPr/>
          <p:nvPr/>
        </p:nvSpPr>
        <p:spPr>
          <a:xfrm>
            <a:off x="356691" y="1579958"/>
            <a:ext cx="10222703" cy="5663089"/>
          </a:xfrm>
          <a:prstGeom prst="rect">
            <a:avLst/>
          </a:prstGeom>
        </p:spPr>
        <p:txBody>
          <a:bodyPr wrap="square">
            <a:spAutoFit/>
          </a:bodyPr>
          <a:lstStyle/>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1 femtometer (</a:t>
            </a:r>
            <a:r>
              <a:rPr lang="en-US" dirty="0" err="1">
                <a:latin typeface="Times New Roman" panose="02020603050405020304" pitchFamily="18" charset="0"/>
                <a:cs typeface="Times New Roman" panose="02020603050405020304" pitchFamily="18" charset="0"/>
              </a:rPr>
              <a:t>fm</a:t>
            </a:r>
            <a:r>
              <a:rPr lang="en-US" dirty="0">
                <a:latin typeface="Times New Roman" panose="02020603050405020304" pitchFamily="18" charset="0"/>
                <a:cs typeface="Times New Roman" panose="02020603050405020304" pitchFamily="18" charset="0"/>
              </a:rPr>
              <a:t>) = fermi = 1.0 × 10</a:t>
            </a:r>
            <a:r>
              <a:rPr lang="en-US" baseline="30000" dirty="0">
                <a:latin typeface="Times New Roman" panose="02020603050405020304" pitchFamily="18" charset="0"/>
                <a:cs typeface="Times New Roman" panose="02020603050405020304" pitchFamily="18" charset="0"/>
              </a:rPr>
              <a:t>-15</a:t>
            </a:r>
            <a:r>
              <a:rPr lang="en-US" dirty="0">
                <a:latin typeface="Times New Roman" panose="02020603050405020304" pitchFamily="18" charset="0"/>
                <a:cs typeface="Times New Roman" panose="02020603050405020304" pitchFamily="18" charset="0"/>
              </a:rPr>
              <a:t> m </a:t>
            </a:r>
          </a:p>
          <a:p>
            <a:pPr marL="742950" lvl="1" indent="-285750">
              <a:buFont typeface="Courier New" panose="02070309020205020404" pitchFamily="49" charset="0"/>
              <a:buChar char="o"/>
            </a:pPr>
            <a:r>
              <a:rPr lang="en-US" dirty="0">
                <a:latin typeface="Times New Roman" panose="02020603050405020304" pitchFamily="18" charset="0"/>
                <a:cs typeface="Times New Roman" panose="02020603050405020304" pitchFamily="18" charset="0"/>
              </a:rPr>
              <a:t>Typical diameter range of atomic nuclei is from 1.75 to 15 </a:t>
            </a:r>
            <a:r>
              <a:rPr lang="en-US" dirty="0" err="1">
                <a:latin typeface="Times New Roman" panose="02020603050405020304" pitchFamily="18" charset="0"/>
                <a:cs typeface="Times New Roman" panose="02020603050405020304" pitchFamily="18" charset="0"/>
              </a:rPr>
              <a:t>fm</a:t>
            </a:r>
            <a:endParaRPr lang="en-US" dirty="0">
              <a:latin typeface="Times New Roman" panose="02020603050405020304" pitchFamily="18" charset="0"/>
              <a:cs typeface="Times New Roman" panose="02020603050405020304" pitchFamily="18" charset="0"/>
            </a:endParaRPr>
          </a:p>
          <a:p>
            <a:pPr marL="742950" lvl="1" indent="-285750">
              <a:buFont typeface="Courier New" panose="02070309020205020404" pitchFamily="49" charset="0"/>
              <a:buChar char="o"/>
            </a:pPr>
            <a:r>
              <a:rPr lang="en-US" dirty="0">
                <a:latin typeface="Times New Roman" panose="02020603050405020304" pitchFamily="18" charset="0"/>
                <a:cs typeface="Times New Roman" panose="02020603050405020304" pitchFamily="18" charset="0"/>
              </a:rPr>
              <a:t>Approximate range of nuclear binding force is 3 </a:t>
            </a:r>
            <a:r>
              <a:rPr lang="en-US" dirty="0" err="1">
                <a:latin typeface="Times New Roman" panose="02020603050405020304" pitchFamily="18" charset="0"/>
                <a:cs typeface="Times New Roman" panose="02020603050405020304" pitchFamily="18" charset="0"/>
              </a:rPr>
              <a:t>fm</a:t>
            </a:r>
            <a:endParaRPr lang="en-US" dirty="0">
              <a:latin typeface="Times New Roman" panose="02020603050405020304" pitchFamily="18" charset="0"/>
              <a:cs typeface="Times New Roman" panose="02020603050405020304" pitchFamily="18" charset="0"/>
            </a:endParaRPr>
          </a:p>
          <a:p>
            <a:pPr lvl="1"/>
            <a:endParaRPr lang="en-US"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1 picometer (pm) = 1.0 x E-12 m = 1.0 × 10</a:t>
            </a:r>
            <a:r>
              <a:rPr lang="en-US" baseline="30000" dirty="0">
                <a:latin typeface="Times New Roman" panose="02020603050405020304" pitchFamily="18" charset="0"/>
                <a:cs typeface="Times New Roman" panose="02020603050405020304" pitchFamily="18" charset="0"/>
              </a:rPr>
              <a:t>-12</a:t>
            </a:r>
            <a:r>
              <a:rPr lang="en-US" dirty="0">
                <a:latin typeface="Times New Roman" panose="02020603050405020304" pitchFamily="18" charset="0"/>
                <a:cs typeface="Times New Roman" panose="02020603050405020304" pitchFamily="18" charset="0"/>
              </a:rPr>
              <a:t> m</a:t>
            </a:r>
          </a:p>
          <a:p>
            <a:pPr marL="742950" lvl="1" indent="-285750">
              <a:buFont typeface="Courier New" panose="02070309020205020404" pitchFamily="49" charset="0"/>
              <a:buChar char="o"/>
            </a:pPr>
            <a:r>
              <a:rPr lang="en-US" dirty="0">
                <a:latin typeface="Times New Roman" panose="02020603050405020304" pitchFamily="18" charset="0"/>
                <a:cs typeface="Times New Roman" panose="02020603050405020304" pitchFamily="18" charset="0"/>
              </a:rPr>
              <a:t>Radius of Helium atom is around 31 pm</a:t>
            </a:r>
          </a:p>
          <a:p>
            <a:pPr marL="742950" lvl="1" indent="-285750">
              <a:buFont typeface="Courier New" panose="02070309020205020404" pitchFamily="49" charset="0"/>
              <a:buChar char="o"/>
            </a:pPr>
            <a:r>
              <a:rPr lang="en-US" dirty="0">
                <a:latin typeface="Times New Roman" panose="02020603050405020304" pitchFamily="18" charset="0"/>
                <a:cs typeface="Times New Roman" panose="02020603050405020304" pitchFamily="18" charset="0"/>
              </a:rPr>
              <a:t>Distance between atomic nuclei in a white dwarf (very dense star)</a:t>
            </a:r>
          </a:p>
          <a:p>
            <a:pPr marL="742950" lvl="1" indent="-285750">
              <a:buFont typeface="Courier New" panose="02070309020205020404" pitchFamily="49" charset="0"/>
              <a:buChar char="o"/>
            </a:pPr>
            <a:r>
              <a:rPr lang="en-US" dirty="0">
                <a:latin typeface="Times New Roman" panose="02020603050405020304" pitchFamily="18" charset="0"/>
                <a:cs typeface="Times New Roman" panose="02020603050405020304" pitchFamily="18" charset="0"/>
              </a:rPr>
              <a:t>Average size of the water molecule (actual lengths may vary) = 280 pm</a:t>
            </a:r>
          </a:p>
          <a:p>
            <a:pPr marL="742950" lvl="1" indent="-285750">
              <a:buFont typeface="Courier New" panose="02070309020205020404" pitchFamily="49" charset="0"/>
              <a:buChar char="o"/>
            </a:pPr>
            <a:endParaRPr lang="en-US"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1 angstrom (A) = 1.0 x E-10 m = 1.0 × 10</a:t>
            </a:r>
            <a:r>
              <a:rPr lang="en-US" baseline="30000" dirty="0">
                <a:latin typeface="Times New Roman" panose="02020603050405020304" pitchFamily="18" charset="0"/>
                <a:cs typeface="Times New Roman" panose="02020603050405020304" pitchFamily="18" charset="0"/>
              </a:rPr>
              <a:t>-10</a:t>
            </a:r>
            <a:r>
              <a:rPr lang="en-US" dirty="0">
                <a:latin typeface="Times New Roman" panose="02020603050405020304" pitchFamily="18" charset="0"/>
                <a:cs typeface="Times New Roman" panose="02020603050405020304" pitchFamily="18" charset="0"/>
              </a:rPr>
              <a:t> m = 100 pm</a:t>
            </a:r>
          </a:p>
          <a:p>
            <a:pPr marL="800100" lvl="1" indent="-342900">
              <a:buFont typeface="Courier New" panose="02070309020205020404" pitchFamily="49" charset="0"/>
              <a:buChar char="o"/>
            </a:pPr>
            <a:r>
              <a:rPr lang="en-US" dirty="0">
                <a:latin typeface="Times New Roman" panose="02020603050405020304" pitchFamily="18" charset="0"/>
                <a:cs typeface="Times New Roman" panose="02020603050405020304" pitchFamily="18" charset="0"/>
              </a:rPr>
              <a:t>Length of a typical covalent bond (C–C) = 154 pm= 1.54 A</a:t>
            </a:r>
          </a:p>
          <a:p>
            <a:pPr marL="800100" lvl="1" indent="-342900">
              <a:buFont typeface="Courier New" panose="02070309020205020404" pitchFamily="49" charset="0"/>
              <a:buChar char="o"/>
            </a:pPr>
            <a:r>
              <a:rPr lang="en-US" dirty="0">
                <a:latin typeface="Times New Roman" panose="02020603050405020304" pitchFamily="18" charset="0"/>
                <a:cs typeface="Times New Roman" panose="02020603050405020304" pitchFamily="18" charset="0"/>
              </a:rPr>
              <a:t>Typical covalent radius = a measure of the size of an atom that forms part of one covalent bond</a:t>
            </a:r>
          </a:p>
          <a:p>
            <a:pPr marL="285750" indent="-285750">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1 nanometer (nm) = 1.0 x E-9 m = 1.0 × 10</a:t>
            </a:r>
            <a:r>
              <a:rPr lang="en-US" baseline="30000" dirty="0">
                <a:latin typeface="Times New Roman" panose="02020603050405020304" pitchFamily="18" charset="0"/>
                <a:cs typeface="Times New Roman" panose="02020603050405020304" pitchFamily="18" charset="0"/>
              </a:rPr>
              <a:t>-9 </a:t>
            </a:r>
            <a:r>
              <a:rPr lang="en-US" dirty="0">
                <a:latin typeface="Times New Roman" panose="02020603050405020304" pitchFamily="18" charset="0"/>
                <a:cs typeface="Times New Roman" panose="02020603050405020304" pitchFamily="18" charset="0"/>
              </a:rPr>
              <a:t>m </a:t>
            </a:r>
          </a:p>
          <a:p>
            <a:pPr marL="742950" lvl="1" indent="-285750">
              <a:buFont typeface="Courier New" panose="02070309020205020404" pitchFamily="49" charset="0"/>
              <a:buChar char="o"/>
            </a:pPr>
            <a:r>
              <a:rPr lang="en-US" dirty="0">
                <a:latin typeface="Times New Roman" panose="02020603050405020304" pitchFamily="18" charset="0"/>
                <a:cs typeface="Times New Roman" panose="02020603050405020304" pitchFamily="18" charset="0"/>
              </a:rPr>
              <a:t>Diameter of a carbon nanotube</a:t>
            </a:r>
          </a:p>
          <a:p>
            <a:pPr marL="742950" lvl="1" indent="-285750">
              <a:buFont typeface="Courier New" panose="02070309020205020404" pitchFamily="49" charset="0"/>
              <a:buChar char="o"/>
            </a:pPr>
            <a:r>
              <a:rPr lang="en-US" dirty="0">
                <a:latin typeface="Times New Roman" panose="02020603050405020304" pitchFamily="18" charset="0"/>
                <a:cs typeface="Times New Roman" panose="02020603050405020304" pitchFamily="18" charset="0"/>
              </a:rPr>
              <a:t>10th Generation Intel® Core™ i7 Processors (Ice Lake) = 10 nm technology</a:t>
            </a:r>
          </a:p>
          <a:p>
            <a:pPr marL="742950" lvl="1" indent="-285750">
              <a:buFont typeface="Courier New" panose="02070309020205020404" pitchFamily="49" charset="0"/>
              <a:buChar char="o"/>
            </a:pPr>
            <a:r>
              <a:rPr lang="en-US" dirty="0">
                <a:latin typeface="Times New Roman" panose="02020603050405020304" pitchFamily="18" charset="0"/>
                <a:cs typeface="Times New Roman" panose="02020603050405020304" pitchFamily="18" charset="0"/>
              </a:rPr>
              <a:t>Cell membrane thickness = 6 to 10 nm</a:t>
            </a:r>
          </a:p>
          <a:p>
            <a:pPr marL="742950" lvl="1" indent="-285750">
              <a:buFont typeface="Courier New" panose="02070309020205020404" pitchFamily="49" charset="0"/>
              <a:buChar char="o"/>
            </a:pPr>
            <a:r>
              <a:rPr lang="en-US" dirty="0">
                <a:latin typeface="Times New Roman" panose="02020603050405020304" pitchFamily="18" charset="0"/>
                <a:cs typeface="Times New Roman" panose="02020603050405020304" pitchFamily="18" charset="0"/>
              </a:rPr>
              <a:t>Diameter of HIV = 120 nm</a:t>
            </a:r>
          </a:p>
          <a:p>
            <a:pPr marL="742950" lvl="1" indent="-285750">
              <a:buFont typeface="Courier New" panose="02070309020205020404" pitchFamily="49" charset="0"/>
              <a:buChar char="o"/>
            </a:pPr>
            <a:endParaRPr lang="en-US"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p:txBody>
      </p:sp>
      <p:sp>
        <p:nvSpPr>
          <p:cNvPr id="2" name="Rectangle 1"/>
          <p:cNvSpPr/>
          <p:nvPr/>
        </p:nvSpPr>
        <p:spPr>
          <a:xfrm>
            <a:off x="356692" y="1056957"/>
            <a:ext cx="3695435" cy="400110"/>
          </a:xfrm>
          <a:prstGeom prst="rect">
            <a:avLst/>
          </a:prstGeom>
        </p:spPr>
        <p:txBody>
          <a:bodyPr wrap="none">
            <a:spAutoFit/>
          </a:bodyPr>
          <a:lstStyle/>
          <a:p>
            <a:r>
              <a:rPr lang="en-US" sz="2000" b="1" dirty="0">
                <a:solidFill>
                  <a:srgbClr val="C00000"/>
                </a:solidFill>
                <a:latin typeface="Times New Roman" panose="02020603050405020304" pitchFamily="18" charset="0"/>
                <a:cs typeface="Times New Roman" panose="02020603050405020304" pitchFamily="18" charset="0"/>
              </a:rPr>
              <a:t>Atomic to Cellular Length Scale</a:t>
            </a:r>
          </a:p>
        </p:txBody>
      </p:sp>
    </p:spTree>
    <p:extLst>
      <p:ext uri="{BB962C8B-B14F-4D97-AF65-F5344CB8AC3E}">
        <p14:creationId xmlns:p14="http://schemas.microsoft.com/office/powerpoint/2010/main" val="1300207820"/>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descr="Close up of ruler">
            <a:extLst>
              <a:ext uri="{FF2B5EF4-FFF2-40B4-BE49-F238E27FC236}">
                <a16:creationId xmlns:a16="http://schemas.microsoft.com/office/drawing/2014/main" id="{9D0293AF-FB47-4871-B435-2A9EBB64F4F6}"/>
              </a:ext>
            </a:extLst>
          </p:cNvPr>
          <p:cNvPicPr>
            <a:picLocks noChangeAspect="1"/>
          </p:cNvPicPr>
          <p:nvPr/>
        </p:nvPicPr>
        <p:blipFill rotWithShape="1">
          <a:blip r:embed="rId3">
            <a:alphaModFix amt="40000"/>
          </a:blip>
          <a:srcRect t="14715" b="1015"/>
          <a:stretch/>
        </p:blipFill>
        <p:spPr>
          <a:xfrm>
            <a:off x="20" y="56901"/>
            <a:ext cx="12191980" cy="6857990"/>
          </a:xfrm>
          <a:prstGeom prst="rect">
            <a:avLst/>
          </a:prstGeom>
        </p:spPr>
      </p:pic>
      <p:sp>
        <p:nvSpPr>
          <p:cNvPr id="4" name="TextBox 3"/>
          <p:cNvSpPr txBox="1"/>
          <p:nvPr/>
        </p:nvSpPr>
        <p:spPr>
          <a:xfrm>
            <a:off x="2231136" y="200104"/>
            <a:ext cx="7729728" cy="1188720"/>
          </a:xfrm>
          <a:prstGeom prst="rect">
            <a:avLst/>
          </a:prstGeom>
          <a:noFill/>
          <a:ln>
            <a:solidFill>
              <a:srgbClr val="FFFFFF"/>
            </a:solidFill>
          </a:ln>
        </p:spPr>
        <p:txBody>
          <a:bodyPr vert="horz" lIns="182880" tIns="182880" rIns="182880" bIns="182880" rtlCol="0" anchor="ctr">
            <a:normAutofit/>
          </a:bodyPr>
          <a:lstStyle/>
          <a:p>
            <a:pPr algn="ctr" defTabSz="914400">
              <a:lnSpc>
                <a:spcPct val="90000"/>
              </a:lnSpc>
              <a:spcBef>
                <a:spcPct val="0"/>
              </a:spcBef>
              <a:spcAft>
                <a:spcPts val="600"/>
              </a:spcAft>
            </a:pPr>
            <a:r>
              <a:rPr lang="en-US" sz="2800" cap="all" spc="200" dirty="0">
                <a:latin typeface="Abadi" panose="020B0604020104020204" pitchFamily="34" charset="0"/>
                <a:ea typeface="+mj-ea"/>
                <a:cs typeface="+mj-cs"/>
              </a:rPr>
              <a:t>Exploring Length Scales</a:t>
            </a:r>
          </a:p>
        </p:txBody>
      </p:sp>
      <p:sp>
        <p:nvSpPr>
          <p:cNvPr id="5" name="Rectangle 4"/>
          <p:cNvSpPr/>
          <p:nvPr/>
        </p:nvSpPr>
        <p:spPr>
          <a:xfrm>
            <a:off x="3475921" y="1467246"/>
            <a:ext cx="4568558" cy="369332"/>
          </a:xfrm>
          <a:prstGeom prst="rect">
            <a:avLst/>
          </a:prstGeom>
        </p:spPr>
        <p:txBody>
          <a:bodyPr wrap="none">
            <a:spAutoFit/>
          </a:bodyPr>
          <a:lstStyle/>
          <a:p>
            <a:pPr>
              <a:spcAft>
                <a:spcPts val="600"/>
              </a:spcAft>
            </a:pPr>
            <a:r>
              <a:rPr lang="en-US" b="1" dirty="0">
                <a:solidFill>
                  <a:srgbClr val="FFFF00"/>
                </a:solidFill>
                <a:latin typeface="Times New Roman" panose="02020603050405020304" pitchFamily="18" charset="0"/>
                <a:cs typeface="Times New Roman" panose="02020603050405020304" pitchFamily="18" charset="0"/>
              </a:rPr>
              <a:t>Cellular to Human Perceivable Length Scale</a:t>
            </a:r>
          </a:p>
        </p:txBody>
      </p:sp>
      <p:sp>
        <p:nvSpPr>
          <p:cNvPr id="8" name="Rectangle 7">
            <a:extLst>
              <a:ext uri="{FF2B5EF4-FFF2-40B4-BE49-F238E27FC236}">
                <a16:creationId xmlns:a16="http://schemas.microsoft.com/office/drawing/2014/main" id="{CEAA2B30-1D4C-4A3C-A428-C2F2DDB56965}"/>
              </a:ext>
            </a:extLst>
          </p:cNvPr>
          <p:cNvSpPr/>
          <p:nvPr/>
        </p:nvSpPr>
        <p:spPr>
          <a:xfrm>
            <a:off x="889001" y="1836578"/>
            <a:ext cx="9489922" cy="5078313"/>
          </a:xfrm>
          <a:prstGeom prst="rect">
            <a:avLst/>
          </a:prstGeom>
        </p:spPr>
        <p:txBody>
          <a:bodyPr wrap="square">
            <a:spAutoFit/>
          </a:bodyPr>
          <a:lstStyle/>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1 micrometer (</a:t>
            </a:r>
            <a:r>
              <a:rPr lang="el-GR" dirty="0">
                <a:latin typeface="Times New Roman" panose="02020603050405020304" pitchFamily="18" charset="0"/>
                <a:cs typeface="Times New Roman" panose="02020603050405020304" pitchFamily="18" charset="0"/>
              </a:rPr>
              <a:t>μ</a:t>
            </a:r>
            <a:r>
              <a:rPr lang="en-US" dirty="0">
                <a:latin typeface="Times New Roman" panose="02020603050405020304" pitchFamily="18" charset="0"/>
                <a:cs typeface="Times New Roman" panose="02020603050405020304" pitchFamily="18" charset="0"/>
              </a:rPr>
              <a:t>m) = 1.0 × 10</a:t>
            </a:r>
            <a:r>
              <a:rPr lang="en-US" baseline="30000" dirty="0">
                <a:latin typeface="Times New Roman" panose="02020603050405020304" pitchFamily="18" charset="0"/>
                <a:cs typeface="Times New Roman" panose="02020603050405020304" pitchFamily="18" charset="0"/>
              </a:rPr>
              <a:t>-6</a:t>
            </a:r>
            <a:r>
              <a:rPr lang="en-US" dirty="0">
                <a:latin typeface="Times New Roman" panose="02020603050405020304" pitchFamily="18" charset="0"/>
                <a:cs typeface="Times New Roman" panose="02020603050405020304" pitchFamily="18" charset="0"/>
              </a:rPr>
              <a:t> m </a:t>
            </a:r>
          </a:p>
          <a:p>
            <a:pPr marL="742950" lvl="1" indent="-285750">
              <a:buFont typeface="Courier New" panose="02070309020205020404" pitchFamily="49" charset="0"/>
              <a:buChar char="o"/>
            </a:pPr>
            <a:r>
              <a:rPr lang="en-US" dirty="0">
                <a:latin typeface="Times New Roman" panose="02020603050405020304" pitchFamily="18" charset="0"/>
                <a:cs typeface="Times New Roman" panose="02020603050405020304" pitchFamily="18" charset="0"/>
              </a:rPr>
              <a:t>Typical length of a bacterium, red blood cell</a:t>
            </a:r>
          </a:p>
          <a:p>
            <a:pPr marL="742950" lvl="1" indent="-285750">
              <a:buFont typeface="Courier New" panose="02070309020205020404" pitchFamily="49" charset="0"/>
              <a:buChar char="o"/>
            </a:pPr>
            <a:r>
              <a:rPr lang="en-US" dirty="0">
                <a:latin typeface="Times New Roman" panose="02020603050405020304" pitchFamily="18" charset="0"/>
                <a:cs typeface="Times New Roman" panose="02020603050405020304" pitchFamily="18" charset="0"/>
              </a:rPr>
              <a:t>Typical size of a fog, mist, or cloud water droplet = 10 </a:t>
            </a:r>
            <a:r>
              <a:rPr lang="el-GR" dirty="0">
                <a:latin typeface="Times New Roman" panose="02020603050405020304" pitchFamily="18" charset="0"/>
                <a:cs typeface="Times New Roman" panose="02020603050405020304" pitchFamily="18" charset="0"/>
              </a:rPr>
              <a:t>μ</a:t>
            </a:r>
            <a:r>
              <a:rPr lang="en-US" dirty="0">
                <a:latin typeface="Times New Roman" panose="02020603050405020304" pitchFamily="18" charset="0"/>
                <a:cs typeface="Times New Roman" panose="02020603050405020304" pitchFamily="18" charset="0"/>
              </a:rPr>
              <a:t>m</a:t>
            </a:r>
          </a:p>
          <a:p>
            <a:pPr lvl="1"/>
            <a:endParaRPr lang="en-US"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1 millimeter (mm) = 1.0 x E-3 m = 1.0 × 10</a:t>
            </a:r>
            <a:r>
              <a:rPr lang="en-US" baseline="30000" dirty="0">
                <a:latin typeface="Times New Roman" panose="02020603050405020304" pitchFamily="18" charset="0"/>
                <a:cs typeface="Times New Roman" panose="02020603050405020304" pitchFamily="18" charset="0"/>
              </a:rPr>
              <a:t>-3</a:t>
            </a:r>
            <a:r>
              <a:rPr lang="en-US" dirty="0">
                <a:latin typeface="Times New Roman" panose="02020603050405020304" pitchFamily="18" charset="0"/>
                <a:cs typeface="Times New Roman" panose="02020603050405020304" pitchFamily="18" charset="0"/>
              </a:rPr>
              <a:t> m</a:t>
            </a:r>
          </a:p>
          <a:p>
            <a:pPr marL="742950" lvl="1" indent="-285750">
              <a:buFont typeface="Courier New" panose="02070309020205020404" pitchFamily="49" charset="0"/>
              <a:buChar char="o"/>
            </a:pPr>
            <a:r>
              <a:rPr lang="en-US" dirty="0">
                <a:latin typeface="Times New Roman" panose="02020603050405020304" pitchFamily="18" charset="0"/>
                <a:cs typeface="Times New Roman" panose="02020603050405020304" pitchFamily="18" charset="0"/>
              </a:rPr>
              <a:t>Smallest markings on a standard 12-inch ruler</a:t>
            </a:r>
          </a:p>
          <a:p>
            <a:pPr marL="742950" lvl="1" indent="-285750">
              <a:buFont typeface="Courier New" panose="02070309020205020404" pitchFamily="49" charset="0"/>
              <a:buChar char="o"/>
            </a:pPr>
            <a:endParaRPr lang="en-US"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1 centimeter (cm) = 1.0 x E-2 m = 1.0 × 10</a:t>
            </a:r>
            <a:r>
              <a:rPr lang="en-US" baseline="30000" dirty="0">
                <a:latin typeface="Times New Roman" panose="02020603050405020304" pitchFamily="18" charset="0"/>
                <a:cs typeface="Times New Roman" panose="02020603050405020304" pitchFamily="18" charset="0"/>
              </a:rPr>
              <a:t>-2 </a:t>
            </a:r>
            <a:r>
              <a:rPr lang="en-US" dirty="0">
                <a:latin typeface="Times New Roman" panose="02020603050405020304" pitchFamily="18" charset="0"/>
                <a:cs typeface="Times New Roman" panose="02020603050405020304" pitchFamily="18" charset="0"/>
              </a:rPr>
              <a:t>m </a:t>
            </a:r>
          </a:p>
          <a:p>
            <a:pPr marL="742950" lvl="1" indent="-285750">
              <a:buFont typeface="Courier New" panose="02070309020205020404" pitchFamily="49" charset="0"/>
              <a:buChar char="o"/>
            </a:pPr>
            <a:r>
              <a:rPr lang="en-US" dirty="0">
                <a:latin typeface="Times New Roman" panose="02020603050405020304" pitchFamily="18" charset="0"/>
                <a:cs typeface="Times New Roman" panose="02020603050405020304" pitchFamily="18" charset="0"/>
              </a:rPr>
              <a:t>Diameter of a regular M&amp;M candy</a:t>
            </a:r>
          </a:p>
          <a:p>
            <a:pPr lvl="1"/>
            <a:endParaRPr lang="en-US"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1 decimeter (dm) = 1.0 x E-1 m = 1.0 × 10</a:t>
            </a:r>
            <a:r>
              <a:rPr lang="en-US" baseline="30000" dirty="0">
                <a:latin typeface="Times New Roman" panose="02020603050405020304" pitchFamily="18" charset="0"/>
                <a:cs typeface="Times New Roman" panose="02020603050405020304" pitchFamily="18" charset="0"/>
              </a:rPr>
              <a:t>-1 </a:t>
            </a:r>
            <a:r>
              <a:rPr lang="en-US" dirty="0">
                <a:latin typeface="Times New Roman" panose="02020603050405020304" pitchFamily="18" charset="0"/>
                <a:cs typeface="Times New Roman" panose="02020603050405020304" pitchFamily="18" charset="0"/>
              </a:rPr>
              <a:t>m = 10 cm</a:t>
            </a:r>
          </a:p>
          <a:p>
            <a:pPr marL="742950" lvl="1" indent="-285750">
              <a:buFont typeface="Courier New" panose="02070309020205020404" pitchFamily="49" charset="0"/>
              <a:buChar char="o"/>
            </a:pPr>
            <a:r>
              <a:rPr lang="en-US" dirty="0">
                <a:latin typeface="Times New Roman" panose="02020603050405020304" pitchFamily="18" charset="0"/>
                <a:cs typeface="Times New Roman" panose="02020603050405020304" pitchFamily="18" charset="0"/>
              </a:rPr>
              <a:t>Length of typical iPhone 6</a:t>
            </a:r>
          </a:p>
          <a:p>
            <a:pPr marL="742950" lvl="1" indent="-285750">
              <a:buFont typeface="Courier New" panose="02070309020205020404" pitchFamily="49" charset="0"/>
              <a:buChar char="o"/>
            </a:pPr>
            <a:endParaRPr lang="en-US" dirty="0">
              <a:latin typeface="Times New Roman" panose="02020603050405020304" pitchFamily="18" charset="0"/>
              <a:cs typeface="Times New Roman" panose="02020603050405020304" pitchFamily="18" charset="0"/>
            </a:endParaRPr>
          </a:p>
          <a:p>
            <a:pPr marL="285750" indent="-285750">
              <a:buFont typeface="Courier New" panose="02070309020205020404" pitchFamily="49" charset="0"/>
              <a:buChar char="o"/>
            </a:pPr>
            <a:r>
              <a:rPr lang="en-US" dirty="0">
                <a:latin typeface="Times New Roman" panose="02020603050405020304" pitchFamily="18" charset="0"/>
                <a:cs typeface="Times New Roman" panose="02020603050405020304" pitchFamily="18" charset="0"/>
              </a:rPr>
              <a:t>1 meter (m)</a:t>
            </a:r>
          </a:p>
          <a:p>
            <a:pPr marL="742950" lvl="1"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International Standard aka the SI unit of length </a:t>
            </a:r>
          </a:p>
          <a:p>
            <a:pPr marL="742950" lvl="1"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meter = length of the path travelled by light in a vacuum in (1/299792458)</a:t>
            </a:r>
            <a:r>
              <a:rPr lang="en-US" baseline="30000" dirty="0" err="1">
                <a:latin typeface="Times New Roman" panose="02020603050405020304" pitchFamily="18" charset="0"/>
                <a:cs typeface="Times New Roman" panose="02020603050405020304" pitchFamily="18" charset="0"/>
              </a:rPr>
              <a:t>th</a:t>
            </a:r>
            <a:r>
              <a:rPr lang="en-US" dirty="0">
                <a:latin typeface="Times New Roman" panose="02020603050405020304" pitchFamily="18" charset="0"/>
                <a:cs typeface="Times New Roman" panose="02020603050405020304" pitchFamily="18" charset="0"/>
              </a:rPr>
              <a:t> of a second. </a:t>
            </a:r>
          </a:p>
          <a:p>
            <a:pPr marL="742950" lvl="1"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Earth's radius is approximately 6378 x E+3 m</a:t>
            </a:r>
          </a:p>
          <a:p>
            <a:pPr marL="285750" indent="-285750">
              <a:buFont typeface="Arial" panose="020B0604020202020204" pitchFamily="34" charset="0"/>
              <a:buChar char="•"/>
            </a:pP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77308697"/>
      </p:ext>
    </p:extLst>
  </p:cSld>
  <p:clrMapOvr>
    <a:overrideClrMapping bg1="dk1" tx1="lt1" bg2="dk2" tx2="lt2" accent1="accent1" accent2="accent2" accent3="accent3" accent4="accent4" accent5="accent5" accent6="accent6" hlink="hlink" folHlink="folHlink"/>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345052" y="267985"/>
            <a:ext cx="4927941" cy="461665"/>
          </a:xfrm>
          <a:prstGeom prst="rect">
            <a:avLst/>
          </a:prstGeom>
          <a:noFill/>
        </p:spPr>
        <p:txBody>
          <a:bodyPr wrap="square" rtlCol="0">
            <a:spAutoFit/>
          </a:bodyPr>
          <a:lstStyle/>
          <a:p>
            <a:pPr algn="ctr"/>
            <a:r>
              <a:rPr lang="en-US" sz="2400" dirty="0">
                <a:latin typeface="Abadi" panose="020B0604020104020204" pitchFamily="34" charset="0"/>
                <a:cs typeface="Arial" panose="020B0604020202020204" pitchFamily="34" charset="0"/>
              </a:rPr>
              <a:t>Fundamental Forces</a:t>
            </a:r>
          </a:p>
        </p:txBody>
      </p:sp>
      <p:pic>
        <p:nvPicPr>
          <p:cNvPr id="7" name="Picture 6"/>
          <p:cNvPicPr>
            <a:picLocks noChangeAspect="1"/>
          </p:cNvPicPr>
          <p:nvPr/>
        </p:nvPicPr>
        <p:blipFill rotWithShape="1">
          <a:blip r:embed="rId2" cstate="print">
            <a:extLst>
              <a:ext uri="{28A0092B-C50C-407E-A947-70E740481C1C}">
                <a14:useLocalDpi xmlns:a14="http://schemas.microsoft.com/office/drawing/2010/main" val="0"/>
              </a:ext>
            </a:extLst>
          </a:blip>
          <a:srcRect t="33388" b="37163"/>
          <a:stretch/>
        </p:blipFill>
        <p:spPr>
          <a:xfrm>
            <a:off x="8963378" y="107244"/>
            <a:ext cx="3228622" cy="6750756"/>
          </a:xfrm>
          <a:prstGeom prst="rect">
            <a:avLst/>
          </a:prstGeom>
          <a:ln>
            <a:noFill/>
          </a:ln>
          <a:effectLst>
            <a:softEdge rad="112500"/>
          </a:effectLst>
        </p:spPr>
      </p:pic>
      <p:sp>
        <p:nvSpPr>
          <p:cNvPr id="2" name="Rectangle 1"/>
          <p:cNvSpPr/>
          <p:nvPr/>
        </p:nvSpPr>
        <p:spPr>
          <a:xfrm>
            <a:off x="497073" y="4282317"/>
            <a:ext cx="6890220" cy="400110"/>
          </a:xfrm>
          <a:prstGeom prst="rect">
            <a:avLst/>
          </a:prstGeom>
        </p:spPr>
        <p:txBody>
          <a:bodyPr wrap="none">
            <a:spAutoFit/>
          </a:bodyPr>
          <a:lstStyle/>
          <a:p>
            <a:r>
              <a:rPr lang="en-US" sz="2000" b="1" dirty="0">
                <a:solidFill>
                  <a:srgbClr val="C00000"/>
                </a:solidFill>
                <a:latin typeface="Times New Roman" panose="02020603050405020304" pitchFamily="18" charset="0"/>
                <a:cs typeface="Times New Roman" panose="02020603050405020304" pitchFamily="18" charset="0"/>
              </a:rPr>
              <a:t>Classification of Forces Based on 4 Fundamental Interactions</a:t>
            </a:r>
          </a:p>
        </p:txBody>
      </p:sp>
      <p:sp>
        <p:nvSpPr>
          <p:cNvPr id="6" name="TextBox 5"/>
          <p:cNvSpPr txBox="1"/>
          <p:nvPr/>
        </p:nvSpPr>
        <p:spPr>
          <a:xfrm>
            <a:off x="497073" y="4843218"/>
            <a:ext cx="7570380" cy="1323439"/>
          </a:xfrm>
          <a:prstGeom prst="rect">
            <a:avLst/>
          </a:prstGeom>
          <a:noFill/>
        </p:spPr>
        <p:txBody>
          <a:bodyPr wrap="square" rtlCol="0">
            <a:spAutoFit/>
          </a:bodyPr>
          <a:lstStyle/>
          <a:p>
            <a:pPr marL="342900" indent="-342900" algn="just">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Gravitational Forces </a:t>
            </a:r>
          </a:p>
          <a:p>
            <a:pPr marL="342900" indent="-342900" algn="just">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Electromagnetic forces</a:t>
            </a:r>
          </a:p>
          <a:p>
            <a:pPr marL="342900" indent="-342900" algn="just">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Strong forces (comes under category of nuclear forces)</a:t>
            </a:r>
          </a:p>
          <a:p>
            <a:pPr marL="342900" indent="-342900" algn="just">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Weak forces (comes under category of nuclear forces)</a:t>
            </a:r>
          </a:p>
        </p:txBody>
      </p:sp>
      <p:sp>
        <p:nvSpPr>
          <p:cNvPr id="5" name="Rectangle 4"/>
          <p:cNvSpPr/>
          <p:nvPr/>
        </p:nvSpPr>
        <p:spPr>
          <a:xfrm>
            <a:off x="250092" y="928077"/>
            <a:ext cx="7868093" cy="2554545"/>
          </a:xfrm>
          <a:prstGeom prst="rect">
            <a:avLst/>
          </a:prstGeom>
        </p:spPr>
        <p:txBody>
          <a:bodyPr wrap="square">
            <a:spAutoFit/>
          </a:bodyPr>
          <a:lstStyle/>
          <a:p>
            <a:pPr marL="330200" rtl="0" fontAlgn="base">
              <a:spcBef>
                <a:spcPts val="0"/>
              </a:spcBef>
              <a:spcAft>
                <a:spcPts val="0"/>
              </a:spcAft>
            </a:pPr>
            <a:r>
              <a:rPr lang="en-US" sz="2000" b="1" dirty="0">
                <a:solidFill>
                  <a:srgbClr val="C00000"/>
                </a:solidFill>
                <a:latin typeface="Times New Roman" panose="02020603050405020304" pitchFamily="18" charset="0"/>
                <a:cs typeface="Times New Roman" panose="02020603050405020304" pitchFamily="18" charset="0"/>
              </a:rPr>
              <a:t>Force</a:t>
            </a:r>
          </a:p>
          <a:p>
            <a:pPr marL="615950" indent="-285750" algn="just" rtl="0" fontAlgn="base">
              <a:spcBef>
                <a:spcPts val="0"/>
              </a:spcBef>
              <a:spcAft>
                <a:spcPts val="0"/>
              </a:spcAft>
              <a:buFont typeface="Arial" panose="020B0604020202020204" pitchFamily="34" charset="0"/>
              <a:buChar char="•"/>
            </a:pPr>
            <a:r>
              <a:rPr lang="en-US" sz="2000" b="0" i="0" u="none" strike="noStrike" dirty="0">
                <a:effectLst/>
                <a:latin typeface="Times New Roman" panose="02020603050405020304" pitchFamily="18" charset="0"/>
                <a:cs typeface="Times New Roman" panose="02020603050405020304" pitchFamily="18" charset="0"/>
              </a:rPr>
              <a:t>A force is any interaction that (when unopposed/not countered by another force) will change the motion of an object</a:t>
            </a:r>
          </a:p>
          <a:p>
            <a:pPr marL="615950" indent="-285750" algn="just" rtl="0" fontAlgn="base">
              <a:spcBef>
                <a:spcPts val="0"/>
              </a:spcBef>
              <a:spcAft>
                <a:spcPts val="0"/>
              </a:spcAft>
              <a:buFont typeface="Arial" panose="020B0604020202020204" pitchFamily="34" charset="0"/>
              <a:buChar char="•"/>
            </a:pPr>
            <a:r>
              <a:rPr lang="en-US" sz="2000" b="0" i="0" u="none" strike="noStrike" dirty="0">
                <a:effectLst/>
                <a:latin typeface="Times New Roman" panose="02020603050405020304" pitchFamily="18" charset="0"/>
                <a:cs typeface="Times New Roman" panose="02020603050405020304" pitchFamily="18" charset="0"/>
              </a:rPr>
              <a:t>A force can cause an object with mass to change its velocity </a:t>
            </a:r>
          </a:p>
          <a:p>
            <a:pPr marL="615950" indent="-285750" algn="just" rtl="0" fontAlgn="base">
              <a:spcBef>
                <a:spcPts val="0"/>
              </a:spcBef>
              <a:spcAft>
                <a:spcPts val="0"/>
              </a:spcAft>
              <a:buFont typeface="Arial" panose="020B0604020202020204" pitchFamily="34" charset="0"/>
              <a:buChar char="•"/>
            </a:pPr>
            <a:r>
              <a:rPr lang="en-US" sz="2000" b="0" i="0" u="none" strike="noStrike" dirty="0">
                <a:effectLst/>
                <a:latin typeface="Times New Roman" panose="02020603050405020304" pitchFamily="18" charset="0"/>
                <a:cs typeface="Times New Roman" panose="02020603050405020304" pitchFamily="18" charset="0"/>
              </a:rPr>
              <a:t>Force can also be described intuitively as a push or a pull</a:t>
            </a:r>
          </a:p>
          <a:p>
            <a:pPr marL="615950" indent="-285750" algn="just" rtl="0" fontAlgn="base">
              <a:spcBef>
                <a:spcPts val="0"/>
              </a:spcBef>
              <a:spcAft>
                <a:spcPts val="0"/>
              </a:spcAft>
              <a:buFont typeface="Arial" panose="020B0604020202020204" pitchFamily="34" charset="0"/>
              <a:buChar char="•"/>
            </a:pPr>
            <a:r>
              <a:rPr lang="en-US" sz="2000" b="0" i="0" u="none" strike="noStrike" dirty="0">
                <a:effectLst/>
                <a:latin typeface="Times New Roman" panose="02020603050405020304" pitchFamily="18" charset="0"/>
                <a:cs typeface="Times New Roman" panose="02020603050405020304" pitchFamily="18" charset="0"/>
              </a:rPr>
              <a:t>A force has both magnitude and direction, making it a vector quantity</a:t>
            </a:r>
          </a:p>
          <a:p>
            <a:pPr marL="615950" indent="-285750" algn="just" rtl="0" fontAlgn="base">
              <a:spcBef>
                <a:spcPts val="0"/>
              </a:spcBef>
              <a:spcAft>
                <a:spcPts val="0"/>
              </a:spcAft>
              <a:buFont typeface="Arial" panose="020B0604020202020204" pitchFamily="34" charset="0"/>
              <a:buChar char="•"/>
            </a:pPr>
            <a:r>
              <a:rPr lang="en-US" sz="2000" b="0" i="0" u="none" strike="noStrike" dirty="0">
                <a:effectLst/>
                <a:latin typeface="Times New Roman" panose="02020603050405020304" pitchFamily="18" charset="0"/>
                <a:cs typeface="Times New Roman" panose="02020603050405020304" pitchFamily="18" charset="0"/>
              </a:rPr>
              <a:t>Measured in the SI unit of newtons (N)</a:t>
            </a:r>
          </a:p>
          <a:p>
            <a:endParaRPr lang="en-US" sz="2000" b="1" dirty="0">
              <a:solidFill>
                <a:srgbClr val="C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48731630"/>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4"/>
                                        </p:tgtEl>
                                      </p:cBhvr>
                                    </p:animEffect>
                                    <p:animScale>
                                      <p:cBhvr>
                                        <p:cTn id="7" dur="250" autoRev="1" fill="hold"/>
                                        <p:tgtEl>
                                          <p:spTgt spid="4"/>
                                        </p:tgtEl>
                                      </p:cBhvr>
                                      <p:by x="105000" y="105000"/>
                                    </p:animScale>
                                  </p:childTnLst>
                                </p:cTn>
                              </p:par>
                              <p:par>
                                <p:cTn id="8" presetID="26" presetClass="emph" presetSubtype="0" fill="hold" grpId="0" nodeType="withEffect">
                                  <p:stCondLst>
                                    <p:cond delay="0"/>
                                  </p:stCondLst>
                                  <p:childTnLst>
                                    <p:animEffect transition="out" filter="fade">
                                      <p:cBhvr>
                                        <p:cTn id="9" dur="500" tmFilter="0, 0; .2, .5; .8, .5; 1, 0"/>
                                        <p:tgtEl>
                                          <p:spTgt spid="5"/>
                                        </p:tgtEl>
                                      </p:cBhvr>
                                    </p:animEffect>
                                    <p:animScale>
                                      <p:cBhvr>
                                        <p:cTn id="10" dur="250" autoRev="1" fill="hold"/>
                                        <p:tgtEl>
                                          <p:spTgt spid="5"/>
                                        </p:tgtEl>
                                      </p:cBhvr>
                                      <p:by x="105000" y="105000"/>
                                    </p:animScale>
                                  </p:childTnLst>
                                </p:cTn>
                              </p:par>
                              <p:par>
                                <p:cTn id="11" presetID="26" presetClass="emph" presetSubtype="0" fill="hold" grpId="0" nodeType="withEffect">
                                  <p:stCondLst>
                                    <p:cond delay="0"/>
                                  </p:stCondLst>
                                  <p:childTnLst>
                                    <p:animEffect transition="out" filter="fade">
                                      <p:cBhvr>
                                        <p:cTn id="12" dur="500" tmFilter="0, 0; .2, .5; .8, .5; 1, 0"/>
                                        <p:tgtEl>
                                          <p:spTgt spid="2"/>
                                        </p:tgtEl>
                                      </p:cBhvr>
                                    </p:animEffect>
                                    <p:animScale>
                                      <p:cBhvr>
                                        <p:cTn id="13" dur="250" autoRev="1" fill="hold"/>
                                        <p:tgtEl>
                                          <p:spTgt spid="2"/>
                                        </p:tgtEl>
                                      </p:cBhvr>
                                      <p:by x="105000" y="105000"/>
                                    </p:animScale>
                                  </p:childTnLst>
                                </p:cTn>
                              </p:par>
                              <p:par>
                                <p:cTn id="14" presetID="26" presetClass="emph" presetSubtype="0" fill="hold" grpId="0" nodeType="withEffect">
                                  <p:stCondLst>
                                    <p:cond delay="0"/>
                                  </p:stCondLst>
                                  <p:childTnLst>
                                    <p:animEffect transition="out" filter="fade">
                                      <p:cBhvr>
                                        <p:cTn id="15" dur="500" tmFilter="0, 0; .2, .5; .8, .5; 1, 0"/>
                                        <p:tgtEl>
                                          <p:spTgt spid="6"/>
                                        </p:tgtEl>
                                      </p:cBhvr>
                                    </p:animEffect>
                                    <p:animScale>
                                      <p:cBhvr>
                                        <p:cTn id="16"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P spid="6"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132822" y="180638"/>
            <a:ext cx="4927941" cy="461665"/>
          </a:xfrm>
          <a:prstGeom prst="rect">
            <a:avLst/>
          </a:prstGeom>
          <a:noFill/>
        </p:spPr>
        <p:txBody>
          <a:bodyPr wrap="square" rtlCol="0">
            <a:spAutoFit/>
          </a:bodyPr>
          <a:lstStyle/>
          <a:p>
            <a:pPr algn="ctr"/>
            <a:r>
              <a:rPr lang="en-US" sz="2400" dirty="0">
                <a:latin typeface="Abadi" panose="020B0604020104020204" pitchFamily="34" charset="0"/>
                <a:cs typeface="Arial" panose="020B0604020202020204" pitchFamily="34" charset="0"/>
              </a:rPr>
              <a:t>Fundamental Forces</a:t>
            </a:r>
          </a:p>
        </p:txBody>
      </p:sp>
      <p:sp>
        <p:nvSpPr>
          <p:cNvPr id="9" name="Rectangle 8"/>
          <p:cNvSpPr/>
          <p:nvPr/>
        </p:nvSpPr>
        <p:spPr>
          <a:xfrm>
            <a:off x="281946" y="980997"/>
            <a:ext cx="11732845" cy="5632311"/>
          </a:xfrm>
          <a:prstGeom prst="rect">
            <a:avLst/>
          </a:prstGeom>
        </p:spPr>
        <p:txBody>
          <a:bodyPr wrap="square">
            <a:spAutoFit/>
          </a:bodyPr>
          <a:lstStyle/>
          <a:p>
            <a:pPr marL="285750" indent="-285750">
              <a:buFont typeface="Arial" panose="020B0604020202020204" pitchFamily="34" charset="0"/>
              <a:buChar char="•"/>
            </a:pPr>
            <a:r>
              <a:rPr lang="en-US" sz="2000" b="1" dirty="0">
                <a:latin typeface="Times New Roman" panose="02020603050405020304" pitchFamily="18" charset="0"/>
                <a:cs typeface="Times New Roman" panose="02020603050405020304" pitchFamily="18" charset="0"/>
              </a:rPr>
              <a:t>Definition: </a:t>
            </a:r>
            <a:r>
              <a:rPr lang="en-US" sz="2000" dirty="0">
                <a:latin typeface="Times New Roman" panose="02020603050405020304" pitchFamily="18" charset="0"/>
                <a:cs typeface="Times New Roman" panose="02020603050405020304" pitchFamily="18" charset="0"/>
              </a:rPr>
              <a:t>Force due to which all things with mass or energy (including planets, stars, galaxies, and even light) are pulled towards one another</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On Earth, gravity gives weight to physical objects, and the Moon's gravity causes ocean tides</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The gravitational attraction of the original gaseous matter present in the Universe caused it to begin coalescing and forming stars and caused the stars to group together into galaxies</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Gravity is responsible for many of the large-scale structures in the Universe</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Gravity has an infinite range, although its effects become increasingly weaker as objects get further away</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Gravity is the weakest of the four fundamental interactions</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It has no significant influence at the level of subatomic particles</a:t>
            </a:r>
          </a:p>
          <a:p>
            <a:pPr marL="285750" indent="-2857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It is the dominant interaction at the macroscopic scale, and is the cause of the formation, shape and trajectory of astronomical objects</a:t>
            </a:r>
          </a:p>
        </p:txBody>
      </p:sp>
      <p:sp>
        <p:nvSpPr>
          <p:cNvPr id="2" name="Rectangle 1"/>
          <p:cNvSpPr/>
          <p:nvPr/>
        </p:nvSpPr>
        <p:spPr>
          <a:xfrm>
            <a:off x="356692" y="611665"/>
            <a:ext cx="2348913" cy="400110"/>
          </a:xfrm>
          <a:prstGeom prst="rect">
            <a:avLst/>
          </a:prstGeom>
        </p:spPr>
        <p:txBody>
          <a:bodyPr wrap="none">
            <a:spAutoFit/>
          </a:bodyPr>
          <a:lstStyle/>
          <a:p>
            <a:r>
              <a:rPr lang="en-US" sz="2000" b="1" dirty="0">
                <a:solidFill>
                  <a:srgbClr val="C00000"/>
                </a:solidFill>
                <a:latin typeface="Times New Roman" panose="02020603050405020304" pitchFamily="18" charset="0"/>
                <a:cs typeface="Times New Roman" panose="02020603050405020304" pitchFamily="18" charset="0"/>
              </a:rPr>
              <a:t>Gravitational Force</a:t>
            </a:r>
          </a:p>
        </p:txBody>
      </p:sp>
      <mc:AlternateContent xmlns:mc="http://schemas.openxmlformats.org/markup-compatibility/2006" xmlns:p14="http://schemas.microsoft.com/office/powerpoint/2010/main">
        <mc:Choice Requires="p14">
          <p:contentPart p14:bwMode="auto" r:id="rId2">
            <p14:nvContentPartPr>
              <p14:cNvPr id="27" name="Ink 26"/>
              <p14:cNvContentPartPr/>
              <p14:nvPr/>
            </p14:nvContentPartPr>
            <p14:xfrm>
              <a:off x="1873988" y="1313830"/>
              <a:ext cx="4039920" cy="166320"/>
            </p14:xfrm>
          </p:contentPart>
        </mc:Choice>
        <mc:Fallback xmlns="">
          <p:pic>
            <p:nvPicPr>
              <p:cNvPr id="27" name="Ink 26"/>
              <p:cNvPicPr/>
              <p:nvPr/>
            </p:nvPicPr>
            <p:blipFill>
              <a:blip r:embed="rId11"/>
              <a:stretch>
                <a:fillRect/>
              </a:stretch>
            </p:blipFill>
            <p:spPr>
              <a:xfrm>
                <a:off x="783188" y="1181710"/>
                <a:ext cx="7221960" cy="463680"/>
              </a:xfrm>
              <a:prstGeom prst="rect">
                <a:avLst/>
              </a:prstGeom>
            </p:spPr>
          </p:pic>
        </mc:Fallback>
      </mc:AlternateContent>
    </p:spTree>
    <p:extLst>
      <p:ext uri="{BB962C8B-B14F-4D97-AF65-F5344CB8AC3E}">
        <p14:creationId xmlns:p14="http://schemas.microsoft.com/office/powerpoint/2010/main" val="230306655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p:stCondLst>
                              <p:cond delay="0"/>
                            </p:stCondLst>
                            <p:childTnLst>
                              <p:par>
                                <p:cTn id="8" presetID="34" presetClass="emph" presetSubtype="0" fill="hold" grpId="0" nodeType="afterEffect">
                                  <p:stCondLst>
                                    <p:cond delay="0"/>
                                  </p:stCondLst>
                                  <p:iterate type="lt">
                                    <p:tmPct val="10000"/>
                                  </p:iterate>
                                  <p:childTnLst>
                                    <p:animMotion origin="layout" path="M 0.0 0.0 L 0.0 -0.07213" pathEditMode="relative" ptsTypes="">
                                      <p:cBhvr>
                                        <p:cTn id="9" dur="250" accel="50000" decel="50000" autoRev="1" fill="hold">
                                          <p:stCondLst>
                                            <p:cond delay="0"/>
                                          </p:stCondLst>
                                        </p:cTn>
                                        <p:tgtEl>
                                          <p:spTgt spid="2"/>
                                        </p:tgtEl>
                                        <p:attrNameLst>
                                          <p:attrName>ppt_x</p:attrName>
                                          <p:attrName>ppt_y</p:attrName>
                                        </p:attrNameLst>
                                      </p:cBhvr>
                                    </p:animMotion>
                                    <p:animRot by="1500000">
                                      <p:cBhvr>
                                        <p:cTn id="10" dur="125" fill="hold">
                                          <p:stCondLst>
                                            <p:cond delay="0"/>
                                          </p:stCondLst>
                                        </p:cTn>
                                        <p:tgtEl>
                                          <p:spTgt spid="2"/>
                                        </p:tgtEl>
                                        <p:attrNameLst>
                                          <p:attrName>r</p:attrName>
                                        </p:attrNameLst>
                                      </p:cBhvr>
                                    </p:animRot>
                                    <p:animRot by="-1500000">
                                      <p:cBhvr>
                                        <p:cTn id="11" dur="125" fill="hold">
                                          <p:stCondLst>
                                            <p:cond delay="125"/>
                                          </p:stCondLst>
                                        </p:cTn>
                                        <p:tgtEl>
                                          <p:spTgt spid="2"/>
                                        </p:tgtEl>
                                        <p:attrNameLst>
                                          <p:attrName>r</p:attrName>
                                        </p:attrNameLst>
                                      </p:cBhvr>
                                    </p:animRot>
                                    <p:animRot by="-1500000">
                                      <p:cBhvr>
                                        <p:cTn id="12" dur="125" fill="hold">
                                          <p:stCondLst>
                                            <p:cond delay="250"/>
                                          </p:stCondLst>
                                        </p:cTn>
                                        <p:tgtEl>
                                          <p:spTgt spid="2"/>
                                        </p:tgtEl>
                                        <p:attrNameLst>
                                          <p:attrName>r</p:attrName>
                                        </p:attrNameLst>
                                      </p:cBhvr>
                                    </p:animRot>
                                    <p:animRot by="1500000">
                                      <p:cBhvr>
                                        <p:cTn id="13" dur="125" fill="hold">
                                          <p:stCondLst>
                                            <p:cond delay="375"/>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5312682" y="1129782"/>
            <a:ext cx="1514475" cy="723900"/>
          </a:xfrm>
          <a:prstGeom prst="rect">
            <a:avLst/>
          </a:prstGeom>
          <a:ln w="25400">
            <a:solidFill>
              <a:schemeClr val="tx1"/>
            </a:solidFill>
          </a:ln>
        </p:spPr>
      </p:pic>
      <p:sp>
        <p:nvSpPr>
          <p:cNvPr id="10" name="Rectangle 9"/>
          <p:cNvSpPr/>
          <p:nvPr/>
        </p:nvSpPr>
        <p:spPr>
          <a:xfrm>
            <a:off x="671477" y="1146175"/>
            <a:ext cx="6446023" cy="2451953"/>
          </a:xfrm>
          <a:prstGeom prst="rect">
            <a:avLst/>
          </a:prstGeom>
        </p:spPr>
        <p:txBody>
          <a:bodyPr wrap="square">
            <a:spAutoFit/>
          </a:bodyPr>
          <a:lstStyle/>
          <a:p>
            <a:r>
              <a:rPr lang="en-US" sz="2000" b="1" dirty="0">
                <a:solidFill>
                  <a:srgbClr val="202122"/>
                </a:solidFill>
                <a:latin typeface="Times New Roman" panose="02020603050405020304" pitchFamily="18" charset="0"/>
                <a:cs typeface="Times New Roman" panose="02020603050405020304" pitchFamily="18" charset="0"/>
              </a:rPr>
              <a:t>The equation is the following:</a:t>
            </a:r>
          </a:p>
          <a:p>
            <a:endParaRPr lang="en-US" sz="2000" dirty="0">
              <a:solidFill>
                <a:srgbClr val="202122"/>
              </a:solidFill>
              <a:latin typeface="Times New Roman" panose="02020603050405020304" pitchFamily="18" charset="0"/>
              <a:cs typeface="Times New Roman" panose="02020603050405020304" pitchFamily="18" charset="0"/>
            </a:endParaRPr>
          </a:p>
          <a:p>
            <a:endParaRPr lang="en-US" sz="2000" dirty="0">
              <a:solidFill>
                <a:srgbClr val="202122"/>
              </a:solidFill>
              <a:latin typeface="Times New Roman" panose="02020603050405020304" pitchFamily="18" charset="0"/>
              <a:cs typeface="Times New Roman" panose="02020603050405020304" pitchFamily="18" charset="0"/>
            </a:endParaRPr>
          </a:p>
          <a:p>
            <a:r>
              <a:rPr lang="en-US" sz="2000" dirty="0">
                <a:latin typeface="Times New Roman" panose="02020603050405020304" pitchFamily="18" charset="0"/>
                <a:cs typeface="Times New Roman" panose="02020603050405020304" pitchFamily="18" charset="0"/>
              </a:rPr>
              <a:t>F = gravitational force between m1 and m2</a:t>
            </a:r>
          </a:p>
          <a:p>
            <a:r>
              <a:rPr lang="en-US" sz="2000" dirty="0">
                <a:latin typeface="Times New Roman" panose="02020603050405020304" pitchFamily="18" charset="0"/>
                <a:cs typeface="Times New Roman" panose="02020603050405020304" pitchFamily="18" charset="0"/>
              </a:rPr>
              <a:t>m1, m2 = masses of the objects interacting (units = kg)</a:t>
            </a:r>
          </a:p>
          <a:p>
            <a:r>
              <a:rPr lang="en-US" sz="2000" dirty="0">
                <a:latin typeface="Times New Roman" panose="02020603050405020304" pitchFamily="18" charset="0"/>
                <a:cs typeface="Times New Roman" panose="02020603050405020304" pitchFamily="18" charset="0"/>
              </a:rPr>
              <a:t>r = distance between the centers of the masses (units = m)</a:t>
            </a:r>
          </a:p>
          <a:p>
            <a:r>
              <a:rPr lang="en-US" sz="2000" dirty="0">
                <a:latin typeface="Times New Roman" panose="02020603050405020304" pitchFamily="18" charset="0"/>
                <a:cs typeface="Times New Roman" panose="02020603050405020304" pitchFamily="18" charset="0"/>
              </a:rPr>
              <a:t>G = gravitational constant ( = 6.674×10</a:t>
            </a:r>
            <a:r>
              <a:rPr lang="en-US" sz="2000" baseline="30000" dirty="0">
                <a:latin typeface="Times New Roman" panose="02020603050405020304" pitchFamily="18" charset="0"/>
                <a:cs typeface="Times New Roman" panose="02020603050405020304" pitchFamily="18" charset="0"/>
              </a:rPr>
              <a:t>−11</a:t>
            </a:r>
            <a:r>
              <a:rPr lang="en-US" sz="2000" dirty="0">
                <a:latin typeface="Times New Roman" panose="02020603050405020304" pitchFamily="18" charset="0"/>
                <a:cs typeface="Times New Roman" panose="02020603050405020304" pitchFamily="18" charset="0"/>
              </a:rPr>
              <a:t> m</a:t>
            </a:r>
            <a:r>
              <a:rPr lang="en-US" sz="2000" baseline="30000" dirty="0">
                <a:latin typeface="Times New Roman" panose="02020603050405020304" pitchFamily="18" charset="0"/>
                <a:cs typeface="Times New Roman" panose="02020603050405020304" pitchFamily="18" charset="0"/>
              </a:rPr>
              <a:t>3</a:t>
            </a:r>
            <a:r>
              <a:rPr lang="en-US" sz="2000" dirty="0">
                <a:latin typeface="Times New Roman" panose="02020603050405020304" pitchFamily="18" charset="0"/>
                <a:cs typeface="Times New Roman" panose="02020603050405020304" pitchFamily="18" charset="0"/>
              </a:rPr>
              <a:t>⋅kg</a:t>
            </a:r>
            <a:r>
              <a:rPr lang="en-US" sz="2000" baseline="30000" dirty="0">
                <a:latin typeface="Times New Roman" panose="02020603050405020304" pitchFamily="18" charset="0"/>
                <a:cs typeface="Times New Roman" panose="02020603050405020304" pitchFamily="18" charset="0"/>
              </a:rPr>
              <a:t>−1</a:t>
            </a:r>
            <a:r>
              <a:rPr lang="en-US" sz="2000" dirty="0">
                <a:latin typeface="Times New Roman" panose="02020603050405020304" pitchFamily="18" charset="0"/>
                <a:cs typeface="Times New Roman" panose="02020603050405020304" pitchFamily="18" charset="0"/>
              </a:rPr>
              <a:t>⋅s</a:t>
            </a:r>
            <a:r>
              <a:rPr lang="en-US" sz="2000" baseline="30000" dirty="0">
                <a:latin typeface="Times New Roman" panose="02020603050405020304" pitchFamily="18" charset="0"/>
                <a:cs typeface="Times New Roman" panose="02020603050405020304" pitchFamily="18" charset="0"/>
              </a:rPr>
              <a:t>−2</a:t>
            </a:r>
            <a:r>
              <a:rPr lang="en-US" sz="2000" dirty="0">
                <a:latin typeface="Times New Roman" panose="02020603050405020304" pitchFamily="18" charset="0"/>
                <a:cs typeface="Times New Roman" panose="02020603050405020304" pitchFamily="18" charset="0"/>
              </a:rPr>
              <a:t> )</a:t>
            </a:r>
            <a:endParaRPr lang="en-US" sz="2000" baseline="30000" dirty="0">
              <a:latin typeface="Times New Roman" panose="02020603050405020304" pitchFamily="18" charset="0"/>
              <a:cs typeface="Times New Roman" panose="02020603050405020304" pitchFamily="18" charset="0"/>
            </a:endParaRPr>
          </a:p>
          <a:p>
            <a:endParaRPr lang="en-US" sz="2000" baseline="30000" dirty="0">
              <a:latin typeface="Times New Roman" panose="02020603050405020304" pitchFamily="18" charset="0"/>
              <a:cs typeface="Times New Roman" panose="02020603050405020304" pitchFamily="18" charset="0"/>
            </a:endParaRPr>
          </a:p>
        </p:txBody>
      </p:sp>
      <p:sp>
        <p:nvSpPr>
          <p:cNvPr id="11" name="Rectangle 10"/>
          <p:cNvSpPr/>
          <p:nvPr/>
        </p:nvSpPr>
        <p:spPr>
          <a:xfrm>
            <a:off x="5166464" y="245590"/>
            <a:ext cx="1864613" cy="400110"/>
          </a:xfrm>
          <a:prstGeom prst="rect">
            <a:avLst/>
          </a:prstGeom>
        </p:spPr>
        <p:txBody>
          <a:bodyPr wrap="none">
            <a:spAutoFit/>
          </a:bodyPr>
          <a:lstStyle/>
          <a:p>
            <a:r>
              <a:rPr lang="en-US" sz="2000" b="1" dirty="0">
                <a:solidFill>
                  <a:srgbClr val="C00000"/>
                </a:solidFill>
                <a:latin typeface="Times New Roman" panose="02020603050405020304" pitchFamily="18" charset="0"/>
                <a:cs typeface="Times New Roman" panose="02020603050405020304" pitchFamily="18" charset="0"/>
              </a:rPr>
              <a:t>Law of Gravity</a:t>
            </a:r>
          </a:p>
        </p:txBody>
      </p:sp>
      <p:pic>
        <p:nvPicPr>
          <p:cNvPr id="2058" name="Picture 10" descr="https://upload.wikimedia.org/wikipedia/commons/thumb/0/0e/NewtonsLawOfUniversalGravitation.svg/300px-NewtonsLawOfUniversalGravitation.sv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36115" y="430256"/>
            <a:ext cx="3843961" cy="2690774"/>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430587" y="3934456"/>
            <a:ext cx="8989974" cy="2534027"/>
          </a:xfrm>
          <a:prstGeom prst="rect">
            <a:avLst/>
          </a:prstGeom>
        </p:spPr>
        <p:txBody>
          <a:bodyPr wrap="square">
            <a:spAutoFit/>
          </a:bodyPr>
          <a:lstStyle/>
          <a:p>
            <a:r>
              <a:rPr lang="en-US" sz="2800" b="1" dirty="0">
                <a:solidFill>
                  <a:srgbClr val="C00000"/>
                </a:solidFill>
                <a:latin typeface="Times New Roman" panose="02020603050405020304" pitchFamily="18" charset="0"/>
                <a:cs typeface="Times New Roman" panose="02020603050405020304" pitchFamily="18" charset="0"/>
              </a:rPr>
              <a:t>Force of Gravity on Earth:</a:t>
            </a:r>
          </a:p>
          <a:p>
            <a:endParaRPr lang="en-US" sz="2800" baseline="30000" dirty="0">
              <a:solidFill>
                <a:srgbClr val="202122"/>
              </a:solidFill>
              <a:latin typeface="Arial" panose="020B0604020202020204" pitchFamily="34" charset="0"/>
              <a:cs typeface="Arial" panose="020B0604020202020204" pitchFamily="34" charset="0"/>
            </a:endParaRPr>
          </a:p>
          <a:p>
            <a:r>
              <a:rPr lang="en-US" sz="2800" dirty="0">
                <a:solidFill>
                  <a:srgbClr val="202122"/>
                </a:solidFill>
                <a:latin typeface="Times New Roman" panose="02020603050405020304" pitchFamily="18" charset="0"/>
                <a:cs typeface="Times New Roman" panose="02020603050405020304" pitchFamily="18" charset="0"/>
              </a:rPr>
              <a:t>F = (mass) x (g)  Newton</a:t>
            </a:r>
          </a:p>
          <a:p>
            <a:endParaRPr lang="en-US" sz="2800" dirty="0">
              <a:solidFill>
                <a:srgbClr val="202122"/>
              </a:solidFill>
              <a:latin typeface="Times New Roman" panose="02020603050405020304" pitchFamily="18" charset="0"/>
              <a:cs typeface="Times New Roman" panose="02020603050405020304" pitchFamily="18" charset="0"/>
            </a:endParaRPr>
          </a:p>
          <a:p>
            <a:r>
              <a:rPr lang="en-US" sz="2800" dirty="0">
                <a:solidFill>
                  <a:srgbClr val="202122"/>
                </a:solidFill>
                <a:latin typeface="Times New Roman" panose="02020603050405020304" pitchFamily="18" charset="0"/>
                <a:cs typeface="Times New Roman" panose="02020603050405020304" pitchFamily="18" charset="0"/>
              </a:rPr>
              <a:t>g = acceleration due to gravity on earth</a:t>
            </a:r>
          </a:p>
          <a:p>
            <a:r>
              <a:rPr lang="en-US" sz="2800" dirty="0">
                <a:solidFill>
                  <a:srgbClr val="202122"/>
                </a:solidFill>
                <a:latin typeface="Times New Roman" panose="02020603050405020304" pitchFamily="18" charset="0"/>
                <a:cs typeface="Times New Roman" panose="02020603050405020304" pitchFamily="18" charset="0"/>
              </a:rPr>
              <a:t>	= 9.8 m/</a:t>
            </a:r>
            <a:r>
              <a:rPr lang="en-US" sz="2800" dirty="0">
                <a:latin typeface="Times New Roman" panose="02020603050405020304" pitchFamily="18" charset="0"/>
                <a:cs typeface="Times New Roman" panose="02020603050405020304" pitchFamily="18" charset="0"/>
              </a:rPr>
              <a:t>s</a:t>
            </a:r>
            <a:r>
              <a:rPr lang="en-US" sz="2800" baseline="30000" dirty="0">
                <a:latin typeface="Times New Roman" panose="02020603050405020304" pitchFamily="18" charset="0"/>
                <a:cs typeface="Times New Roman" panose="02020603050405020304" pitchFamily="18" charset="0"/>
              </a:rPr>
              <a:t>−2</a:t>
            </a:r>
            <a:endParaRPr lang="en-US" sz="2800" dirty="0">
              <a:solidFill>
                <a:srgbClr val="202122"/>
              </a:solidFill>
              <a:latin typeface="Times New Roman" panose="02020603050405020304" pitchFamily="18" charset="0"/>
              <a:cs typeface="Times New Roman" panose="02020603050405020304" pitchFamily="18" charset="0"/>
            </a:endParaRPr>
          </a:p>
        </p:txBody>
      </p:sp>
      <mc:AlternateContent xmlns:mc="http://schemas.openxmlformats.org/markup-compatibility/2006" xmlns:p14="http://schemas.microsoft.com/office/powerpoint/2010/main">
        <mc:Choice Requires="p14">
          <p:contentPart p14:bwMode="auto" r:id="rId4">
            <p14:nvContentPartPr>
              <p14:cNvPr id="2103" name="Ink 2102"/>
              <p14:cNvContentPartPr/>
              <p14:nvPr/>
            </p14:nvContentPartPr>
            <p14:xfrm>
              <a:off x="7771868" y="2557270"/>
              <a:ext cx="7200" cy="0"/>
            </p14:xfrm>
          </p:contentPart>
        </mc:Choice>
        <mc:Fallback xmlns="">
          <p:pic>
            <p:nvPicPr>
              <p:cNvPr id="2103" name="Ink 2102"/>
              <p:cNvPicPr/>
              <p:nvPr/>
            </p:nvPicPr>
            <p:blipFill>
              <a:blip r:embed="rId5"/>
              <a:stretch>
                <a:fillRect/>
              </a:stretch>
            </p:blipFill>
            <p:spPr>
              <a:xfrm>
                <a:off x="0" y="0"/>
                <a:ext cx="7200" cy="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2305" name="Ink 2304"/>
              <p14:cNvContentPartPr/>
              <p14:nvPr/>
            </p14:nvContentPartPr>
            <p14:xfrm>
              <a:off x="8210348" y="554314"/>
              <a:ext cx="536760" cy="371436"/>
            </p14:xfrm>
          </p:contentPart>
        </mc:Choice>
        <mc:Fallback xmlns="">
          <p:pic>
            <p:nvPicPr>
              <p:cNvPr id="2305" name="Ink 2304"/>
              <p:cNvPicPr/>
              <p:nvPr/>
            </p:nvPicPr>
            <p:blipFill>
              <a:blip r:embed="rId11"/>
              <a:stretch>
                <a:fillRect/>
              </a:stretch>
            </p:blipFill>
            <p:spPr>
              <a:xfrm>
                <a:off x="8206388" y="550354"/>
                <a:ext cx="885960" cy="846995"/>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2331" name="Ink 2330"/>
              <p14:cNvContentPartPr/>
              <p14:nvPr/>
            </p14:nvContentPartPr>
            <p14:xfrm>
              <a:off x="5910308" y="3549430"/>
              <a:ext cx="1077840" cy="3090324"/>
            </p14:xfrm>
          </p:contentPart>
        </mc:Choice>
        <mc:Fallback xmlns="">
          <p:pic>
            <p:nvPicPr>
              <p:cNvPr id="2331" name="Ink 2330"/>
              <p:cNvPicPr/>
              <p:nvPr/>
            </p:nvPicPr>
            <p:blipFill>
              <a:blip r:embed="rId17"/>
              <a:stretch>
                <a:fillRect/>
              </a:stretch>
            </p:blipFill>
            <p:spPr>
              <a:xfrm>
                <a:off x="1570868" y="3133990"/>
                <a:ext cx="10203840" cy="3731844"/>
              </a:xfrm>
              <a:prstGeom prst="rect">
                <a:avLst/>
              </a:prstGeom>
            </p:spPr>
          </p:pic>
        </mc:Fallback>
      </mc:AlternateContent>
    </p:spTree>
    <p:extLst>
      <p:ext uri="{BB962C8B-B14F-4D97-AF65-F5344CB8AC3E}">
        <p14:creationId xmlns:p14="http://schemas.microsoft.com/office/powerpoint/2010/main" val="3721917713"/>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15" presetClass="emph" presetSubtype="0" grpId="0" nodeType="withEffect">
                                  <p:stCondLst>
                                    <p:cond delay="0"/>
                                  </p:stCondLst>
                                  <p:iterate type="lt">
                                    <p:tmAbs val="25"/>
                                  </p:iterate>
                                  <p:childTnLst>
                                    <p:set>
                                      <p:cBhvr override="childStyle">
                                        <p:cTn id="10" dur="indefinite"/>
                                        <p:tgtEl>
                                          <p:spTgt spid="6"/>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460744" y="1146175"/>
            <a:ext cx="11454809" cy="5457904"/>
          </a:xfrm>
          <a:prstGeom prst="rect">
            <a:avLst/>
          </a:prstGeom>
        </p:spPr>
        <p:txBody>
          <a:bodyPr wrap="square">
            <a:spAutoFit/>
          </a:bodyPr>
          <a:lstStyle/>
          <a:p>
            <a:pPr marL="285750" indent="-285750">
              <a:buFont typeface="Arial" panose="020B0604020202020204" pitchFamily="34" charset="0"/>
              <a:buChar char="•"/>
            </a:pPr>
            <a:r>
              <a:rPr lang="en-US" sz="2000" dirty="0">
                <a:solidFill>
                  <a:srgbClr val="202122"/>
                </a:solidFill>
                <a:latin typeface="Times New Roman" panose="02020603050405020304" pitchFamily="18" charset="0"/>
                <a:cs typeface="Times New Roman" panose="02020603050405020304" pitchFamily="18" charset="0"/>
              </a:rPr>
              <a:t>Is a type of force that occurs between electrically charged particles</a:t>
            </a:r>
          </a:p>
          <a:p>
            <a:pPr marL="285750" indent="-285750">
              <a:buFont typeface="Arial" panose="020B0604020202020204" pitchFamily="34" charset="0"/>
              <a:buChar char="•"/>
            </a:pPr>
            <a:endParaRPr lang="en-US" sz="2000" dirty="0">
              <a:solidFill>
                <a:srgbClr val="202122"/>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solidFill>
                  <a:srgbClr val="202122"/>
                </a:solidFill>
                <a:latin typeface="Times New Roman" panose="02020603050405020304" pitchFamily="18" charset="0"/>
                <a:cs typeface="Times New Roman" panose="02020603050405020304" pitchFamily="18" charset="0"/>
              </a:rPr>
              <a:t>Is carried by electromagnetic fields composed of electric fields and magnetic fields</a:t>
            </a:r>
          </a:p>
          <a:p>
            <a:pPr marL="285750" indent="-285750">
              <a:buFont typeface="Arial" panose="020B0604020202020204" pitchFamily="34" charset="0"/>
              <a:buChar char="•"/>
            </a:pPr>
            <a:endParaRPr lang="en-US" sz="2000" dirty="0">
              <a:solidFill>
                <a:srgbClr val="202122"/>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solidFill>
                  <a:srgbClr val="202122"/>
                </a:solidFill>
                <a:latin typeface="Times New Roman" panose="02020603050405020304" pitchFamily="18" charset="0"/>
                <a:cs typeface="Times New Roman" panose="02020603050405020304" pitchFamily="18" charset="0"/>
              </a:rPr>
              <a:t>Is responsible for electromagnetic radiation such as light</a:t>
            </a:r>
          </a:p>
          <a:p>
            <a:pPr marL="285750" indent="-285750">
              <a:buFont typeface="Arial" panose="020B0604020202020204" pitchFamily="34" charset="0"/>
              <a:buChar char="•"/>
            </a:pPr>
            <a:endParaRPr lang="en-US" sz="2000" dirty="0">
              <a:solidFill>
                <a:srgbClr val="202122"/>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solidFill>
                  <a:srgbClr val="202122"/>
                </a:solidFill>
                <a:latin typeface="Times New Roman" panose="02020603050405020304" pitchFamily="18" charset="0"/>
                <a:cs typeface="Times New Roman" panose="02020603050405020304" pitchFamily="18" charset="0"/>
              </a:rPr>
              <a:t>EM phenomena are defined in terms of the Lorentz force</a:t>
            </a:r>
          </a:p>
          <a:p>
            <a:pPr marL="285750" indent="-285750">
              <a:buFont typeface="Arial" panose="020B0604020202020204" pitchFamily="34" charset="0"/>
              <a:buChar char="•"/>
            </a:pPr>
            <a:endParaRPr lang="en-US" sz="2000" dirty="0">
              <a:solidFill>
                <a:srgbClr val="202122"/>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solidFill>
                  <a:srgbClr val="202122"/>
                </a:solidFill>
                <a:latin typeface="Times New Roman" panose="02020603050405020304" pitchFamily="18" charset="0"/>
                <a:cs typeface="Times New Roman" panose="02020603050405020304" pitchFamily="18" charset="0"/>
              </a:rPr>
              <a:t>Plays a major role in determining the internal properties of most objects encountered in daily life</a:t>
            </a:r>
          </a:p>
          <a:p>
            <a:pPr marL="285750" indent="-285750">
              <a:buFont typeface="Arial" panose="020B0604020202020204" pitchFamily="34" charset="0"/>
              <a:buChar char="•"/>
            </a:pPr>
            <a:endParaRPr lang="en-US" sz="2000" dirty="0">
              <a:solidFill>
                <a:srgbClr val="202122"/>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solidFill>
                  <a:srgbClr val="202122"/>
                </a:solidFill>
                <a:latin typeface="Times New Roman" panose="02020603050405020304" pitchFamily="18" charset="0"/>
                <a:cs typeface="Times New Roman" panose="02020603050405020304" pitchFamily="18" charset="0"/>
              </a:rPr>
              <a:t>EM attraction between atomic nuclei and their orbital electrons holds atoms together</a:t>
            </a:r>
          </a:p>
          <a:p>
            <a:pPr marL="285750" indent="-285750">
              <a:buFont typeface="Arial" panose="020B0604020202020204" pitchFamily="34" charset="0"/>
              <a:buChar char="•"/>
            </a:pPr>
            <a:endParaRPr lang="en-US" sz="2000" dirty="0">
              <a:solidFill>
                <a:srgbClr val="202122"/>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solidFill>
                  <a:srgbClr val="202122"/>
                </a:solidFill>
                <a:latin typeface="Times New Roman" panose="02020603050405020304" pitchFamily="18" charset="0"/>
                <a:cs typeface="Times New Roman" panose="02020603050405020304" pitchFamily="18" charset="0"/>
              </a:rPr>
              <a:t>Responsible for the chemical bonds between atoms which create molecules, and intermolecular forces</a:t>
            </a:r>
          </a:p>
          <a:p>
            <a:pPr marL="285750" indent="-285750">
              <a:buFont typeface="Arial" panose="020B0604020202020204" pitchFamily="34" charset="0"/>
              <a:buChar char="•"/>
            </a:pPr>
            <a:endParaRPr lang="en-US" sz="2000" dirty="0">
              <a:solidFill>
                <a:srgbClr val="202122"/>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solidFill>
                  <a:srgbClr val="202122"/>
                </a:solidFill>
                <a:latin typeface="Times New Roman" panose="02020603050405020304" pitchFamily="18" charset="0"/>
                <a:cs typeface="Times New Roman" panose="02020603050405020304" pitchFamily="18" charset="0"/>
              </a:rPr>
              <a:t>Governs all chemical processes, which arise from interactions between the electrons of neighboring atoms</a:t>
            </a:r>
          </a:p>
          <a:p>
            <a:pPr marL="285750" indent="-285750">
              <a:buFont typeface="Arial" panose="020B0604020202020204" pitchFamily="34" charset="0"/>
              <a:buChar char="•"/>
            </a:pPr>
            <a:endParaRPr lang="en-US" sz="2000" dirty="0">
              <a:solidFill>
                <a:srgbClr val="202122"/>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solidFill>
                  <a:srgbClr val="202122"/>
                </a:solidFill>
                <a:latin typeface="Times New Roman" panose="02020603050405020304" pitchFamily="18" charset="0"/>
                <a:cs typeface="Times New Roman" panose="02020603050405020304" pitchFamily="18" charset="0"/>
              </a:rPr>
              <a:t>At high energy, the weak force and electromagnetic force are unified as a single electroweak force</a:t>
            </a:r>
          </a:p>
          <a:p>
            <a:pPr marL="285750" indent="-285750">
              <a:buFont typeface="Arial" panose="020B0604020202020204" pitchFamily="34" charset="0"/>
              <a:buChar char="•"/>
            </a:pPr>
            <a:endParaRPr lang="en-US" baseline="30000" dirty="0">
              <a:latin typeface="Arial" panose="020B0604020202020204" pitchFamily="34" charset="0"/>
              <a:cs typeface="Arial" panose="020B0604020202020204" pitchFamily="34" charset="0"/>
            </a:endParaRPr>
          </a:p>
        </p:txBody>
      </p:sp>
      <p:sp>
        <p:nvSpPr>
          <p:cNvPr id="11" name="Rectangle 10"/>
          <p:cNvSpPr/>
          <p:nvPr/>
        </p:nvSpPr>
        <p:spPr>
          <a:xfrm>
            <a:off x="4659334" y="399013"/>
            <a:ext cx="3306098" cy="400110"/>
          </a:xfrm>
          <a:prstGeom prst="rect">
            <a:avLst/>
          </a:prstGeom>
        </p:spPr>
        <p:txBody>
          <a:bodyPr wrap="none">
            <a:spAutoFit/>
          </a:bodyPr>
          <a:lstStyle/>
          <a:p>
            <a:r>
              <a:rPr lang="en-US" sz="2000" b="1" dirty="0">
                <a:solidFill>
                  <a:srgbClr val="C00000"/>
                </a:solidFill>
                <a:latin typeface="Times New Roman" panose="02020603050405020304" pitchFamily="18" charset="0"/>
                <a:cs typeface="Times New Roman" panose="02020603050405020304" pitchFamily="18" charset="0"/>
              </a:rPr>
              <a:t>Electromagnetic (EM) Force</a:t>
            </a:r>
          </a:p>
        </p:txBody>
      </p:sp>
      <mc:AlternateContent xmlns:mc="http://schemas.openxmlformats.org/markup-compatibility/2006" xmlns:p14="http://schemas.microsoft.com/office/powerpoint/2010/main">
        <mc:Choice Requires="p14">
          <p:contentPart p14:bwMode="auto" r:id="rId2">
            <p14:nvContentPartPr>
              <p14:cNvPr id="91" name="Ink 90"/>
              <p14:cNvContentPartPr/>
              <p14:nvPr/>
            </p14:nvContentPartPr>
            <p14:xfrm>
              <a:off x="11536528" y="3596076"/>
              <a:ext cx="9000" cy="0"/>
            </p14:xfrm>
          </p:contentPart>
        </mc:Choice>
        <mc:Fallback xmlns="">
          <p:pic>
            <p:nvPicPr>
              <p:cNvPr id="91" name="Ink 90"/>
              <p:cNvPicPr/>
              <p:nvPr/>
            </p:nvPicPr>
            <p:blipFill>
              <a:blip r:embed="rId3"/>
              <a:stretch>
                <a:fillRect/>
              </a:stretch>
            </p:blipFill>
            <p:spPr>
              <a:xfrm>
                <a:off x="0" y="0"/>
                <a:ext cx="9000" cy="0"/>
              </a:xfrm>
              <a:prstGeom prst="rect">
                <a:avLst/>
              </a:prstGeom>
            </p:spPr>
          </p:pic>
        </mc:Fallback>
      </mc:AlternateContent>
    </p:spTree>
    <p:extLst>
      <p:ext uri="{BB962C8B-B14F-4D97-AF65-F5344CB8AC3E}">
        <p14:creationId xmlns:p14="http://schemas.microsoft.com/office/powerpoint/2010/main" val="208323836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ppt_y</p:attrName>
                                        </p:attrNameLst>
                                      </p:cBhvr>
                                      <p:tavLst>
                                        <p:tav tm="0">
                                          <p:val>
                                            <p:strVal val="#ppt_y+#ppt_h*1.125000"/>
                                          </p:val>
                                        </p:tav>
                                        <p:tav tm="100000">
                                          <p:val>
                                            <p:strVal val="#ppt_y"/>
                                          </p:val>
                                        </p:tav>
                                      </p:tavLst>
                                    </p:anim>
                                    <p:animEffect transition="in" filter="wipe(up)">
                                      <p:cBhvr>
                                        <p:cTn id="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818232" y="956528"/>
            <a:ext cx="8989974" cy="2431435"/>
          </a:xfrm>
          <a:prstGeom prst="rect">
            <a:avLst/>
          </a:prstGeom>
        </p:spPr>
        <p:txBody>
          <a:bodyPr wrap="square">
            <a:spAutoFit/>
          </a:bodyPr>
          <a:lstStyle/>
          <a:p>
            <a:r>
              <a:rPr lang="en-US" sz="2000" dirty="0">
                <a:solidFill>
                  <a:srgbClr val="202122"/>
                </a:solidFill>
                <a:latin typeface="Times New Roman" panose="02020603050405020304" pitchFamily="18" charset="0"/>
                <a:cs typeface="Times New Roman" panose="02020603050405020304" pitchFamily="18" charset="0"/>
              </a:rPr>
              <a:t>It is the combination of electric and magnetic force on a point charge due to electromagnetic fields</a:t>
            </a:r>
          </a:p>
          <a:p>
            <a:endParaRPr lang="en-US" sz="2000" dirty="0">
              <a:solidFill>
                <a:srgbClr val="202122"/>
              </a:solidFill>
              <a:latin typeface="Times New Roman" panose="02020603050405020304" pitchFamily="18" charset="0"/>
              <a:cs typeface="Times New Roman" panose="02020603050405020304" pitchFamily="18" charset="0"/>
            </a:endParaRPr>
          </a:p>
          <a:p>
            <a:r>
              <a:rPr lang="en-US" sz="2000" dirty="0">
                <a:latin typeface="Times New Roman" panose="02020603050405020304" pitchFamily="18" charset="0"/>
                <a:cs typeface="Times New Roman" panose="02020603050405020304" pitchFamily="18" charset="0"/>
              </a:rPr>
              <a:t>F = Lorentz force on charge ‘q’ (F is in units of N)</a:t>
            </a:r>
          </a:p>
          <a:p>
            <a:r>
              <a:rPr lang="en-US" sz="2000" dirty="0">
                <a:latin typeface="Times New Roman" panose="02020603050405020304" pitchFamily="18" charset="0"/>
                <a:cs typeface="Times New Roman" panose="02020603050405020304" pitchFamily="18" charset="0"/>
              </a:rPr>
              <a:t>q = charge that experiences F (charge’s SI units: C=Coulomb)</a:t>
            </a:r>
          </a:p>
          <a:p>
            <a:r>
              <a:rPr lang="en-US" sz="2000" dirty="0">
                <a:latin typeface="Times New Roman" panose="02020603050405020304" pitchFamily="18" charset="0"/>
                <a:cs typeface="Times New Roman" panose="02020603050405020304" pitchFamily="18" charset="0"/>
              </a:rPr>
              <a:t>E = Value of electric field strength (in units = N/C)</a:t>
            </a:r>
          </a:p>
          <a:p>
            <a:r>
              <a:rPr lang="en-US" sz="2000" dirty="0">
                <a:latin typeface="Times New Roman" panose="02020603050405020304" pitchFamily="18" charset="0"/>
                <a:cs typeface="Times New Roman" panose="02020603050405020304" pitchFamily="18" charset="0"/>
              </a:rPr>
              <a:t>B = value of magnetic field strength (in units of T=Tesla) </a:t>
            </a:r>
          </a:p>
          <a:p>
            <a:endParaRPr lang="en-US" baseline="30000" dirty="0">
              <a:latin typeface="Arial" panose="020B0604020202020204" pitchFamily="34" charset="0"/>
              <a:cs typeface="Arial" panose="020B0604020202020204" pitchFamily="34" charset="0"/>
            </a:endParaRPr>
          </a:p>
        </p:txBody>
      </p:sp>
      <p:sp>
        <p:nvSpPr>
          <p:cNvPr id="11" name="Rectangle 10"/>
          <p:cNvSpPr/>
          <p:nvPr/>
        </p:nvSpPr>
        <p:spPr>
          <a:xfrm>
            <a:off x="147961" y="489732"/>
            <a:ext cx="1735155" cy="400110"/>
          </a:xfrm>
          <a:prstGeom prst="rect">
            <a:avLst/>
          </a:prstGeom>
        </p:spPr>
        <p:txBody>
          <a:bodyPr wrap="square">
            <a:spAutoFit/>
          </a:bodyPr>
          <a:lstStyle/>
          <a:p>
            <a:r>
              <a:rPr lang="en-US" sz="2000" b="1" dirty="0">
                <a:solidFill>
                  <a:srgbClr val="C00000"/>
                </a:solidFill>
                <a:latin typeface="Times New Roman" panose="02020603050405020304" pitchFamily="18" charset="0"/>
                <a:cs typeface="Times New Roman" panose="02020603050405020304" pitchFamily="18" charset="0"/>
              </a:rPr>
              <a:t>Lorentz Force</a:t>
            </a:r>
          </a:p>
        </p:txBody>
      </p:sp>
      <p:pic>
        <p:nvPicPr>
          <p:cNvPr id="2" name="Picture 1"/>
          <p:cNvPicPr>
            <a:picLocks noChangeAspect="1"/>
          </p:cNvPicPr>
          <p:nvPr/>
        </p:nvPicPr>
        <p:blipFill>
          <a:blip r:embed="rId2"/>
          <a:stretch>
            <a:fillRect/>
          </a:stretch>
        </p:blipFill>
        <p:spPr>
          <a:xfrm>
            <a:off x="8154438" y="1643535"/>
            <a:ext cx="3000375" cy="714375"/>
          </a:xfrm>
          <a:prstGeom prst="rect">
            <a:avLst/>
          </a:prstGeom>
          <a:ln w="25400" cmpd="sng">
            <a:solidFill>
              <a:schemeClr val="tx1"/>
            </a:solidFill>
          </a:ln>
        </p:spPr>
      </p:pic>
      <p:sp>
        <p:nvSpPr>
          <p:cNvPr id="7" name="Rectangle 6"/>
          <p:cNvSpPr/>
          <p:nvPr/>
        </p:nvSpPr>
        <p:spPr>
          <a:xfrm>
            <a:off x="583315" y="3854759"/>
            <a:ext cx="8989974" cy="3046988"/>
          </a:xfrm>
          <a:prstGeom prst="rect">
            <a:avLst/>
          </a:prstGeom>
        </p:spPr>
        <p:txBody>
          <a:bodyPr wrap="square">
            <a:spAutoFit/>
          </a:bodyPr>
          <a:lstStyle/>
          <a:p>
            <a:r>
              <a:rPr lang="en-US" sz="2000" dirty="0">
                <a:solidFill>
                  <a:srgbClr val="202122"/>
                </a:solidFill>
                <a:latin typeface="Times New Roman" panose="02020603050405020304" pitchFamily="18" charset="0"/>
                <a:cs typeface="Times New Roman" panose="02020603050405020304" pitchFamily="18" charset="0"/>
              </a:rPr>
              <a:t>Coulomb’s force quantifies the amount of force between two </a:t>
            </a:r>
            <a:r>
              <a:rPr lang="en-US" sz="2000" b="1" i="1" dirty="0">
                <a:solidFill>
                  <a:srgbClr val="202122"/>
                </a:solidFill>
                <a:latin typeface="Times New Roman" panose="02020603050405020304" pitchFamily="18" charset="0"/>
                <a:cs typeface="Times New Roman" panose="02020603050405020304" pitchFamily="18" charset="0"/>
              </a:rPr>
              <a:t>stationary</a:t>
            </a:r>
            <a:r>
              <a:rPr lang="en-US" sz="2000" dirty="0">
                <a:solidFill>
                  <a:srgbClr val="202122"/>
                </a:solidFill>
                <a:latin typeface="Times New Roman" panose="02020603050405020304" pitchFamily="18" charset="0"/>
                <a:cs typeface="Times New Roman" panose="02020603050405020304" pitchFamily="18" charset="0"/>
              </a:rPr>
              <a:t>, electrically charged particles, in </a:t>
            </a:r>
            <a:r>
              <a:rPr lang="en-US" sz="2000" b="1" i="1" dirty="0">
                <a:solidFill>
                  <a:srgbClr val="202122"/>
                </a:solidFill>
                <a:latin typeface="Times New Roman" panose="02020603050405020304" pitchFamily="18" charset="0"/>
                <a:cs typeface="Times New Roman" panose="02020603050405020304" pitchFamily="18" charset="0"/>
              </a:rPr>
              <a:t>absence</a:t>
            </a:r>
            <a:r>
              <a:rPr lang="en-US" sz="2000" dirty="0">
                <a:solidFill>
                  <a:srgbClr val="202122"/>
                </a:solidFill>
                <a:latin typeface="Times New Roman" panose="02020603050405020304" pitchFamily="18" charset="0"/>
                <a:cs typeface="Times New Roman" panose="02020603050405020304" pitchFamily="18" charset="0"/>
              </a:rPr>
              <a:t> of magnetic fields. </a:t>
            </a:r>
          </a:p>
          <a:p>
            <a:endParaRPr lang="en-US" sz="2000" dirty="0">
              <a:solidFill>
                <a:srgbClr val="202122"/>
              </a:solidFill>
              <a:latin typeface="Times New Roman" panose="02020603050405020304" pitchFamily="18" charset="0"/>
              <a:cs typeface="Times New Roman" panose="02020603050405020304" pitchFamily="18" charset="0"/>
            </a:endParaRPr>
          </a:p>
          <a:p>
            <a:endParaRPr lang="en-US" sz="2000" dirty="0">
              <a:solidFill>
                <a:srgbClr val="202122"/>
              </a:solidFill>
              <a:latin typeface="Times New Roman" panose="02020603050405020304" pitchFamily="18" charset="0"/>
              <a:cs typeface="Times New Roman" panose="02020603050405020304" pitchFamily="18" charset="0"/>
            </a:endParaRPr>
          </a:p>
          <a:p>
            <a:r>
              <a:rPr lang="en-US" sz="2000" dirty="0">
                <a:latin typeface="Times New Roman" panose="02020603050405020304" pitchFamily="18" charset="0"/>
                <a:cs typeface="Times New Roman" panose="02020603050405020304" pitchFamily="18" charset="0"/>
              </a:rPr>
              <a:t>F = Coulomb force present on both the charges ‘q1’ and ‘q2’ (F is in units of N)</a:t>
            </a:r>
          </a:p>
          <a:p>
            <a:r>
              <a:rPr lang="en-US" sz="2000" dirty="0">
                <a:latin typeface="Times New Roman" panose="02020603050405020304" pitchFamily="18" charset="0"/>
                <a:cs typeface="Times New Roman" panose="02020603050405020304" pitchFamily="18" charset="0"/>
              </a:rPr>
              <a:t>q1, q2 = charge values of the two charges experiencing Coulomb force (units = C = Coulomb)</a:t>
            </a:r>
          </a:p>
          <a:p>
            <a:r>
              <a:rPr lang="en-US" sz="2000" dirty="0">
                <a:latin typeface="Times New Roman" panose="02020603050405020304" pitchFamily="18" charset="0"/>
                <a:cs typeface="Times New Roman" panose="02020603050405020304" pitchFamily="18" charset="0"/>
              </a:rPr>
              <a:t>r = distance between the centers of the masses (units = m)</a:t>
            </a:r>
          </a:p>
          <a:p>
            <a:r>
              <a:rPr lang="en-US" sz="2000" dirty="0" err="1">
                <a:latin typeface="Times New Roman" panose="02020603050405020304" pitchFamily="18" charset="0"/>
                <a:cs typeface="Times New Roman" panose="02020603050405020304" pitchFamily="18" charset="0"/>
              </a:rPr>
              <a:t>ke</a:t>
            </a:r>
            <a:r>
              <a:rPr lang="en-US" sz="2000" dirty="0">
                <a:latin typeface="Times New Roman" panose="02020603050405020304" pitchFamily="18" charset="0"/>
                <a:cs typeface="Times New Roman" panose="02020603050405020304" pitchFamily="18" charset="0"/>
              </a:rPr>
              <a:t> = Coulomb's constant /Electrostatic constant = </a:t>
            </a:r>
            <a:r>
              <a:rPr lang="pl-PL" sz="2000" dirty="0">
                <a:latin typeface="Times New Roman" panose="02020603050405020304" pitchFamily="18" charset="0"/>
                <a:cs typeface="Times New Roman" panose="02020603050405020304" pitchFamily="18" charset="0"/>
              </a:rPr>
              <a:t>8.99×10</a:t>
            </a:r>
            <a:r>
              <a:rPr lang="pl-PL" sz="2000" baseline="30000" dirty="0">
                <a:latin typeface="Times New Roman" panose="02020603050405020304" pitchFamily="18" charset="0"/>
                <a:cs typeface="Times New Roman" panose="02020603050405020304" pitchFamily="18" charset="0"/>
              </a:rPr>
              <a:t>9</a:t>
            </a:r>
            <a:r>
              <a:rPr lang="pl-PL" sz="2000" dirty="0">
                <a:latin typeface="Times New Roman" panose="02020603050405020304" pitchFamily="18" charset="0"/>
                <a:cs typeface="Times New Roman" panose="02020603050405020304" pitchFamily="18" charset="0"/>
              </a:rPr>
              <a:t> N⋅m</a:t>
            </a:r>
            <a:r>
              <a:rPr lang="pl-PL" sz="2000" baseline="30000" dirty="0">
                <a:latin typeface="Times New Roman" panose="02020603050405020304" pitchFamily="18" charset="0"/>
                <a:cs typeface="Times New Roman" panose="02020603050405020304" pitchFamily="18" charset="0"/>
              </a:rPr>
              <a:t>2</a:t>
            </a:r>
            <a:r>
              <a:rPr lang="pl-PL" sz="2000" dirty="0">
                <a:latin typeface="Times New Roman" panose="02020603050405020304" pitchFamily="18" charset="0"/>
                <a:cs typeface="Times New Roman" panose="02020603050405020304" pitchFamily="18" charset="0"/>
              </a:rPr>
              <a:t>⋅C</a:t>
            </a:r>
            <a:r>
              <a:rPr lang="pl-PL" sz="2000" baseline="30000" dirty="0">
                <a:latin typeface="Times New Roman" panose="02020603050405020304" pitchFamily="18" charset="0"/>
                <a:cs typeface="Times New Roman" panose="02020603050405020304" pitchFamily="18" charset="0"/>
              </a:rPr>
              <a:t>−2</a:t>
            </a:r>
            <a:r>
              <a:rPr lang="en-US" sz="2000" dirty="0">
                <a:latin typeface="Times New Roman" panose="02020603050405020304" pitchFamily="18" charset="0"/>
                <a:cs typeface="Times New Roman" panose="02020603050405020304" pitchFamily="18" charset="0"/>
              </a:rPr>
              <a:t> </a:t>
            </a:r>
          </a:p>
          <a:p>
            <a:endParaRPr lang="en-US" sz="2000" baseline="30000" dirty="0">
              <a:latin typeface="Arial" panose="020B0604020202020204" pitchFamily="34" charset="0"/>
              <a:cs typeface="Arial" panose="020B0604020202020204" pitchFamily="34" charset="0"/>
            </a:endParaRPr>
          </a:p>
        </p:txBody>
      </p:sp>
      <p:sp>
        <p:nvSpPr>
          <p:cNvPr id="8" name="Rectangle 7"/>
          <p:cNvSpPr/>
          <p:nvPr/>
        </p:nvSpPr>
        <p:spPr>
          <a:xfrm>
            <a:off x="147961" y="3421306"/>
            <a:ext cx="5948039" cy="400110"/>
          </a:xfrm>
          <a:prstGeom prst="rect">
            <a:avLst/>
          </a:prstGeom>
        </p:spPr>
        <p:txBody>
          <a:bodyPr wrap="none">
            <a:spAutoFit/>
          </a:bodyPr>
          <a:lstStyle/>
          <a:p>
            <a:r>
              <a:rPr lang="en-US" sz="2000" b="1" dirty="0">
                <a:solidFill>
                  <a:srgbClr val="C00000"/>
                </a:solidFill>
                <a:latin typeface="Times New Roman" panose="02020603050405020304" pitchFamily="18" charset="0"/>
                <a:cs typeface="Times New Roman" panose="02020603050405020304" pitchFamily="18" charset="0"/>
              </a:rPr>
              <a:t>Coulomb Force is a simplified form of Lorentz Force</a:t>
            </a:r>
          </a:p>
        </p:txBody>
      </p:sp>
      <p:pic>
        <p:nvPicPr>
          <p:cNvPr id="3" name="Picture 2"/>
          <p:cNvPicPr>
            <a:picLocks noChangeAspect="1"/>
          </p:cNvPicPr>
          <p:nvPr/>
        </p:nvPicPr>
        <p:blipFill>
          <a:blip r:embed="rId3"/>
          <a:stretch>
            <a:fillRect/>
          </a:stretch>
        </p:blipFill>
        <p:spPr>
          <a:xfrm>
            <a:off x="9573289" y="4373962"/>
            <a:ext cx="2019300" cy="1114425"/>
          </a:xfrm>
          <a:prstGeom prst="rect">
            <a:avLst/>
          </a:prstGeom>
          <a:ln w="25400">
            <a:solidFill>
              <a:schemeClr val="tx1"/>
            </a:solidFill>
          </a:ln>
        </p:spPr>
      </p:pic>
    </p:spTree>
    <p:extLst>
      <p:ext uri="{BB962C8B-B14F-4D97-AF65-F5344CB8AC3E}">
        <p14:creationId xmlns:p14="http://schemas.microsoft.com/office/powerpoint/2010/main" val="57897542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80">
                                          <p:stCondLst>
                                            <p:cond delay="0"/>
                                          </p:stCondLst>
                                        </p:cTn>
                                        <p:tgtEl>
                                          <p:spTgt spid="8"/>
                                        </p:tgtEl>
                                      </p:cBhvr>
                                    </p:animEffect>
                                    <p:anim calcmode="lin" valueType="num">
                                      <p:cBhvr>
                                        <p:cTn id="8"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13" dur="26">
                                          <p:stCondLst>
                                            <p:cond delay="650"/>
                                          </p:stCondLst>
                                        </p:cTn>
                                        <p:tgtEl>
                                          <p:spTgt spid="8"/>
                                        </p:tgtEl>
                                      </p:cBhvr>
                                      <p:to x="100000" y="60000"/>
                                    </p:animScale>
                                    <p:animScale>
                                      <p:cBhvr>
                                        <p:cTn id="14" dur="166" decel="50000">
                                          <p:stCondLst>
                                            <p:cond delay="676"/>
                                          </p:stCondLst>
                                        </p:cTn>
                                        <p:tgtEl>
                                          <p:spTgt spid="8"/>
                                        </p:tgtEl>
                                      </p:cBhvr>
                                      <p:to x="100000" y="100000"/>
                                    </p:animScale>
                                    <p:animScale>
                                      <p:cBhvr>
                                        <p:cTn id="15" dur="26">
                                          <p:stCondLst>
                                            <p:cond delay="1312"/>
                                          </p:stCondLst>
                                        </p:cTn>
                                        <p:tgtEl>
                                          <p:spTgt spid="8"/>
                                        </p:tgtEl>
                                      </p:cBhvr>
                                      <p:to x="100000" y="80000"/>
                                    </p:animScale>
                                    <p:animScale>
                                      <p:cBhvr>
                                        <p:cTn id="16" dur="166" decel="50000">
                                          <p:stCondLst>
                                            <p:cond delay="1338"/>
                                          </p:stCondLst>
                                        </p:cTn>
                                        <p:tgtEl>
                                          <p:spTgt spid="8"/>
                                        </p:tgtEl>
                                      </p:cBhvr>
                                      <p:to x="100000" y="100000"/>
                                    </p:animScale>
                                    <p:animScale>
                                      <p:cBhvr>
                                        <p:cTn id="17" dur="26">
                                          <p:stCondLst>
                                            <p:cond delay="1642"/>
                                          </p:stCondLst>
                                        </p:cTn>
                                        <p:tgtEl>
                                          <p:spTgt spid="8"/>
                                        </p:tgtEl>
                                      </p:cBhvr>
                                      <p:to x="100000" y="90000"/>
                                    </p:animScale>
                                    <p:animScale>
                                      <p:cBhvr>
                                        <p:cTn id="18" dur="166" decel="50000">
                                          <p:stCondLst>
                                            <p:cond delay="1668"/>
                                          </p:stCondLst>
                                        </p:cTn>
                                        <p:tgtEl>
                                          <p:spTgt spid="8"/>
                                        </p:tgtEl>
                                      </p:cBhvr>
                                      <p:to x="100000" y="100000"/>
                                    </p:animScale>
                                    <p:animScale>
                                      <p:cBhvr>
                                        <p:cTn id="19" dur="26">
                                          <p:stCondLst>
                                            <p:cond delay="1808"/>
                                          </p:stCondLst>
                                        </p:cTn>
                                        <p:tgtEl>
                                          <p:spTgt spid="8"/>
                                        </p:tgtEl>
                                      </p:cBhvr>
                                      <p:to x="100000" y="95000"/>
                                    </p:animScale>
                                    <p:animScale>
                                      <p:cBhvr>
                                        <p:cTn id="20" dur="166" decel="50000">
                                          <p:stCondLst>
                                            <p:cond delay="1834"/>
                                          </p:stCondLst>
                                        </p:cTn>
                                        <p:tgtEl>
                                          <p:spTgt spid="8"/>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80">
                                          <p:stCondLst>
                                            <p:cond delay="0"/>
                                          </p:stCondLst>
                                        </p:cTn>
                                        <p:tgtEl>
                                          <p:spTgt spid="11"/>
                                        </p:tgtEl>
                                      </p:cBhvr>
                                    </p:animEffect>
                                    <p:anim calcmode="lin" valueType="num">
                                      <p:cBhvr>
                                        <p:cTn id="24"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29" dur="26">
                                          <p:stCondLst>
                                            <p:cond delay="650"/>
                                          </p:stCondLst>
                                        </p:cTn>
                                        <p:tgtEl>
                                          <p:spTgt spid="11"/>
                                        </p:tgtEl>
                                      </p:cBhvr>
                                      <p:to x="100000" y="60000"/>
                                    </p:animScale>
                                    <p:animScale>
                                      <p:cBhvr>
                                        <p:cTn id="30" dur="166" decel="50000">
                                          <p:stCondLst>
                                            <p:cond delay="676"/>
                                          </p:stCondLst>
                                        </p:cTn>
                                        <p:tgtEl>
                                          <p:spTgt spid="11"/>
                                        </p:tgtEl>
                                      </p:cBhvr>
                                      <p:to x="100000" y="100000"/>
                                    </p:animScale>
                                    <p:animScale>
                                      <p:cBhvr>
                                        <p:cTn id="31" dur="26">
                                          <p:stCondLst>
                                            <p:cond delay="1312"/>
                                          </p:stCondLst>
                                        </p:cTn>
                                        <p:tgtEl>
                                          <p:spTgt spid="11"/>
                                        </p:tgtEl>
                                      </p:cBhvr>
                                      <p:to x="100000" y="80000"/>
                                    </p:animScale>
                                    <p:animScale>
                                      <p:cBhvr>
                                        <p:cTn id="32" dur="166" decel="50000">
                                          <p:stCondLst>
                                            <p:cond delay="1338"/>
                                          </p:stCondLst>
                                        </p:cTn>
                                        <p:tgtEl>
                                          <p:spTgt spid="11"/>
                                        </p:tgtEl>
                                      </p:cBhvr>
                                      <p:to x="100000" y="100000"/>
                                    </p:animScale>
                                    <p:animScale>
                                      <p:cBhvr>
                                        <p:cTn id="33" dur="26">
                                          <p:stCondLst>
                                            <p:cond delay="1642"/>
                                          </p:stCondLst>
                                        </p:cTn>
                                        <p:tgtEl>
                                          <p:spTgt spid="11"/>
                                        </p:tgtEl>
                                      </p:cBhvr>
                                      <p:to x="100000" y="90000"/>
                                    </p:animScale>
                                    <p:animScale>
                                      <p:cBhvr>
                                        <p:cTn id="34" dur="166" decel="50000">
                                          <p:stCondLst>
                                            <p:cond delay="1668"/>
                                          </p:stCondLst>
                                        </p:cTn>
                                        <p:tgtEl>
                                          <p:spTgt spid="11"/>
                                        </p:tgtEl>
                                      </p:cBhvr>
                                      <p:to x="100000" y="100000"/>
                                    </p:animScale>
                                    <p:animScale>
                                      <p:cBhvr>
                                        <p:cTn id="35" dur="26">
                                          <p:stCondLst>
                                            <p:cond delay="1808"/>
                                          </p:stCondLst>
                                        </p:cTn>
                                        <p:tgtEl>
                                          <p:spTgt spid="11"/>
                                        </p:tgtEl>
                                      </p:cBhvr>
                                      <p:to x="100000" y="95000"/>
                                    </p:animScale>
                                    <p:animScale>
                                      <p:cBhvr>
                                        <p:cTn id="36" dur="166" decel="50000">
                                          <p:stCondLst>
                                            <p:cond delay="1834"/>
                                          </p:stCondLst>
                                        </p:cTn>
                                        <p:tgtEl>
                                          <p:spTgt spid="1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8" grpId="0"/>
    </p:bldLst>
  </p:timing>
</p:sld>
</file>

<file path=ppt/theme/theme1.xml><?xml version="1.0" encoding="utf-8"?>
<a:theme xmlns:a="http://schemas.openxmlformats.org/drawingml/2006/main" name="Parcel">
  <a:themeElements>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fontScheme name="Parcel">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4DB32801-28C0-48B0-8C1D-A9A58613615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TM10001115[[fn=Parcel]]</Template>
  <TotalTime>3855</TotalTime>
  <Words>2086</Words>
  <Application>Microsoft Office PowerPoint</Application>
  <PresentationFormat>Widescreen</PresentationFormat>
  <Paragraphs>226</Paragraphs>
  <Slides>18</Slides>
  <Notes>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Abadi</vt:lpstr>
      <vt:lpstr>Arial</vt:lpstr>
      <vt:lpstr>Calibri</vt:lpstr>
      <vt:lpstr>Courier New</vt:lpstr>
      <vt:lpstr>Gill Sans MT</vt:lpstr>
      <vt:lpstr>Times New Roman</vt:lpstr>
      <vt:lpstr>Parcel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Sairam Tangirala</dc:creator>
  <cp:lastModifiedBy>Sairam Tangirala</cp:lastModifiedBy>
  <cp:revision>109</cp:revision>
  <dcterms:created xsi:type="dcterms:W3CDTF">2020-08-11T15:14:16Z</dcterms:created>
  <dcterms:modified xsi:type="dcterms:W3CDTF">2022-05-12T18:18:33Z</dcterms:modified>
</cp:coreProperties>
</file>