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notesSlides/notesSlide3.xml" ContentType="application/vnd.openxmlformats-officedocument.presentationml.notesSlide+xml"/>
  <Override PartName="/ppt/ink/ink6.xml" ContentType="application/inkml+xml"/>
  <Override PartName="/ppt/ink/ink7.xml" ContentType="application/inkml+xml"/>
  <Override PartName="/ppt/notesSlides/notesSlide4.xml" ContentType="application/vnd.openxmlformats-officedocument.presentationml.notesSlide+xml"/>
  <Override PartName="/ppt/notesSlides/notesSlide5.xml" ContentType="application/vnd.openxmlformats-officedocument.presentationml.notesSlide+xml"/>
  <Override PartName="/ppt/ink/ink8.xml" ContentType="application/inkml+xml"/>
  <Override PartName="/ppt/notesSlides/notesSlide6.xml" ContentType="application/vnd.openxmlformats-officedocument.presentationml.notesSlide+xml"/>
  <Override PartName="/ppt/ink/ink9.xml" ContentType="application/inkml+xml"/>
  <Override PartName="/ppt/ink/ink10.xml" ContentType="application/inkml+xml"/>
  <Override PartName="/ppt/ink/ink11.xml" ContentType="application/inkml+xml"/>
  <Override PartName="/ppt/ink/ink12.xml" ContentType="application/inkml+xml"/>
  <Override PartName="/ppt/notesSlides/notesSlide7.xml" ContentType="application/vnd.openxmlformats-officedocument.presentationml.notesSlide+xml"/>
  <Override PartName="/ppt/ink/ink13.xml" ContentType="application/inkml+xml"/>
  <Override PartName="/ppt/ink/ink14.xml" ContentType="application/inkml+xml"/>
  <Override PartName="/ppt/ink/ink15.xml" ContentType="application/inkml+xml"/>
  <Override PartName="/ppt/ink/ink16.xml" ContentType="application/inkml+xml"/>
  <Override PartName="/ppt/notesSlides/notesSlide8.xml" ContentType="application/vnd.openxmlformats-officedocument.presentationml.notesSlide+xml"/>
  <Override PartName="/ppt/notesSlides/notesSlide9.xml" ContentType="application/vnd.openxmlformats-officedocument.presentationml.notesSlide+xml"/>
  <Override PartName="/ppt/ink/ink17.xml" ContentType="application/inkml+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ink/ink18.xml" ContentType="application/inkml+xml"/>
  <Override PartName="/ppt/ink/ink19.xml" ContentType="application/inkml+xml"/>
  <Override PartName="/ppt/ink/ink20.xml" ContentType="application/inkml+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24"/>
  </p:notesMasterIdLst>
  <p:sldIdLst>
    <p:sldId id="258" r:id="rId2"/>
    <p:sldId id="260" r:id="rId3"/>
    <p:sldId id="287" r:id="rId4"/>
    <p:sldId id="257" r:id="rId5"/>
    <p:sldId id="289" r:id="rId6"/>
    <p:sldId id="288" r:id="rId7"/>
    <p:sldId id="265" r:id="rId8"/>
    <p:sldId id="259" r:id="rId9"/>
    <p:sldId id="290" r:id="rId10"/>
    <p:sldId id="266" r:id="rId11"/>
    <p:sldId id="267" r:id="rId12"/>
    <p:sldId id="283" r:id="rId13"/>
    <p:sldId id="291" r:id="rId14"/>
    <p:sldId id="276" r:id="rId15"/>
    <p:sldId id="278" r:id="rId16"/>
    <p:sldId id="284" r:id="rId17"/>
    <p:sldId id="274" r:id="rId18"/>
    <p:sldId id="292" r:id="rId19"/>
    <p:sldId id="275" r:id="rId20"/>
    <p:sldId id="277" r:id="rId21"/>
    <p:sldId id="262" r:id="rId22"/>
    <p:sldId id="263"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9388" autoAdjust="0"/>
  </p:normalViewPr>
  <p:slideViewPr>
    <p:cSldViewPr snapToGrid="0">
      <p:cViewPr varScale="1">
        <p:scale>
          <a:sx n="50" d="100"/>
          <a:sy n="50" d="100"/>
        </p:scale>
        <p:origin x="1188"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ink/ink1.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g"/>
          <inkml:channel name="T" type="integer" max="2.14748E9" units="dev"/>
        </inkml:traceFormat>
        <inkml:channelProperties>
          <inkml:channelProperty channel="X" name="resolution" value="2226.01904" units="1/cm"/>
          <inkml:channelProperty channel="Y" name="resolution" value="3561.63037" units="1/cm"/>
          <inkml:channelProperty channel="F" name="resolution" value="2.84167" units="1/deg"/>
          <inkml:channelProperty channel="T" name="resolution" value="1" units="1/dev"/>
        </inkml:channelProperties>
      </inkml:inkSource>
      <inkml:timestamp xml:id="ts0" timeString="2020-08-25T09:52:12.614"/>
    </inkml:context>
    <inkml:brush xml:id="br0">
      <inkml:brushProperty name="width" value="0.07" units="cm"/>
      <inkml:brushProperty name="height" value="0.07" units="cm"/>
      <inkml:brushProperty name="color" value="#3165BB"/>
      <inkml:brushProperty name="fitToCurve" value="1"/>
    </inkml:brush>
  </inkml:definitions>
  <inkml:trace contextRef="#ctx0" brushRef="#br0">0-1 151 0,'0'0'173'15,"0"0"-119"-15,0 0 20 16,0 0-2-16,14 0-32 16,-4 0-33-16,-10 0-7 15,0 0-34-15,9 0-107 16</inkml:trace>
</inkml:ink>
</file>

<file path=ppt/ink/ink10.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g"/>
          <inkml:channel name="T" type="integer" max="2.14748E9" units="dev"/>
        </inkml:traceFormat>
        <inkml:channelProperties>
          <inkml:channelProperty channel="X" name="resolution" value="2226.01904" units="1/cm"/>
          <inkml:channelProperty channel="Y" name="resolution" value="3561.63037" units="1/cm"/>
          <inkml:channelProperty channel="F" name="resolution" value="2.84167" units="1/deg"/>
          <inkml:channelProperty channel="T" name="resolution" value="1" units="1/dev"/>
        </inkml:channelProperties>
      </inkml:inkSource>
      <inkml:timestamp xml:id="ts0" timeString="2020-08-25T10:59:45.486"/>
    </inkml:context>
    <inkml:brush xml:id="br0">
      <inkml:brushProperty name="width" value="0.07" units="cm"/>
      <inkml:brushProperty name="height" value="0.07" units="cm"/>
      <inkml:brushProperty name="color" value="#177D36"/>
      <inkml:brushProperty name="fitToCurve" value="1"/>
    </inkml:brush>
  </inkml:definitions>
  <inkml:trace contextRef="#ctx0" brushRef="#br0">1465 577 12 0,'0'0'31'0,"0"0"-16"15,0 0 6 1,0 0 2-16,0 0-7 0,0 0-6 16,0 0 2-16,0 0 5 15,0 0-2-15,0 0-3 16,0 0-2-16,0 0-1 16,0 0-1-16,0 0 2 15,0 0-3-15,0 0 0 16,0 0-4-16,0 0 0 0,0 0-1 15,0 0 0 1,0 0 2-16,0 0-8 0,0-9 4 16,0 3-7-16,0 2 4 15,0 4-1-15,0 0 2 16,0 0-2-16,-10 0-1 16,-4 0-14-1,4 0-23-15,0 0-32 0</inkml:trace>
</inkml:ink>
</file>

<file path=ppt/ink/ink11.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g"/>
          <inkml:channel name="T" type="integer" max="2.14748E9" units="dev"/>
        </inkml:traceFormat>
        <inkml:channelProperties>
          <inkml:channelProperty channel="X" name="resolution" value="2672.67529" units="1/cm"/>
          <inkml:channelProperty channel="Y" name="resolution" value="4000.85474" units="1/cm"/>
          <inkml:channelProperty channel="F" name="resolution" value="2.84167" units="1/deg"/>
          <inkml:channelProperty channel="T" name="resolution" value="1" units="1/dev"/>
        </inkml:channelProperties>
      </inkml:inkSource>
      <inkml:timestamp xml:id="ts0" timeString="2020-08-26T19:58:57.622"/>
    </inkml:context>
    <inkml:brush xml:id="br0">
      <inkml:brushProperty name="width" value="0.07" units="cm"/>
      <inkml:brushProperty name="height" value="0.07" units="cm"/>
      <inkml:brushProperty name="color" value="#3165BB"/>
      <inkml:brushProperty name="fitToCurve" value="1"/>
    </inkml:brush>
  </inkml:definitions>
  <inkml:trace contextRef="#ctx0" brushRef="#br0">-1 11 162 0,'0'-5'62'0,"0"-1"-102"0,0 6-48 16</inkml:trace>
</inkml:ink>
</file>

<file path=ppt/ink/ink12.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g"/>
          <inkml:channel name="T" type="integer" max="2.14748E9" units="dev"/>
        </inkml:traceFormat>
        <inkml:channelProperties>
          <inkml:channelProperty channel="X" name="resolution" value="2672.67529" units="1/cm"/>
          <inkml:channelProperty channel="Y" name="resolution" value="4000.85474" units="1/cm"/>
          <inkml:channelProperty channel="F" name="resolution" value="2.84167" units="1/deg"/>
          <inkml:channelProperty channel="T" name="resolution" value="1" units="1/dev"/>
        </inkml:channelProperties>
      </inkml:inkSource>
      <inkml:timestamp xml:id="ts0" timeString="2020-08-26T19:59:11.850"/>
    </inkml:context>
    <inkml:brush xml:id="br0">
      <inkml:brushProperty name="width" value="0.07" units="cm"/>
      <inkml:brushProperty name="height" value="0.07" units="cm"/>
      <inkml:brushProperty name="color" value="#3165BB"/>
      <inkml:brushProperty name="fitToCurve" value="1"/>
    </inkml:brush>
  </inkml:definitions>
  <inkml:trace contextRef="#ctx0" brushRef="#br0">-16-8 269 0,'-8'0'34'0,"8"0"-4"16,0 0 42-16,0 0-23 15,0 0-13-15,0 0 2 16,0 0-4-16,0 0-9 15,0 0-15-15,0 0-2 16,0 0-5-16,0 0-2 16,0 0-4-16,0 0-32 15,0 0-52-15,32 0-66 0,21 0-93 16</inkml:trace>
</inkml:ink>
</file>

<file path=ppt/ink/ink13.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g"/>
          <inkml:channel name="T" type="integer" max="2.14748E9" units="dev"/>
        </inkml:traceFormat>
        <inkml:channelProperties>
          <inkml:channelProperty channel="X" name="resolution" value="2226.01904" units="1/cm"/>
          <inkml:channelProperty channel="Y" name="resolution" value="3561.63037" units="1/cm"/>
          <inkml:channelProperty channel="F" name="resolution" value="2.84167" units="1/deg"/>
          <inkml:channelProperty channel="T" name="resolution" value="1" units="1/dev"/>
        </inkml:channelProperties>
      </inkml:inkSource>
      <inkml:timestamp xml:id="ts0" timeString="2020-08-25T10:59:46.655"/>
    </inkml:context>
    <inkml:brush xml:id="br0">
      <inkml:brushProperty name="width" value="0.07" units="cm"/>
      <inkml:brushProperty name="height" value="0.07" units="cm"/>
      <inkml:brushProperty name="color" value="#177D36"/>
      <inkml:brushProperty name="fitToCurve" value="1"/>
    </inkml:brush>
  </inkml:definitions>
  <inkml:trace contextRef="#ctx0" brushRef="#br0">-43 515 19 0,'10'0'11'16,"-10"4"1"-16,0 5 13 16,24 6 2-16,-24-9-4 15,19 3-10-15,-19-5-4 16,10 2 1-16,-1-6 6 15,-9 0 1-15,15 0 0 0,-6 0 0 16,-9 0 0-16,0 0-6 16,0 0 2-16,10 0-5 15,-1 0-4-15,-9 0 1 16,0 0-3-16,0 0 0 16,0 0-3-1,0 0 0-15,0 0-3 0,0 0 2 16,0 0-11-16,0 0-9 15,0 0-10-15,0 0-30 16,0 0-56-16</inkml:trace>
</inkml:ink>
</file>

<file path=ppt/ink/ink14.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g"/>
          <inkml:channel name="T" type="integer" max="2.14748E9" units="dev"/>
        </inkml:traceFormat>
        <inkml:channelProperties>
          <inkml:channelProperty channel="X" name="resolution" value="2226.01904" units="1/cm"/>
          <inkml:channelProperty channel="Y" name="resolution" value="3561.63037" units="1/cm"/>
          <inkml:channelProperty channel="F" name="resolution" value="2.84167" units="1/deg"/>
          <inkml:channelProperty channel="T" name="resolution" value="1" units="1/dev"/>
        </inkml:channelProperties>
      </inkml:inkSource>
      <inkml:timestamp xml:id="ts0" timeString="2020-08-25T10:59:45.486"/>
    </inkml:context>
    <inkml:brush xml:id="br0">
      <inkml:brushProperty name="width" value="0.07" units="cm"/>
      <inkml:brushProperty name="height" value="0.07" units="cm"/>
      <inkml:brushProperty name="color" value="#177D36"/>
      <inkml:brushProperty name="fitToCurve" value="1"/>
    </inkml:brush>
  </inkml:definitions>
  <inkml:trace contextRef="#ctx0" brushRef="#br0">1465 577 12 0,'0'0'31'0,"0"0"-16"15,0 0 6 1,0 0 2-16,0 0-7 0,0 0-6 16,0 0 2-16,0 0 5 15,0 0-2-15,0 0-3 16,0 0-2-16,0 0-1 16,0 0-1-16,0 0 2 15,0 0-3-15,0 0 0 16,0 0-4-16,0 0 0 0,0 0-1 15,0 0 0 1,0 0 2-16,0 0-8 0,0-9 4 16,0 3-7-16,0 2 4 15,0 4-1-15,0 0 2 16,0 0-2-16,-10 0-1 16,-4 0-14-1,4 0-23-15,0 0-32 0</inkml:trace>
</inkml:ink>
</file>

<file path=ppt/ink/ink15.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g"/>
          <inkml:channel name="T" type="integer" max="2.14748E9" units="dev"/>
        </inkml:traceFormat>
        <inkml:channelProperties>
          <inkml:channelProperty channel="X" name="resolution" value="2672.67529" units="1/cm"/>
          <inkml:channelProperty channel="Y" name="resolution" value="4000.85474" units="1/cm"/>
          <inkml:channelProperty channel="F" name="resolution" value="2.84167" units="1/deg"/>
          <inkml:channelProperty channel="T" name="resolution" value="1" units="1/dev"/>
        </inkml:channelProperties>
      </inkml:inkSource>
      <inkml:timestamp xml:id="ts0" timeString="2020-08-26T19:58:57.622"/>
    </inkml:context>
    <inkml:brush xml:id="br0">
      <inkml:brushProperty name="width" value="0.07" units="cm"/>
      <inkml:brushProperty name="height" value="0.07" units="cm"/>
      <inkml:brushProperty name="color" value="#3165BB"/>
      <inkml:brushProperty name="fitToCurve" value="1"/>
    </inkml:brush>
  </inkml:definitions>
  <inkml:trace contextRef="#ctx0" brushRef="#br0">-1 11 162 0,'0'-5'62'0,"0"-1"-102"0,0 6-48 16</inkml:trace>
</inkml:ink>
</file>

<file path=ppt/ink/ink16.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g"/>
          <inkml:channel name="T" type="integer" max="2.14748E9" units="dev"/>
        </inkml:traceFormat>
        <inkml:channelProperties>
          <inkml:channelProperty channel="X" name="resolution" value="2672.67529" units="1/cm"/>
          <inkml:channelProperty channel="Y" name="resolution" value="4000.85474" units="1/cm"/>
          <inkml:channelProperty channel="F" name="resolution" value="2.84167" units="1/deg"/>
          <inkml:channelProperty channel="T" name="resolution" value="1" units="1/dev"/>
        </inkml:channelProperties>
      </inkml:inkSource>
      <inkml:timestamp xml:id="ts0" timeString="2020-08-26T19:59:11.850"/>
    </inkml:context>
    <inkml:brush xml:id="br0">
      <inkml:brushProperty name="width" value="0.07" units="cm"/>
      <inkml:brushProperty name="height" value="0.07" units="cm"/>
      <inkml:brushProperty name="color" value="#3165BB"/>
      <inkml:brushProperty name="fitToCurve" value="1"/>
    </inkml:brush>
  </inkml:definitions>
  <inkml:trace contextRef="#ctx0" brushRef="#br0">-16-8 269 0,'-8'0'34'0,"8"0"-4"16,0 0 42-16,0 0-23 15,0 0-13-15,0 0 2 16,0 0-4-16,0 0-9 15,0 0-15-15,0 0-2 16,0 0-5-16,0 0-2 16,0 0-4-16,0 0-32 15,0 0-52-15,32 0-66 0,21 0-93 16</inkml:trace>
</inkml:ink>
</file>

<file path=ppt/ink/ink17.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g"/>
          <inkml:channel name="T" type="integer" max="2.14748E9" units="dev"/>
        </inkml:traceFormat>
        <inkml:channelProperties>
          <inkml:channelProperty channel="X" name="resolution" value="2672.67529" units="1/cm"/>
          <inkml:channelProperty channel="Y" name="resolution" value="4000.85474" units="1/cm"/>
          <inkml:channelProperty channel="F" name="resolution" value="2.84167" units="1/deg"/>
          <inkml:channelProperty channel="T" name="resolution" value="1" units="1/dev"/>
        </inkml:channelProperties>
      </inkml:inkSource>
      <inkml:timestamp xml:id="ts0" timeString="2020-08-26T20:19:10.598"/>
    </inkml:context>
    <inkml:brush xml:id="br0">
      <inkml:brushProperty name="width" value="0.07" units="cm"/>
      <inkml:brushProperty name="height" value="0.07" units="cm"/>
      <inkml:brushProperty name="color" value="#ED1C24"/>
      <inkml:brushProperty name="fitToCurve" value="1"/>
    </inkml:brush>
  </inkml:definitions>
  <inkml:trace contextRef="#ctx0" brushRef="#br0">11039 422 373 0,'0'0'39'0,"0"0"29"15,0 0 16-15,0 0-38 16,0 0-17-16,0 0-16 16,0 0-9-16,0 0-8 15,-8 0-71-15,-68 0-139 16</inkml:trace>
</inkml:ink>
</file>

<file path=ppt/ink/ink18.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g"/>
          <inkml:channel name="T" type="integer" max="2.14748E9" units="dev"/>
        </inkml:traceFormat>
        <inkml:channelProperties>
          <inkml:channelProperty channel="X" name="resolution" value="2226.01904" units="1/cm"/>
          <inkml:channelProperty channel="Y" name="resolution" value="3561.63037" units="1/cm"/>
          <inkml:channelProperty channel="F" name="resolution" value="2.84167" units="1/deg"/>
          <inkml:channelProperty channel="T" name="resolution" value="1" units="1/dev"/>
        </inkml:channelProperties>
      </inkml:inkSource>
      <inkml:timestamp xml:id="ts0" timeString="2020-08-25T12:02:05.107"/>
    </inkml:context>
    <inkml:brush xml:id="br0">
      <inkml:brushProperty name="width" value="0.07" units="cm"/>
      <inkml:brushProperty name="height" value="0.07" units="cm"/>
      <inkml:brushProperty name="color" value="#3165BB"/>
      <inkml:brushProperty name="fitToCurve" value="1"/>
    </inkml:brush>
  </inkml:definitions>
  <inkml:trace contextRef="#ctx0" brushRef="#br0">0 48 250 0,'19'-6'58'16,"5"-7"-32"-16,-5 2 31 0,-19 2-2 15,10 9-16-15,-10 0-15 16,0-6-3-16,0 6-3 16,0 0-5-16,0 0-8 15,0 0-5-15,0 0 1 16,0-4-2-16,0 4-22 0,0 0-55 16,0 0-74-1,0 0-112-15</inkml:trace>
</inkml:ink>
</file>

<file path=ppt/ink/ink19.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g"/>
          <inkml:channel name="T" type="integer" max="2.14748E9" units="dev"/>
        </inkml:traceFormat>
        <inkml:channelProperties>
          <inkml:channelProperty channel="X" name="resolution" value="2226.01904" units="1/cm"/>
          <inkml:channelProperty channel="Y" name="resolution" value="3561.63037" units="1/cm"/>
          <inkml:channelProperty channel="F" name="resolution" value="2.84167" units="1/deg"/>
          <inkml:channelProperty channel="T" name="resolution" value="1" units="1/dev"/>
        </inkml:channelProperties>
      </inkml:inkSource>
      <inkml:timestamp xml:id="ts0" timeString="2020-08-25T12:02:15.076"/>
    </inkml:context>
    <inkml:brush xml:id="br0">
      <inkml:brushProperty name="width" value="0.07" units="cm"/>
      <inkml:brushProperty name="height" value="0.07" units="cm"/>
      <inkml:brushProperty name="color" value="#3165BB"/>
      <inkml:brushProperty name="fitToCurve" value="1"/>
    </inkml:brush>
  </inkml:definitions>
  <inkml:trace contextRef="#ctx0" brushRef="#br0">8142-78 323 0,'0'0'37'0,"0"0"-24"0,0 0 27 15,0 0-3 1,0 0-22-16,0 0-6 0,0 0-7 16,0 0-2-16,0 0-8 15,0 0-51-15,0 0-67 16,0 0-49-16</inkml:trace>
</inkml:ink>
</file>

<file path=ppt/ink/ink2.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g"/>
          <inkml:channel name="T" type="integer" max="2.14748E9" units="dev"/>
        </inkml:traceFormat>
        <inkml:channelProperties>
          <inkml:channelProperty channel="X" name="resolution" value="2226.01904" units="1/cm"/>
          <inkml:channelProperty channel="Y" name="resolution" value="3561.63037" units="1/cm"/>
          <inkml:channelProperty channel="F" name="resolution" value="2.84167" units="1/deg"/>
          <inkml:channelProperty channel="T" name="resolution" value="1" units="1/dev"/>
        </inkml:channelProperties>
      </inkml:inkSource>
      <inkml:timestamp xml:id="ts0" timeString="2020-08-25T09:58:10.571"/>
    </inkml:context>
    <inkml:brush xml:id="br0">
      <inkml:brushProperty name="width" value="0.07" units="cm"/>
      <inkml:brushProperty name="height" value="0.07" units="cm"/>
      <inkml:brushProperty name="color" value="#3165BB"/>
      <inkml:brushProperty name="fitToCurve" value="1"/>
    </inkml:brush>
  </inkml:definitions>
  <inkml:trace contextRef="#ctx0" brushRef="#br0">-7-2 292 0,'0'-5'49'0,"0"5"14"0,0 0-20 16,0 0-40-16,0 0-35 15,33 0-55-15,20 0-71 16</inkml:trace>
</inkml:ink>
</file>

<file path=ppt/ink/ink20.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g"/>
          <inkml:channel name="T" type="integer" max="2.14748E9" units="dev"/>
        </inkml:traceFormat>
        <inkml:channelProperties>
          <inkml:channelProperty channel="X" name="resolution" value="2226.01904" units="1/cm"/>
          <inkml:channelProperty channel="Y" name="resolution" value="3561.63037" units="1/cm"/>
          <inkml:channelProperty channel="F" name="resolution" value="2.84167" units="1/deg"/>
          <inkml:channelProperty channel="T" name="resolution" value="1" units="1/dev"/>
        </inkml:channelProperties>
      </inkml:inkSource>
      <inkml:timestamp xml:id="ts0" timeString="2020-08-25T12:03:46.480"/>
    </inkml:context>
    <inkml:brush xml:id="br0">
      <inkml:brushProperty name="width" value="0.07" units="cm"/>
      <inkml:brushProperty name="height" value="0.07" units="cm"/>
      <inkml:brushProperty name="color" value="#3165BB"/>
      <inkml:brushProperty name="fitToCurve" value="1"/>
    </inkml:brush>
  </inkml:definitions>
  <inkml:trace contextRef="#ctx0" brushRef="#br0">-6146 1592 297 0,'0'0'18'0,"0"0"-17"16,0 0 3-16,0 0-25 15,0 0-199-15</inkml:trace>
</inkml:ink>
</file>

<file path=ppt/ink/ink3.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g"/>
          <inkml:channel name="T" type="integer" max="2.14748E9" units="dev"/>
        </inkml:traceFormat>
        <inkml:channelProperties>
          <inkml:channelProperty channel="X" name="resolution" value="2226.01904" units="1/cm"/>
          <inkml:channelProperty channel="Y" name="resolution" value="3561.63037" units="1/cm"/>
          <inkml:channelProperty channel="F" name="resolution" value="2.84167" units="1/deg"/>
          <inkml:channelProperty channel="T" name="resolution" value="1" units="1/dev"/>
        </inkml:channelProperties>
      </inkml:inkSource>
      <inkml:timestamp xml:id="ts0" timeString="2020-08-25T09:51:50.460"/>
    </inkml:context>
    <inkml:brush xml:id="br0">
      <inkml:brushProperty name="width" value="0.07" units="cm"/>
      <inkml:brushProperty name="height" value="0.07" units="cm"/>
      <inkml:brushProperty name="color" value="#3165BB"/>
      <inkml:brushProperty name="fitToCurve" value="1"/>
    </inkml:brush>
  </inkml:definitions>
  <inkml:trace contextRef="#ctx0" brushRef="#br0">-13379-4517 90 0,'0'0'127'0,"0"0"-103"15,0 0 6-15,0 0 38 16,-10 0-11-16,10 0-26 16,0 0-11-16,0 0 1 0,0 0 2 15,0 0-1 1,0 0-5-16,0 0 3 0,0 0-4 15,0 0-5-15,-9 0-5 16,9 0-5-16,0 0-1 16,0 0 0-16,0 0-7 15,0 0-17-15,-15 0-55 16,15 14-50-16,0 5-84 16</inkml:trace>
</inkml:ink>
</file>

<file path=ppt/ink/ink4.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g"/>
          <inkml:channel name="T" type="integer" max="2.14748E9" units="dev"/>
        </inkml:traceFormat>
        <inkml:channelProperties>
          <inkml:channelProperty channel="X" name="resolution" value="2226.01904" units="1/cm"/>
          <inkml:channelProperty channel="Y" name="resolution" value="3561.63037" units="1/cm"/>
          <inkml:channelProperty channel="F" name="resolution" value="2.84167" units="1/deg"/>
          <inkml:channelProperty channel="T" name="resolution" value="1" units="1/dev"/>
        </inkml:channelProperties>
      </inkml:inkSource>
      <inkml:timestamp xml:id="ts0" timeString="2022-05-12T18:22:20.867"/>
    </inkml:context>
    <inkml:brush xml:id="br0">
      <inkml:brushProperty name="width" value="0.07" units="cm"/>
      <inkml:brushProperty name="height" value="0.07" units="cm"/>
      <inkml:brushProperty name="color" value="#3165BB"/>
      <inkml:brushProperty name="fitToCurve" value="1"/>
    </inkml:brush>
  </inkml:definitions>
  <inkml:trace contextRef="#ctx0" brushRef="#br0">-9 25 327 0,'0'-16'38'0,"0"6"-20"16,0 1 28-16,0 9 8 15,0 0-23-15,0 0-11 0,0 0-2 16,0 0 1 0,0 0 1-16,0 0-6 0,0 0-1 15,0 0 0-15,0 0-2 16,0 0-3-16,0 0-5 15,0 0-2-15,0 0 0 16,0 0-2-16,0 0-6 16,0 0-23-16,0 0-36 15,0 0-56-15,0 15-79 16</inkml:trace>
</inkml:ink>
</file>

<file path=ppt/ink/ink5.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g"/>
          <inkml:channel name="T" type="integer" max="2.14748E9" units="dev"/>
        </inkml:traceFormat>
        <inkml:channelProperties>
          <inkml:channelProperty channel="X" name="resolution" value="2226.01904" units="1/cm"/>
          <inkml:channelProperty channel="Y" name="resolution" value="3561.63037" units="1/cm"/>
          <inkml:channelProperty channel="F" name="resolution" value="2.84167" units="1/deg"/>
          <inkml:channelProperty channel="T" name="resolution" value="1" units="1/dev"/>
        </inkml:channelProperties>
      </inkml:inkSource>
      <inkml:timestamp xml:id="ts0" timeString="2022-05-12T18:22:20.868"/>
    </inkml:context>
    <inkml:brush xml:id="br0">
      <inkml:brushProperty name="width" value="0.07" units="cm"/>
      <inkml:brushProperty name="height" value="0.07" units="cm"/>
      <inkml:brushProperty name="color" value="#3165BB"/>
      <inkml:brushProperty name="fitToCurve" value="1"/>
    </inkml:brush>
  </inkml:definitions>
  <inkml:trace contextRef="#ctx0" brushRef="#br0">0-2 306 0,'10'0'77'0,"-10"0"-38"16,9 0-5-16,-9 0-17 15,0 0-23-15,15 0-70 16,-15 0-78-16</inkml:trace>
</inkml:ink>
</file>

<file path=ppt/ink/ink6.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g"/>
          <inkml:channel name="T" type="integer" max="2.14748E9" units="dev"/>
        </inkml:traceFormat>
        <inkml:channelProperties>
          <inkml:channelProperty channel="X" name="resolution" value="2226.01904" units="1/cm"/>
          <inkml:channelProperty channel="Y" name="resolution" value="3561.63037" units="1/cm"/>
          <inkml:channelProperty channel="F" name="resolution" value="2.84167" units="1/deg"/>
          <inkml:channelProperty channel="T" name="resolution" value="1" units="1/dev"/>
        </inkml:channelProperties>
      </inkml:inkSource>
      <inkml:timestamp xml:id="ts0" timeString="2020-08-25T10:07:04.496"/>
    </inkml:context>
    <inkml:brush xml:id="br0">
      <inkml:brushProperty name="width" value="0.07" units="cm"/>
      <inkml:brushProperty name="height" value="0.07" units="cm"/>
      <inkml:brushProperty name="color" value="#177D36"/>
      <inkml:brushProperty name="fitToCurve" value="1"/>
    </inkml:brush>
  </inkml:definitions>
  <inkml:trace contextRef="#ctx0" brushRef="#br0">0-5 338 0,'0'0'73'0,"10"0"-32"16,-10 0 6-16,0 0-28 0,0 0-21 16,0 0-49-16,0 0-67 15,24 0-92 1</inkml:trace>
</inkml:ink>
</file>

<file path=ppt/ink/ink7.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g"/>
          <inkml:channel name="T" type="integer" max="2.14748E9" units="dev"/>
        </inkml:traceFormat>
        <inkml:channelProperties>
          <inkml:channelProperty channel="X" name="resolution" value="2226.01904" units="1/cm"/>
          <inkml:channelProperty channel="Y" name="resolution" value="3561.63037" units="1/cm"/>
          <inkml:channelProperty channel="F" name="resolution" value="2.84167" units="1/deg"/>
          <inkml:channelProperty channel="T" name="resolution" value="1" units="1/dev"/>
        </inkml:channelProperties>
      </inkml:inkSource>
      <inkml:timestamp xml:id="ts0" timeString="2020-08-25T10:09:31.514"/>
    </inkml:context>
    <inkml:brush xml:id="br0">
      <inkml:brushProperty name="width" value="0.07" units="cm"/>
      <inkml:brushProperty name="height" value="0.07" units="cm"/>
      <inkml:brushProperty name="color" value="#3165BB"/>
      <inkml:brushProperty name="fitToCurve" value="1"/>
    </inkml:brush>
  </inkml:definitions>
  <inkml:trace contextRef="#ctx0" brushRef="#br0">-749 1507 264 0,'-9'0'75'0,"9"0"-29"15,0 0 18-15,0 0-9 16,0 0-23-16,0 0-18 16,0 0-9-1,0 0-4-15,0 0-2 0,-24 0-26 16,14 6-32-16,-24 13-61 15,1 6-116-15</inkml:trace>
  <inkml:trace contextRef="#ctx0" brushRef="#br0" timeOffset="-10937.75">-2971-655 160 0,'0'-10'28'15,"0"5"-18"-15,-9 0 20 0,-6 5 9 16,15 0-17-16,0 0-7 15,0 0 3 1,0 0 2-16,0 0 1 0,0 0-8 16,0 0 0-16,0 0 3 15,0 0-1-15,0 0 0 16,0 0-2-16,0 0 1 16,0 0 0-16,0 0-1 15,0 0 1-15,0 0 0 16,0 0-1-16,0 0-5 15,0 0-3-15,0 0 1 0,0 0-3 16,0 0 0 0,0 0-3-16,0 0-15 0,0 0-44 15,0 0-81-15,0 0-112 16</inkml:trace>
  <inkml:trace contextRef="#ctx0" brushRef="#br0" timeOffset="-48034.86">-3294-270 183 0,'0'-7'15'16,"0"4"-18"-16,0-2-11 15,0 5-56-15</inkml:trace>
  <inkml:trace contextRef="#ctx0" brushRef="#br0" timeOffset="-30477.422">-3226-621 170 0,'-44'0'107'0,"30"0"-57"0,14 0 9 16,0 0-9-1,0 0-13-15,0 0-23 0,0 0-5 16,0 0 5-16,0 0 1 16,0 0-3-16,0 0-7 15,0 0-4-15,0 0 0 16,-10 0-3-16,10 0-6 15,0 0-30-15,0 0-39 16,0 13-134-16</inkml:trace>
</inkml:ink>
</file>

<file path=ppt/ink/ink8.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g"/>
          <inkml:channel name="T" type="integer" max="2.14748E9" units="dev"/>
        </inkml:traceFormat>
        <inkml:channelProperties>
          <inkml:channelProperty channel="X" name="resolution" value="2672.67529" units="1/cm"/>
          <inkml:channelProperty channel="Y" name="resolution" value="4000.85474" units="1/cm"/>
          <inkml:channelProperty channel="F" name="resolution" value="2.84167" units="1/deg"/>
          <inkml:channelProperty channel="T" name="resolution" value="1" units="1/dev"/>
        </inkml:channelProperties>
      </inkml:inkSource>
      <inkml:timestamp xml:id="ts0" timeString="2020-08-26T19:55:23.473"/>
    </inkml:context>
    <inkml:brush xml:id="br0">
      <inkml:brushProperty name="width" value="0.07" units="cm"/>
      <inkml:brushProperty name="height" value="0.07" units="cm"/>
      <inkml:brushProperty name="color" value="#177D36"/>
      <inkml:brushProperty name="fitToCurve" value="1"/>
    </inkml:brush>
  </inkml:definitions>
  <inkml:trace contextRef="#ctx0" brushRef="#br0">-1 23 183 0,'0'-6'94'0,"0"-5"-70"0,0 11-12 16,0 0-13-16,0-6-49 15,0 6-119-15</inkml:trace>
</inkml:ink>
</file>

<file path=ppt/ink/ink9.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g"/>
          <inkml:channel name="T" type="integer" max="2.14748E9" units="dev"/>
        </inkml:traceFormat>
        <inkml:channelProperties>
          <inkml:channelProperty channel="X" name="resolution" value="2226.01904" units="1/cm"/>
          <inkml:channelProperty channel="Y" name="resolution" value="3561.63037" units="1/cm"/>
          <inkml:channelProperty channel="F" name="resolution" value="2.84167" units="1/deg"/>
          <inkml:channelProperty channel="T" name="resolution" value="1" units="1/dev"/>
        </inkml:channelProperties>
      </inkml:inkSource>
      <inkml:timestamp xml:id="ts0" timeString="2020-08-25T10:59:46.655"/>
    </inkml:context>
    <inkml:brush xml:id="br0">
      <inkml:brushProperty name="width" value="0.07" units="cm"/>
      <inkml:brushProperty name="height" value="0.07" units="cm"/>
      <inkml:brushProperty name="color" value="#177D36"/>
      <inkml:brushProperty name="fitToCurve" value="1"/>
    </inkml:brush>
  </inkml:definitions>
  <inkml:trace contextRef="#ctx0" brushRef="#br0">-43 515 19 0,'10'0'11'16,"-10"4"1"-16,0 5 13 16,24 6 2-16,-24-9-4 15,19 3-10-15,-19-5-4 16,10 2 1-16,-1-6 6 15,-9 0 1-15,15 0 0 0,-6 0 0 16,-9 0 0-16,0 0-6 16,0 0 2-16,10 0-5 15,-1 0-4-15,-9 0 1 16,0 0-3-16,0 0 0 16,0 0-3-1,0 0 0-15,0 0-3 0,0 0 2 16,0 0-11-16,0 0-9 15,0 0-10-15,0 0-30 16,0 0-56-16</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5378E6-98B7-410B-82D4-0DF138A8E1C5}" type="datetimeFigureOut">
              <a:rPr lang="en-US" smtClean="0"/>
              <a:t>5/12/2022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EB8423-8448-40C9-9646-B9FC1F789A33}" type="slidenum">
              <a:rPr lang="en-US" smtClean="0"/>
              <a:t>‹#›</a:t>
            </a:fld>
            <a:endParaRPr lang="en-US"/>
          </a:p>
        </p:txBody>
      </p:sp>
    </p:spTree>
    <p:extLst>
      <p:ext uri="{BB962C8B-B14F-4D97-AF65-F5344CB8AC3E}">
        <p14:creationId xmlns:p14="http://schemas.microsoft.com/office/powerpoint/2010/main" val="1027971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pclipart.com/legal.html" TargetMode="External"/><Relationship Id="rId2" Type="http://schemas.openxmlformats.org/officeDocument/2006/relationships/slide" Target="../slides/slide1.xml"/><Relationship Id="rId1" Type="http://schemas.openxmlformats.org/officeDocument/2006/relationships/notesMaster" Target="../notesMasters/notesMaster1.xml"/><Relationship Id="rId6" Type="http://schemas.openxmlformats.org/officeDocument/2006/relationships/hyperlink" Target="http://www.absolutelinux.org/" TargetMode="External"/><Relationship Id="rId5" Type="http://schemas.openxmlformats.org/officeDocument/2006/relationships/hyperlink" Target="http://www.gimphelp.org/" TargetMode="External"/><Relationship Id="rId4" Type="http://schemas.openxmlformats.org/officeDocument/2006/relationships/hyperlink" Target="http://www.gimp.org/"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en.wikipedia.org/wiki/en:Creative_Commons" TargetMode="External"/><Relationship Id="rId7" Type="http://schemas.openxmlformats.org/officeDocument/2006/relationships/hyperlink" Target="https://creativecommons.org/licenses/by-sa/1.0/deed.en" TargetMode="External"/><Relationship Id="rId2" Type="http://schemas.openxmlformats.org/officeDocument/2006/relationships/slide" Target="../slides/slide14.xml"/><Relationship Id="rId1" Type="http://schemas.openxmlformats.org/officeDocument/2006/relationships/notesMaster" Target="../notesMasters/notesMaster1.xml"/><Relationship Id="rId6" Type="http://schemas.openxmlformats.org/officeDocument/2006/relationships/hyperlink" Target="https://creativecommons.org/licenses/by-sa/2.0/deed.en" TargetMode="External"/><Relationship Id="rId5" Type="http://schemas.openxmlformats.org/officeDocument/2006/relationships/hyperlink" Target="https://creativecommons.org/licenses/by-sa/2.5/deed.en" TargetMode="External"/><Relationship Id="rId4" Type="http://schemas.openxmlformats.org/officeDocument/2006/relationships/hyperlink" Target="https://creativecommons.org/licenses/by-sa/3.0/deed.en" TargetMode="Externa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en.wikipedia.org/wiki/en:Creative_Commons" TargetMode="External"/><Relationship Id="rId7" Type="http://schemas.openxmlformats.org/officeDocument/2006/relationships/hyperlink" Target="https://creativecommons.org/licenses/by-sa/1.0/deed.en" TargetMode="External"/><Relationship Id="rId2" Type="http://schemas.openxmlformats.org/officeDocument/2006/relationships/slide" Target="../slides/slide15.xml"/><Relationship Id="rId1" Type="http://schemas.openxmlformats.org/officeDocument/2006/relationships/notesMaster" Target="../notesMasters/notesMaster1.xml"/><Relationship Id="rId6" Type="http://schemas.openxmlformats.org/officeDocument/2006/relationships/hyperlink" Target="https://creativecommons.org/licenses/by-sa/2.0/deed.en" TargetMode="External"/><Relationship Id="rId5" Type="http://schemas.openxmlformats.org/officeDocument/2006/relationships/hyperlink" Target="https://creativecommons.org/licenses/by-sa/2.5/deed.en" TargetMode="External"/><Relationship Id="rId4" Type="http://schemas.openxmlformats.org/officeDocument/2006/relationships/hyperlink" Target="https://creativecommons.org/licenses/by-sa/3.0/deed.en" TargetMode="Externa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en.wikipedia.org/wiki/en:Creative_Commons" TargetMode="External"/><Relationship Id="rId7" Type="http://schemas.openxmlformats.org/officeDocument/2006/relationships/hyperlink" Target="https://creativecommons.org/licenses/by-sa/1.0/deed.en" TargetMode="External"/><Relationship Id="rId2" Type="http://schemas.openxmlformats.org/officeDocument/2006/relationships/slide" Target="../slides/slide16.xml"/><Relationship Id="rId1" Type="http://schemas.openxmlformats.org/officeDocument/2006/relationships/notesMaster" Target="../notesMasters/notesMaster1.xml"/><Relationship Id="rId6" Type="http://schemas.openxmlformats.org/officeDocument/2006/relationships/hyperlink" Target="https://creativecommons.org/licenses/by-sa/2.0/deed.en" TargetMode="External"/><Relationship Id="rId5" Type="http://schemas.openxmlformats.org/officeDocument/2006/relationships/hyperlink" Target="https://creativecommons.org/licenses/by-sa/2.5/deed.en" TargetMode="External"/><Relationship Id="rId4" Type="http://schemas.openxmlformats.org/officeDocument/2006/relationships/hyperlink" Target="https://creativecommons.org/licenses/by-sa/3.0/deed.en"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en.wikipedia.org/wiki/en:Creative_Commons"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s://creativecommons.org/licenses/by-sa/4.0/deed.en"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creativecommons.org/licenses/by/"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s://openstax.org/"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s://en.wikipedia.org/wiki/NASA"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s://en.wikipedia.org/wiki/NASA" TargetMode="Externa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phet.colorado.edu/"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source: https://caglasshalffull.wordpress.com/2015/05/25/my-animated-gif-for-teaching/</a:t>
            </a:r>
          </a:p>
          <a:p>
            <a:r>
              <a:rPr lang="en-US" b="0" i="0" dirty="0">
                <a:solidFill>
                  <a:srgbClr val="666666"/>
                </a:solidFill>
                <a:effectLst/>
                <a:latin typeface="Verdana" panose="020B0604030504040204" pitchFamily="34" charset="0"/>
              </a:rPr>
              <a:t>License: clipart and photos optimized for use with word processors and best output on common inkjet printers. Images are all in the Public Domain and may be used for commercial as well as personal projects. (A link is appreciated but not necessary.) See the </a:t>
            </a:r>
            <a:r>
              <a:rPr lang="en-US" b="0" i="0" u="none" strike="noStrike" dirty="0">
                <a:solidFill>
                  <a:srgbClr val="6666AA"/>
                </a:solidFill>
                <a:effectLst/>
                <a:latin typeface="Verdana" panose="020B0604030504040204" pitchFamily="34" charset="0"/>
                <a:hlinkClick r:id="rId3" tooltip="legal.html"/>
              </a:rPr>
              <a:t>Legal page</a:t>
            </a:r>
            <a:r>
              <a:rPr lang="en-US" b="0" i="0" dirty="0">
                <a:solidFill>
                  <a:srgbClr val="666666"/>
                </a:solidFill>
                <a:effectLst/>
                <a:latin typeface="Verdana" panose="020B0604030504040204" pitchFamily="34" charset="0"/>
              </a:rPr>
              <a:t> for more information and the list of image sources. All images edited with the </a:t>
            </a:r>
            <a:r>
              <a:rPr lang="en-US" b="0" i="0" u="none" strike="noStrike" dirty="0">
                <a:solidFill>
                  <a:srgbClr val="6666CC"/>
                </a:solidFill>
                <a:effectLst/>
                <a:latin typeface="Verdana" panose="020B0604030504040204" pitchFamily="34" charset="0"/>
                <a:hlinkClick r:id="rId4" tooltip="gimp.org"/>
              </a:rPr>
              <a:t>GIMP</a:t>
            </a:r>
            <a:r>
              <a:rPr lang="en-US" b="0" i="0" dirty="0">
                <a:solidFill>
                  <a:srgbClr val="666666"/>
                </a:solidFill>
                <a:effectLst/>
                <a:latin typeface="Verdana" panose="020B0604030504040204" pitchFamily="34" charset="0"/>
              </a:rPr>
              <a:t> and some </a:t>
            </a:r>
            <a:r>
              <a:rPr lang="en-US" b="0" i="0" u="none" strike="noStrike" dirty="0">
                <a:solidFill>
                  <a:srgbClr val="6666CC"/>
                </a:solidFill>
                <a:effectLst/>
                <a:latin typeface="Verdana" panose="020B0604030504040204" pitchFamily="34" charset="0"/>
                <a:hlinkClick r:id="rId5" tooltip="gimphelp.org"/>
              </a:rPr>
              <a:t>GIMP extras</a:t>
            </a:r>
            <a:r>
              <a:rPr lang="en-US" b="0" i="0" dirty="0">
                <a:solidFill>
                  <a:srgbClr val="666666"/>
                </a:solidFill>
                <a:effectLst/>
                <a:latin typeface="Verdana" panose="020B0604030504040204" pitchFamily="34" charset="0"/>
              </a:rPr>
              <a:t> on </a:t>
            </a:r>
            <a:r>
              <a:rPr lang="en-US" b="0" i="0" u="none" strike="noStrike" dirty="0">
                <a:solidFill>
                  <a:srgbClr val="6666CC"/>
                </a:solidFill>
                <a:effectLst/>
                <a:latin typeface="Verdana" panose="020B0604030504040204" pitchFamily="34" charset="0"/>
                <a:hlinkClick r:id="rId6" tooltip="absolutelinux.org"/>
              </a:rPr>
              <a:t>Absolute Linux</a:t>
            </a:r>
            <a:r>
              <a:rPr lang="en-US" b="0" i="0" dirty="0">
                <a:solidFill>
                  <a:srgbClr val="666666"/>
                </a:solidFill>
                <a:effectLst/>
                <a:latin typeface="Verdana" panose="020B0604030504040204" pitchFamily="34" charset="0"/>
              </a:rPr>
              <a:t>.</a:t>
            </a:r>
            <a:endParaRPr lang="en-US" dirty="0"/>
          </a:p>
          <a:p>
            <a:endParaRPr lang="en-US" dirty="0"/>
          </a:p>
          <a:p>
            <a:endParaRPr lang="en-US" dirty="0"/>
          </a:p>
          <a:p>
            <a:endParaRPr lang="en-US" dirty="0"/>
          </a:p>
          <a:p>
            <a:endParaRPr lang="en-US" dirty="0"/>
          </a:p>
          <a:p>
            <a:endParaRPr lang="en-US" dirty="0"/>
          </a:p>
          <a:p>
            <a:endParaRPr lang="en-US" dirty="0"/>
          </a:p>
          <a:p>
            <a:r>
              <a:rPr lang="en-US" dirty="0" err="1"/>
              <a:t>WPClipart</a:t>
            </a:r>
            <a:r>
              <a:rPr lang="en-US" dirty="0"/>
              <a:t>: clipart and photos optimized for use with word processors and best output on common inkjet printers. Images are all in the Public Domain and may be used for commercial as well as personal projects. (A link is appreciated but not necessary.) See the Legal page for more information and the list of image sources. All images edited with the GIMP and some GIMP extras on Absolute Linux.</a:t>
            </a:r>
          </a:p>
        </p:txBody>
      </p:sp>
      <p:sp>
        <p:nvSpPr>
          <p:cNvPr id="4" name="Slide Number Placeholder 3"/>
          <p:cNvSpPr>
            <a:spLocks noGrp="1"/>
          </p:cNvSpPr>
          <p:nvPr>
            <p:ph type="sldNum" sz="quarter" idx="5"/>
          </p:nvPr>
        </p:nvSpPr>
        <p:spPr/>
        <p:txBody>
          <a:bodyPr/>
          <a:lstStyle/>
          <a:p>
            <a:fld id="{96EB8423-8448-40C9-9646-B9FC1F789A33}" type="slidenum">
              <a:rPr lang="en-US" smtClean="0"/>
              <a:t>1</a:t>
            </a:fld>
            <a:endParaRPr lang="en-US"/>
          </a:p>
        </p:txBody>
      </p:sp>
    </p:spTree>
    <p:extLst>
      <p:ext uri="{BB962C8B-B14F-4D97-AF65-F5344CB8AC3E}">
        <p14:creationId xmlns:p14="http://schemas.microsoft.com/office/powerpoint/2010/main" val="14448048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p:spPr>
      </p:sp>
      <p:sp>
        <p:nvSpPr>
          <p:cNvPr id="20483"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Correct answer: </a:t>
            </a:r>
            <a:r>
              <a:rPr lang="en-US" b="0" dirty="0"/>
              <a:t>A</a:t>
            </a:r>
          </a:p>
        </p:txBody>
      </p:sp>
      <p:sp>
        <p:nvSpPr>
          <p:cNvPr id="204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EE7F935-F9B6-45DF-8CA7-D882A3A9B9C9}" type="slidenum">
              <a:rPr lang="en-US"/>
              <a:pPr/>
              <a:t>12</a:t>
            </a:fld>
            <a:endParaRPr lang="en-US"/>
          </a:p>
        </p:txBody>
      </p:sp>
    </p:spTree>
    <p:extLst>
      <p:ext uri="{BB962C8B-B14F-4D97-AF65-F5344CB8AC3E}">
        <p14:creationId xmlns:p14="http://schemas.microsoft.com/office/powerpoint/2010/main" val="19977831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source: https://commons.wikimedia.org/wiki/File:Phase_diagram_of_water_simplified.svg</a:t>
            </a:r>
          </a:p>
          <a:p>
            <a:r>
              <a:rPr lang="en-US" dirty="0"/>
              <a:t>License: </a:t>
            </a:r>
            <a:r>
              <a:rPr lang="en-US" sz="1200" b="0" i="0" kern="1200" dirty="0">
                <a:solidFill>
                  <a:schemeClr val="tx1"/>
                </a:solidFill>
                <a:effectLst/>
                <a:latin typeface="+mn-lt"/>
                <a:ea typeface="+mn-ea"/>
                <a:cs typeface="+mn-cs"/>
              </a:rPr>
              <a:t>This file is licensed under the </a:t>
            </a:r>
            <a:r>
              <a:rPr lang="en-US" sz="1200" b="0" i="0" u="none" strike="noStrike" kern="1200" dirty="0">
                <a:solidFill>
                  <a:schemeClr val="tx1"/>
                </a:solidFill>
                <a:effectLst/>
                <a:latin typeface="+mn-lt"/>
                <a:ea typeface="+mn-ea"/>
                <a:cs typeface="+mn-cs"/>
                <a:hlinkClick r:id="rId3" tooltip="w:en:Creative Commons"/>
              </a:rPr>
              <a:t>Creative Commons</a:t>
            </a:r>
            <a:r>
              <a:rPr lang="en-US" sz="1200" b="0" i="0" kern="1200" dirty="0">
                <a:solidFill>
                  <a:schemeClr val="tx1"/>
                </a:solidFill>
                <a:effectLst/>
                <a:latin typeface="+mn-lt"/>
                <a:ea typeface="+mn-ea"/>
                <a:cs typeface="+mn-cs"/>
              </a:rPr>
              <a:t> Attribution-Share Alike </a:t>
            </a:r>
            <a:r>
              <a:rPr lang="en-US" sz="1200" b="0" i="0" u="none" strike="noStrike" kern="1200" dirty="0">
                <a:solidFill>
                  <a:schemeClr val="tx1"/>
                </a:solidFill>
                <a:effectLst/>
                <a:latin typeface="+mn-lt"/>
                <a:ea typeface="+mn-ea"/>
                <a:cs typeface="+mn-cs"/>
                <a:hlinkClick r:id="rId4"/>
              </a:rPr>
              <a:t>3.0 </a:t>
            </a:r>
            <a:r>
              <a:rPr lang="en-US" sz="1200" b="0" i="0" u="none" strike="noStrike" kern="1200" dirty="0" err="1">
                <a:solidFill>
                  <a:schemeClr val="tx1"/>
                </a:solidFill>
                <a:effectLst/>
                <a:latin typeface="+mn-lt"/>
                <a:ea typeface="+mn-ea"/>
                <a:cs typeface="+mn-cs"/>
                <a:hlinkClick r:id="rId4"/>
              </a:rPr>
              <a:t>Unported</a:t>
            </a:r>
            <a:r>
              <a:rPr lang="en-US" sz="1200" b="0" i="0"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hlinkClick r:id="rId5"/>
              </a:rPr>
              <a:t>2.5 Generic</a:t>
            </a:r>
            <a:r>
              <a:rPr lang="en-US" sz="1200" b="0" i="0"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hlinkClick r:id="rId6"/>
              </a:rPr>
              <a:t>2.0 Generic</a:t>
            </a:r>
            <a:r>
              <a:rPr lang="en-US" sz="1200" b="0" i="0" kern="1200" dirty="0">
                <a:solidFill>
                  <a:schemeClr val="tx1"/>
                </a:solidFill>
                <a:effectLst/>
                <a:latin typeface="+mn-lt"/>
                <a:ea typeface="+mn-ea"/>
                <a:cs typeface="+mn-cs"/>
              </a:rPr>
              <a:t> and </a:t>
            </a:r>
            <a:r>
              <a:rPr lang="en-US" sz="1200" b="0" i="0" u="none" strike="noStrike" kern="1200" dirty="0">
                <a:solidFill>
                  <a:schemeClr val="tx1"/>
                </a:solidFill>
                <a:effectLst/>
                <a:latin typeface="+mn-lt"/>
                <a:ea typeface="+mn-ea"/>
                <a:cs typeface="+mn-cs"/>
                <a:hlinkClick r:id="rId7"/>
              </a:rPr>
              <a:t>1.0 Generic</a:t>
            </a:r>
            <a:r>
              <a:rPr lang="en-US" sz="1200" b="0" i="0" kern="1200" dirty="0">
                <a:solidFill>
                  <a:schemeClr val="tx1"/>
                </a:solidFill>
                <a:effectLst/>
                <a:latin typeface="+mn-lt"/>
                <a:ea typeface="+mn-ea"/>
                <a:cs typeface="+mn-cs"/>
              </a:rPr>
              <a:t> license.</a:t>
            </a:r>
            <a:endParaRPr lang="en-US" dirty="0"/>
          </a:p>
        </p:txBody>
      </p:sp>
      <p:sp>
        <p:nvSpPr>
          <p:cNvPr id="4" name="Slide Number Placeholder 3"/>
          <p:cNvSpPr>
            <a:spLocks noGrp="1"/>
          </p:cNvSpPr>
          <p:nvPr>
            <p:ph type="sldNum" sz="quarter" idx="5"/>
          </p:nvPr>
        </p:nvSpPr>
        <p:spPr/>
        <p:txBody>
          <a:bodyPr/>
          <a:lstStyle/>
          <a:p>
            <a:fld id="{96EB8423-8448-40C9-9646-B9FC1F789A33}" type="slidenum">
              <a:rPr lang="en-US" smtClean="0"/>
              <a:t>14</a:t>
            </a:fld>
            <a:endParaRPr lang="en-US"/>
          </a:p>
        </p:txBody>
      </p:sp>
    </p:spTree>
    <p:extLst>
      <p:ext uri="{BB962C8B-B14F-4D97-AF65-F5344CB8AC3E}">
        <p14:creationId xmlns:p14="http://schemas.microsoft.com/office/powerpoint/2010/main" val="14378831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source: https://commons.wikimedia.org/wiki/File:Phase_diagram_of_water_simplified.svg</a:t>
            </a:r>
          </a:p>
          <a:p>
            <a:r>
              <a:rPr lang="en-US" dirty="0"/>
              <a:t>License: </a:t>
            </a:r>
            <a:r>
              <a:rPr lang="en-US" sz="1200" b="0" i="0" kern="1200" dirty="0">
                <a:solidFill>
                  <a:schemeClr val="tx1"/>
                </a:solidFill>
                <a:effectLst/>
                <a:latin typeface="+mn-lt"/>
                <a:ea typeface="+mn-ea"/>
                <a:cs typeface="+mn-cs"/>
              </a:rPr>
              <a:t>This file is licensed under the </a:t>
            </a:r>
            <a:r>
              <a:rPr lang="en-US" sz="1200" b="0" i="0" u="none" strike="noStrike" kern="1200" dirty="0">
                <a:solidFill>
                  <a:schemeClr val="tx1"/>
                </a:solidFill>
                <a:effectLst/>
                <a:latin typeface="+mn-lt"/>
                <a:ea typeface="+mn-ea"/>
                <a:cs typeface="+mn-cs"/>
                <a:hlinkClick r:id="rId3" tooltip="w:en:Creative Commons"/>
              </a:rPr>
              <a:t>Creative Commons</a:t>
            </a:r>
            <a:r>
              <a:rPr lang="en-US" sz="1200" b="0" i="0" kern="1200" dirty="0">
                <a:solidFill>
                  <a:schemeClr val="tx1"/>
                </a:solidFill>
                <a:effectLst/>
                <a:latin typeface="+mn-lt"/>
                <a:ea typeface="+mn-ea"/>
                <a:cs typeface="+mn-cs"/>
              </a:rPr>
              <a:t> Attribution-Share Alike </a:t>
            </a:r>
            <a:r>
              <a:rPr lang="en-US" sz="1200" b="0" i="0" u="none" strike="noStrike" kern="1200" dirty="0">
                <a:solidFill>
                  <a:schemeClr val="tx1"/>
                </a:solidFill>
                <a:effectLst/>
                <a:latin typeface="+mn-lt"/>
                <a:ea typeface="+mn-ea"/>
                <a:cs typeface="+mn-cs"/>
                <a:hlinkClick r:id="rId4"/>
              </a:rPr>
              <a:t>3.0 </a:t>
            </a:r>
            <a:r>
              <a:rPr lang="en-US" sz="1200" b="0" i="0" u="none" strike="noStrike" kern="1200" dirty="0" err="1">
                <a:solidFill>
                  <a:schemeClr val="tx1"/>
                </a:solidFill>
                <a:effectLst/>
                <a:latin typeface="+mn-lt"/>
                <a:ea typeface="+mn-ea"/>
                <a:cs typeface="+mn-cs"/>
                <a:hlinkClick r:id="rId4"/>
              </a:rPr>
              <a:t>Unported</a:t>
            </a:r>
            <a:r>
              <a:rPr lang="en-US" sz="1200" b="0" i="0"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hlinkClick r:id="rId5"/>
              </a:rPr>
              <a:t>2.5 Generic</a:t>
            </a:r>
            <a:r>
              <a:rPr lang="en-US" sz="1200" b="0" i="0"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hlinkClick r:id="rId6"/>
              </a:rPr>
              <a:t>2.0 Generic</a:t>
            </a:r>
            <a:r>
              <a:rPr lang="en-US" sz="1200" b="0" i="0" kern="1200" dirty="0">
                <a:solidFill>
                  <a:schemeClr val="tx1"/>
                </a:solidFill>
                <a:effectLst/>
                <a:latin typeface="+mn-lt"/>
                <a:ea typeface="+mn-ea"/>
                <a:cs typeface="+mn-cs"/>
              </a:rPr>
              <a:t> and </a:t>
            </a:r>
            <a:r>
              <a:rPr lang="en-US" sz="1200" b="0" i="0" u="none" strike="noStrike" kern="1200" dirty="0">
                <a:solidFill>
                  <a:schemeClr val="tx1"/>
                </a:solidFill>
                <a:effectLst/>
                <a:latin typeface="+mn-lt"/>
                <a:ea typeface="+mn-ea"/>
                <a:cs typeface="+mn-cs"/>
                <a:hlinkClick r:id="rId7"/>
              </a:rPr>
              <a:t>1.0 Generic</a:t>
            </a:r>
            <a:r>
              <a:rPr lang="en-US" sz="1200" b="0" i="0" kern="1200" dirty="0">
                <a:solidFill>
                  <a:schemeClr val="tx1"/>
                </a:solidFill>
                <a:effectLst/>
                <a:latin typeface="+mn-lt"/>
                <a:ea typeface="+mn-ea"/>
                <a:cs typeface="+mn-cs"/>
              </a:rPr>
              <a:t> license.</a:t>
            </a:r>
            <a:endParaRPr lang="en-US" dirty="0"/>
          </a:p>
          <a:p>
            <a:endParaRPr lang="en-US" dirty="0"/>
          </a:p>
        </p:txBody>
      </p:sp>
      <p:sp>
        <p:nvSpPr>
          <p:cNvPr id="4" name="Slide Number Placeholder 3"/>
          <p:cNvSpPr>
            <a:spLocks noGrp="1"/>
          </p:cNvSpPr>
          <p:nvPr>
            <p:ph type="sldNum" sz="quarter" idx="5"/>
          </p:nvPr>
        </p:nvSpPr>
        <p:spPr/>
        <p:txBody>
          <a:bodyPr/>
          <a:lstStyle/>
          <a:p>
            <a:fld id="{96EB8423-8448-40C9-9646-B9FC1F789A33}" type="slidenum">
              <a:rPr lang="en-US" smtClean="0"/>
              <a:t>15</a:t>
            </a:fld>
            <a:endParaRPr lang="en-US"/>
          </a:p>
        </p:txBody>
      </p:sp>
    </p:spTree>
    <p:extLst>
      <p:ext uri="{BB962C8B-B14F-4D97-AF65-F5344CB8AC3E}">
        <p14:creationId xmlns:p14="http://schemas.microsoft.com/office/powerpoint/2010/main" val="13226769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source: https://commons.wikimedia.org/wiki/File:Phase_diagram_of_water_simplified.svg</a:t>
            </a:r>
          </a:p>
          <a:p>
            <a:r>
              <a:rPr lang="en-US" dirty="0"/>
              <a:t>License: </a:t>
            </a:r>
            <a:r>
              <a:rPr lang="en-US" sz="1200" b="0" i="0" kern="1200" dirty="0">
                <a:solidFill>
                  <a:schemeClr val="tx1"/>
                </a:solidFill>
                <a:effectLst/>
                <a:latin typeface="+mn-lt"/>
                <a:ea typeface="+mn-ea"/>
                <a:cs typeface="+mn-cs"/>
              </a:rPr>
              <a:t>This file is licensed under the </a:t>
            </a:r>
            <a:r>
              <a:rPr lang="en-US" sz="1200" b="0" i="0" u="none" strike="noStrike" kern="1200" dirty="0">
                <a:solidFill>
                  <a:schemeClr val="tx1"/>
                </a:solidFill>
                <a:effectLst/>
                <a:latin typeface="+mn-lt"/>
                <a:ea typeface="+mn-ea"/>
                <a:cs typeface="+mn-cs"/>
                <a:hlinkClick r:id="rId3" tooltip="w:en:Creative Commons"/>
              </a:rPr>
              <a:t>Creative Commons</a:t>
            </a:r>
            <a:r>
              <a:rPr lang="en-US" sz="1200" b="0" i="0" kern="1200" dirty="0">
                <a:solidFill>
                  <a:schemeClr val="tx1"/>
                </a:solidFill>
                <a:effectLst/>
                <a:latin typeface="+mn-lt"/>
                <a:ea typeface="+mn-ea"/>
                <a:cs typeface="+mn-cs"/>
              </a:rPr>
              <a:t> Attribution-Share Alike </a:t>
            </a:r>
            <a:r>
              <a:rPr lang="en-US" sz="1200" b="0" i="0" u="none" strike="noStrike" kern="1200" dirty="0">
                <a:solidFill>
                  <a:schemeClr val="tx1"/>
                </a:solidFill>
                <a:effectLst/>
                <a:latin typeface="+mn-lt"/>
                <a:ea typeface="+mn-ea"/>
                <a:cs typeface="+mn-cs"/>
                <a:hlinkClick r:id="rId4"/>
              </a:rPr>
              <a:t>3.0 </a:t>
            </a:r>
            <a:r>
              <a:rPr lang="en-US" sz="1200" b="0" i="0" u="none" strike="noStrike" kern="1200" dirty="0" err="1">
                <a:solidFill>
                  <a:schemeClr val="tx1"/>
                </a:solidFill>
                <a:effectLst/>
                <a:latin typeface="+mn-lt"/>
                <a:ea typeface="+mn-ea"/>
                <a:cs typeface="+mn-cs"/>
                <a:hlinkClick r:id="rId4"/>
              </a:rPr>
              <a:t>Unported</a:t>
            </a:r>
            <a:r>
              <a:rPr lang="en-US" sz="1200" b="0" i="0"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hlinkClick r:id="rId5"/>
              </a:rPr>
              <a:t>2.5 Generic</a:t>
            </a:r>
            <a:r>
              <a:rPr lang="en-US" sz="1200" b="0" i="0"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hlinkClick r:id="rId6"/>
              </a:rPr>
              <a:t>2.0 Generic</a:t>
            </a:r>
            <a:r>
              <a:rPr lang="en-US" sz="1200" b="0" i="0" kern="1200" dirty="0">
                <a:solidFill>
                  <a:schemeClr val="tx1"/>
                </a:solidFill>
                <a:effectLst/>
                <a:latin typeface="+mn-lt"/>
                <a:ea typeface="+mn-ea"/>
                <a:cs typeface="+mn-cs"/>
              </a:rPr>
              <a:t> and </a:t>
            </a:r>
            <a:r>
              <a:rPr lang="en-US" sz="1200" b="0" i="0" u="none" strike="noStrike" kern="1200" dirty="0">
                <a:solidFill>
                  <a:schemeClr val="tx1"/>
                </a:solidFill>
                <a:effectLst/>
                <a:latin typeface="+mn-lt"/>
                <a:ea typeface="+mn-ea"/>
                <a:cs typeface="+mn-cs"/>
                <a:hlinkClick r:id="rId7"/>
              </a:rPr>
              <a:t>1.0 Generic</a:t>
            </a:r>
            <a:r>
              <a:rPr lang="en-US" sz="1200" b="0" i="0" kern="1200" dirty="0">
                <a:solidFill>
                  <a:schemeClr val="tx1"/>
                </a:solidFill>
                <a:effectLst/>
                <a:latin typeface="+mn-lt"/>
                <a:ea typeface="+mn-ea"/>
                <a:cs typeface="+mn-cs"/>
              </a:rPr>
              <a:t> license.</a:t>
            </a:r>
            <a:endParaRPr lang="en-US" dirty="0"/>
          </a:p>
          <a:p>
            <a:endParaRPr lang="en-US" dirty="0"/>
          </a:p>
        </p:txBody>
      </p:sp>
      <p:sp>
        <p:nvSpPr>
          <p:cNvPr id="4" name="Slide Number Placeholder 3"/>
          <p:cNvSpPr>
            <a:spLocks noGrp="1"/>
          </p:cNvSpPr>
          <p:nvPr>
            <p:ph type="sldNum" sz="quarter" idx="5"/>
          </p:nvPr>
        </p:nvSpPr>
        <p:spPr/>
        <p:txBody>
          <a:bodyPr/>
          <a:lstStyle/>
          <a:p>
            <a:fld id="{96EB8423-8448-40C9-9646-B9FC1F789A33}" type="slidenum">
              <a:rPr lang="en-US" smtClean="0"/>
              <a:t>16</a:t>
            </a:fld>
            <a:endParaRPr lang="en-US"/>
          </a:p>
        </p:txBody>
      </p:sp>
    </p:spTree>
    <p:extLst>
      <p:ext uri="{BB962C8B-B14F-4D97-AF65-F5344CB8AC3E}">
        <p14:creationId xmlns:p14="http://schemas.microsoft.com/office/powerpoint/2010/main" val="14043094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EB8423-8448-40C9-9646-B9FC1F789A33}" type="slidenum">
              <a:rPr lang="en-US" smtClean="0"/>
              <a:t>20</a:t>
            </a:fld>
            <a:endParaRPr lang="en-US"/>
          </a:p>
        </p:txBody>
      </p:sp>
    </p:spTree>
    <p:extLst>
      <p:ext uri="{BB962C8B-B14F-4D97-AF65-F5344CB8AC3E}">
        <p14:creationId xmlns:p14="http://schemas.microsoft.com/office/powerpoint/2010/main" val="42613251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EB8423-8448-40C9-9646-B9FC1F789A33}" type="slidenum">
              <a:rPr lang="en-US" smtClean="0"/>
              <a:t>21</a:t>
            </a:fld>
            <a:endParaRPr lang="en-US"/>
          </a:p>
        </p:txBody>
      </p:sp>
    </p:spTree>
    <p:extLst>
      <p:ext uri="{BB962C8B-B14F-4D97-AF65-F5344CB8AC3E}">
        <p14:creationId xmlns:p14="http://schemas.microsoft.com/office/powerpoint/2010/main" val="671838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source: https://commons.wikimedia.org/wiki/File:Simple_Periodic_Table_Chart-blocks.svg</a:t>
            </a:r>
          </a:p>
          <a:p>
            <a:r>
              <a:rPr lang="en-US" dirty="0"/>
              <a:t>License: </a:t>
            </a:r>
            <a:r>
              <a:rPr lang="en-US" sz="1200" b="0" i="0" kern="1200" dirty="0">
                <a:solidFill>
                  <a:schemeClr val="tx1"/>
                </a:solidFill>
                <a:effectLst/>
                <a:latin typeface="+mn-lt"/>
                <a:ea typeface="+mn-ea"/>
                <a:cs typeface="+mn-cs"/>
              </a:rPr>
              <a:t>This file is licensed under the </a:t>
            </a:r>
            <a:r>
              <a:rPr lang="en-US" sz="1200" b="0" i="0" u="none" strike="noStrike" kern="1200" dirty="0">
                <a:solidFill>
                  <a:schemeClr val="tx1"/>
                </a:solidFill>
                <a:effectLst/>
                <a:latin typeface="+mn-lt"/>
                <a:ea typeface="+mn-ea"/>
                <a:cs typeface="+mn-cs"/>
                <a:hlinkClick r:id="rId3" tooltip="w:en:Creative Commons"/>
              </a:rPr>
              <a:t>Creative Commons</a:t>
            </a:r>
            <a:r>
              <a:rPr lang="en-US" sz="1200" b="0" i="0"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hlinkClick r:id="rId4"/>
              </a:rPr>
              <a:t>Attribution-Share Alike 4.0 International</a:t>
            </a:r>
            <a:r>
              <a:rPr lang="en-US" sz="1200" b="0" i="0" kern="1200" dirty="0">
                <a:solidFill>
                  <a:schemeClr val="tx1"/>
                </a:solidFill>
                <a:effectLst/>
                <a:latin typeface="+mn-lt"/>
                <a:ea typeface="+mn-ea"/>
                <a:cs typeface="+mn-cs"/>
              </a:rPr>
              <a:t> license.</a:t>
            </a:r>
            <a:endParaRPr lang="en-US" dirty="0"/>
          </a:p>
        </p:txBody>
      </p:sp>
      <p:sp>
        <p:nvSpPr>
          <p:cNvPr id="4" name="Slide Number Placeholder 3"/>
          <p:cNvSpPr>
            <a:spLocks noGrp="1"/>
          </p:cNvSpPr>
          <p:nvPr>
            <p:ph type="sldNum" sz="quarter" idx="5"/>
          </p:nvPr>
        </p:nvSpPr>
        <p:spPr/>
        <p:txBody>
          <a:bodyPr/>
          <a:lstStyle/>
          <a:p>
            <a:fld id="{96EB8423-8448-40C9-9646-B9FC1F789A33}" type="slidenum">
              <a:rPr lang="en-US" smtClean="0"/>
              <a:t>2</a:t>
            </a:fld>
            <a:endParaRPr lang="en-US"/>
          </a:p>
        </p:txBody>
      </p:sp>
    </p:spTree>
    <p:extLst>
      <p:ext uri="{BB962C8B-B14F-4D97-AF65-F5344CB8AC3E}">
        <p14:creationId xmlns:p14="http://schemas.microsoft.com/office/powerpoint/2010/main" val="19383675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source: https://www.researchgate.net/figure/Formation-of-NaCl-by-ionic-bonding-between-Na-and-Cl_fig1_341838190</a:t>
            </a:r>
          </a:p>
          <a:p>
            <a:r>
              <a:rPr lang="en-US" dirty="0" err="1"/>
              <a:t>Citation:Ray</a:t>
            </a:r>
            <a:r>
              <a:rPr lang="en-US" dirty="0"/>
              <a:t>, </a:t>
            </a:r>
            <a:r>
              <a:rPr lang="en-US" dirty="0" err="1"/>
              <a:t>Bankim</a:t>
            </a:r>
            <a:r>
              <a:rPr lang="en-US" dirty="0"/>
              <a:t> &amp; </a:t>
            </a:r>
            <a:r>
              <a:rPr lang="en-US" dirty="0" err="1"/>
              <a:t>Prusty</a:t>
            </a:r>
            <a:r>
              <a:rPr lang="en-US" dirty="0"/>
              <a:t>, Rajesh &amp; Nayak, Deepak. (2020). Phase Transformations and Heat Treatments of Steels. 10.1201/9780429019210.  </a:t>
            </a:r>
          </a:p>
        </p:txBody>
      </p:sp>
      <p:sp>
        <p:nvSpPr>
          <p:cNvPr id="4" name="Slide Number Placeholder 3"/>
          <p:cNvSpPr>
            <a:spLocks noGrp="1"/>
          </p:cNvSpPr>
          <p:nvPr>
            <p:ph type="sldNum" sz="quarter" idx="10"/>
          </p:nvPr>
        </p:nvSpPr>
        <p:spPr/>
        <p:txBody>
          <a:bodyPr/>
          <a:lstStyle/>
          <a:p>
            <a:fld id="{96EB8423-8448-40C9-9646-B9FC1F789A33}" type="slidenum">
              <a:rPr lang="en-US" smtClean="0"/>
              <a:t>4</a:t>
            </a:fld>
            <a:endParaRPr lang="en-US"/>
          </a:p>
        </p:txBody>
      </p:sp>
    </p:spTree>
    <p:extLst>
      <p:ext uri="{BB962C8B-B14F-4D97-AF65-F5344CB8AC3E}">
        <p14:creationId xmlns:p14="http://schemas.microsoft.com/office/powerpoint/2010/main" val="15669019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source: https://www.researchgate.net/figure/Formation-of-NaCl-by-ionic-bonding-between-Na-and-Cl_fig1_341838190</a:t>
            </a:r>
          </a:p>
          <a:p>
            <a:r>
              <a:rPr lang="en-US" dirty="0" err="1"/>
              <a:t>Citation:Ray</a:t>
            </a:r>
            <a:r>
              <a:rPr lang="en-US" dirty="0"/>
              <a:t>, </a:t>
            </a:r>
            <a:r>
              <a:rPr lang="en-US" dirty="0" err="1"/>
              <a:t>Bankim</a:t>
            </a:r>
            <a:r>
              <a:rPr lang="en-US" dirty="0"/>
              <a:t> &amp; </a:t>
            </a:r>
            <a:r>
              <a:rPr lang="en-US" dirty="0" err="1"/>
              <a:t>Prusty</a:t>
            </a:r>
            <a:r>
              <a:rPr lang="en-US" dirty="0"/>
              <a:t>, Rajesh &amp; Nayak, Deepak. (2020). Phase Transformations and Heat Treatments of Steels. 10.1201/9780429019210.  </a:t>
            </a:r>
          </a:p>
          <a:p>
            <a:endParaRPr lang="en-US" dirty="0"/>
          </a:p>
        </p:txBody>
      </p:sp>
      <p:sp>
        <p:nvSpPr>
          <p:cNvPr id="4" name="Slide Number Placeholder 3"/>
          <p:cNvSpPr>
            <a:spLocks noGrp="1"/>
          </p:cNvSpPr>
          <p:nvPr>
            <p:ph type="sldNum" sz="quarter" idx="5"/>
          </p:nvPr>
        </p:nvSpPr>
        <p:spPr/>
        <p:txBody>
          <a:bodyPr/>
          <a:lstStyle/>
          <a:p>
            <a:fld id="{96EB8423-8448-40C9-9646-B9FC1F789A33}" type="slidenum">
              <a:rPr lang="en-US" smtClean="0"/>
              <a:t>5</a:t>
            </a:fld>
            <a:endParaRPr lang="en-US"/>
          </a:p>
        </p:txBody>
      </p:sp>
    </p:spTree>
    <p:extLst>
      <p:ext uri="{BB962C8B-B14F-4D97-AF65-F5344CB8AC3E}">
        <p14:creationId xmlns:p14="http://schemas.microsoft.com/office/powerpoint/2010/main" val="32080528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source</a:t>
            </a:r>
            <a:r>
              <a:rPr lang="en-US"/>
              <a:t>: </a:t>
            </a:r>
            <a:endParaRPr lang="en-US" dirty="0"/>
          </a:p>
          <a:p>
            <a:r>
              <a:rPr lang="en-US" sz="1200" b="0" i="0" kern="1200" dirty="0">
                <a:solidFill>
                  <a:schemeClr val="tx1"/>
                </a:solidFill>
                <a:effectLst/>
                <a:latin typeface="+mn-lt"/>
                <a:ea typeface="+mn-ea"/>
                <a:cs typeface="+mn-cs"/>
              </a:rPr>
              <a:t>License: </a:t>
            </a:r>
            <a:r>
              <a:rPr lang="en-US" sz="1200" b="0" i="0" u="none" strike="noStrike" kern="1200" dirty="0">
                <a:solidFill>
                  <a:schemeClr val="tx1"/>
                </a:solidFill>
                <a:effectLst/>
                <a:latin typeface="+mn-lt"/>
                <a:ea typeface="+mn-ea"/>
                <a:cs typeface="+mn-cs"/>
                <a:hlinkClick r:id="rId3"/>
              </a:rPr>
              <a:t>CC BY </a:t>
            </a:r>
            <a:r>
              <a:rPr lang="en-US" sz="1200" b="0" i="0" kern="1200" dirty="0">
                <a:solidFill>
                  <a:schemeClr val="tx1"/>
                </a:solidFill>
                <a:effectLst/>
                <a:latin typeface="+mn-lt"/>
                <a:ea typeface="+mn-ea"/>
                <a:cs typeface="+mn-cs"/>
              </a:rPr>
              <a:t>license and was authored, remixed, and/or curated by </a:t>
            </a:r>
            <a:r>
              <a:rPr lang="en-US" sz="1200" b="0" i="0" u="none" strike="noStrike" kern="1200" dirty="0">
                <a:solidFill>
                  <a:schemeClr val="tx1"/>
                </a:solidFill>
                <a:effectLst/>
                <a:latin typeface="+mn-lt"/>
                <a:ea typeface="+mn-ea"/>
                <a:cs typeface="+mn-cs"/>
                <a:hlinkClick r:id="rId4"/>
              </a:rPr>
              <a:t>OpenStax</a:t>
            </a:r>
            <a:endParaRPr lang="en-US" dirty="0"/>
          </a:p>
        </p:txBody>
      </p:sp>
      <p:sp>
        <p:nvSpPr>
          <p:cNvPr id="4" name="Slide Number Placeholder 3"/>
          <p:cNvSpPr>
            <a:spLocks noGrp="1"/>
          </p:cNvSpPr>
          <p:nvPr>
            <p:ph type="sldNum" sz="quarter" idx="5"/>
          </p:nvPr>
        </p:nvSpPr>
        <p:spPr/>
        <p:txBody>
          <a:bodyPr/>
          <a:lstStyle/>
          <a:p>
            <a:fld id="{96EB8423-8448-40C9-9646-B9FC1F789A33}" type="slidenum">
              <a:rPr lang="en-US" smtClean="0"/>
              <a:t>7</a:t>
            </a:fld>
            <a:endParaRPr lang="en-US"/>
          </a:p>
        </p:txBody>
      </p:sp>
    </p:spTree>
    <p:extLst>
      <p:ext uri="{BB962C8B-B14F-4D97-AF65-F5344CB8AC3E}">
        <p14:creationId xmlns:p14="http://schemas.microsoft.com/office/powerpoint/2010/main" val="11796419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source: https://www.grc.nasa.gov/WWW/K-12/airplane/Images/state.gif</a:t>
            </a:r>
          </a:p>
          <a:p>
            <a:r>
              <a:rPr lang="en-US" sz="1200" b="0" i="1" kern="1200" dirty="0">
                <a:solidFill>
                  <a:schemeClr val="tx1"/>
                </a:solidFill>
                <a:effectLst/>
                <a:latin typeface="+mn-lt"/>
                <a:ea typeface="+mn-ea"/>
                <a:cs typeface="+mn-cs"/>
              </a:rPr>
              <a:t>This file is in the </a:t>
            </a:r>
            <a:r>
              <a:rPr lang="en-US" sz="1200" b="1" i="1" u="none" strike="noStrike" kern="1200" dirty="0">
                <a:solidFill>
                  <a:schemeClr val="tx1"/>
                </a:solidFill>
                <a:effectLst/>
                <a:latin typeface="+mn-lt"/>
                <a:ea typeface="+mn-ea"/>
                <a:cs typeface="+mn-cs"/>
                <a:hlinkClick r:id="rId3" tooltip="w:public domain"/>
              </a:rPr>
              <a:t>public domain</a:t>
            </a:r>
            <a:r>
              <a:rPr lang="en-US" sz="1200" b="0" i="1" kern="1200" dirty="0">
                <a:solidFill>
                  <a:schemeClr val="tx1"/>
                </a:solidFill>
                <a:effectLst/>
                <a:latin typeface="+mn-lt"/>
                <a:ea typeface="+mn-ea"/>
                <a:cs typeface="+mn-cs"/>
              </a:rPr>
              <a:t> in the United States because it was solely created by </a:t>
            </a:r>
            <a:r>
              <a:rPr lang="en-US" sz="1200" b="0" i="1" u="none" strike="noStrike" kern="1200" dirty="0">
                <a:solidFill>
                  <a:schemeClr val="tx1"/>
                </a:solidFill>
                <a:effectLst/>
                <a:latin typeface="+mn-lt"/>
                <a:ea typeface="+mn-ea"/>
                <a:cs typeface="+mn-cs"/>
                <a:hlinkClick r:id="rId4" tooltip="w:NASA"/>
              </a:rPr>
              <a:t>NASA</a:t>
            </a:r>
            <a:r>
              <a:rPr lang="en-US" sz="1200" b="0" i="1" kern="1200" dirty="0">
                <a:solidFill>
                  <a:schemeClr val="tx1"/>
                </a:solidFill>
                <a:effectLst/>
                <a:latin typeface="+mn-lt"/>
                <a:ea typeface="+mn-ea"/>
                <a:cs typeface="+mn-cs"/>
              </a:rPr>
              <a:t>. NASA copyright policy states that "NASA material is not protected by copyright </a:t>
            </a:r>
            <a:r>
              <a:rPr lang="en-US" sz="1200" b="1" i="1" kern="1200" dirty="0">
                <a:solidFill>
                  <a:schemeClr val="tx1"/>
                </a:solidFill>
                <a:effectLst/>
                <a:latin typeface="+mn-lt"/>
                <a:ea typeface="+mn-ea"/>
                <a:cs typeface="+mn-cs"/>
              </a:rPr>
              <a:t>unless noted</a:t>
            </a:r>
            <a:r>
              <a:rPr lang="en-US" sz="1200" b="0" i="1" kern="1200" dirty="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96EB8423-8448-40C9-9646-B9FC1F789A33}" type="slidenum">
              <a:rPr lang="en-US" smtClean="0"/>
              <a:t>8</a:t>
            </a:fld>
            <a:endParaRPr lang="en-US"/>
          </a:p>
        </p:txBody>
      </p:sp>
    </p:spTree>
    <p:extLst>
      <p:ext uri="{BB962C8B-B14F-4D97-AF65-F5344CB8AC3E}">
        <p14:creationId xmlns:p14="http://schemas.microsoft.com/office/powerpoint/2010/main" val="23069487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source: https://www.grc.nasa.gov/WWW/K-12/airplane/Images/state.gif</a:t>
            </a:r>
          </a:p>
          <a:p>
            <a:r>
              <a:rPr lang="en-US" sz="1200" b="0" i="1" kern="1200" dirty="0">
                <a:solidFill>
                  <a:schemeClr val="tx1"/>
                </a:solidFill>
                <a:effectLst/>
                <a:latin typeface="+mn-lt"/>
                <a:ea typeface="+mn-ea"/>
                <a:cs typeface="+mn-cs"/>
              </a:rPr>
              <a:t>This file is in the </a:t>
            </a:r>
            <a:r>
              <a:rPr lang="en-US" sz="1200" b="1" i="1" u="none" strike="noStrike" kern="1200" dirty="0">
                <a:solidFill>
                  <a:schemeClr val="tx1"/>
                </a:solidFill>
                <a:effectLst/>
                <a:latin typeface="+mn-lt"/>
                <a:ea typeface="+mn-ea"/>
                <a:cs typeface="+mn-cs"/>
                <a:hlinkClick r:id="rId3" tooltip="w:public domain"/>
              </a:rPr>
              <a:t>public domain</a:t>
            </a:r>
            <a:r>
              <a:rPr lang="en-US" sz="1200" b="0" i="1" kern="1200" dirty="0">
                <a:solidFill>
                  <a:schemeClr val="tx1"/>
                </a:solidFill>
                <a:effectLst/>
                <a:latin typeface="+mn-lt"/>
                <a:ea typeface="+mn-ea"/>
                <a:cs typeface="+mn-cs"/>
              </a:rPr>
              <a:t> in the United States because it was solely created by </a:t>
            </a:r>
            <a:r>
              <a:rPr lang="en-US" sz="1200" b="0" i="1" u="none" strike="noStrike" kern="1200" dirty="0">
                <a:solidFill>
                  <a:schemeClr val="tx1"/>
                </a:solidFill>
                <a:effectLst/>
                <a:latin typeface="+mn-lt"/>
                <a:ea typeface="+mn-ea"/>
                <a:cs typeface="+mn-cs"/>
                <a:hlinkClick r:id="rId4" tooltip="w:NASA"/>
              </a:rPr>
              <a:t>NASA</a:t>
            </a:r>
            <a:r>
              <a:rPr lang="en-US" sz="1200" b="0" i="1" kern="1200" dirty="0">
                <a:solidFill>
                  <a:schemeClr val="tx1"/>
                </a:solidFill>
                <a:effectLst/>
                <a:latin typeface="+mn-lt"/>
                <a:ea typeface="+mn-ea"/>
                <a:cs typeface="+mn-cs"/>
              </a:rPr>
              <a:t>. NASA copyright policy states that "NASA material is not protected by copyright </a:t>
            </a:r>
            <a:r>
              <a:rPr lang="en-US" sz="1200" b="1" i="1" kern="1200" dirty="0">
                <a:solidFill>
                  <a:schemeClr val="tx1"/>
                </a:solidFill>
                <a:effectLst/>
                <a:latin typeface="+mn-lt"/>
                <a:ea typeface="+mn-ea"/>
                <a:cs typeface="+mn-cs"/>
              </a:rPr>
              <a:t>unless noted</a:t>
            </a:r>
            <a:r>
              <a:rPr lang="en-US" sz="1200" b="0" i="1" kern="1200" dirty="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96EB8423-8448-40C9-9646-B9FC1F789A33}" type="slidenum">
              <a:rPr lang="en-US" smtClean="0"/>
              <a:t>9</a:t>
            </a:fld>
            <a:endParaRPr lang="en-US"/>
          </a:p>
        </p:txBody>
      </p:sp>
    </p:spTree>
    <p:extLst>
      <p:ext uri="{BB962C8B-B14F-4D97-AF65-F5344CB8AC3E}">
        <p14:creationId xmlns:p14="http://schemas.microsoft.com/office/powerpoint/2010/main" val="12165937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noFill/>
          <a:ln>
            <a:solidFill>
              <a:srgbClr val="000000"/>
            </a:solidFill>
            <a:miter lim="800000"/>
            <a:headEnd/>
            <a:tailEnd/>
          </a:ln>
        </p:spPr>
      </p:sp>
      <p:sp>
        <p:nvSpPr>
          <p:cNvPr id="1945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1" dirty="0"/>
              <a:t>Correct answer: </a:t>
            </a:r>
            <a:r>
              <a:rPr lang="en-US" b="0" dirty="0"/>
              <a:t>C</a:t>
            </a:r>
          </a:p>
          <a:p>
            <a:endParaRPr lang="en-US" sz="1200" b="0" i="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License: CC BY 4.0 License</a:t>
            </a:r>
          </a:p>
          <a:p>
            <a:r>
              <a:rPr lang="en-US" sz="1200" b="1" i="1" kern="1200" dirty="0">
                <a:solidFill>
                  <a:schemeClr val="tx1"/>
                </a:solidFill>
                <a:effectLst/>
                <a:latin typeface="+mn-lt"/>
                <a:ea typeface="+mn-ea"/>
                <a:cs typeface="+mn-cs"/>
              </a:rPr>
              <a:t>Citation: </a:t>
            </a:r>
            <a:r>
              <a:rPr lang="en-US" sz="1200" b="0" i="0" kern="1200" dirty="0">
                <a:solidFill>
                  <a:schemeClr val="tx1"/>
                </a:solidFill>
                <a:effectLst/>
                <a:latin typeface="+mn-lt"/>
                <a:ea typeface="+mn-ea"/>
                <a:cs typeface="+mn-cs"/>
              </a:rPr>
              <a:t>The collection of </a:t>
            </a:r>
            <a:r>
              <a:rPr lang="en-US" sz="1200" b="0" i="0" kern="1200" dirty="0" err="1">
                <a:solidFill>
                  <a:schemeClr val="tx1"/>
                </a:solidFill>
                <a:effectLst/>
                <a:latin typeface="+mn-lt"/>
                <a:ea typeface="+mn-ea"/>
                <a:cs typeface="+mn-cs"/>
              </a:rPr>
              <a:t>PhET</a:t>
            </a:r>
            <a:r>
              <a:rPr lang="en-US" sz="1200" b="0" i="0" kern="1200" dirty="0">
                <a:solidFill>
                  <a:schemeClr val="tx1"/>
                </a:solidFill>
                <a:effectLst/>
                <a:latin typeface="+mn-lt"/>
                <a:ea typeface="+mn-ea"/>
                <a:cs typeface="+mn-cs"/>
              </a:rPr>
              <a:t> Regular HTML Simulation Files are available to run or download from </a:t>
            </a:r>
            <a:r>
              <a:rPr lang="en-US" sz="1200" b="0" i="0" kern="1200" dirty="0">
                <a:solidFill>
                  <a:schemeClr val="tx1"/>
                </a:solidFill>
                <a:effectLst/>
                <a:latin typeface="+mn-lt"/>
                <a:ea typeface="+mn-ea"/>
                <a:cs typeface="+mn-cs"/>
                <a:hlinkClick r:id="rId3"/>
              </a:rPr>
              <a:t>https://phet.colorado.edu</a:t>
            </a:r>
            <a:r>
              <a:rPr lang="en-US" sz="1200" b="0" i="0" kern="1200" dirty="0">
                <a:solidFill>
                  <a:schemeClr val="tx1"/>
                </a:solidFill>
                <a:effectLst/>
                <a:latin typeface="+mn-lt"/>
                <a:ea typeface="+mn-ea"/>
                <a:cs typeface="+mn-cs"/>
              </a:rPr>
              <a:t>.</a:t>
            </a:r>
          </a:p>
          <a:p>
            <a:r>
              <a:rPr lang="en-US" sz="1200" b="1" i="0" kern="1200" dirty="0">
                <a:solidFill>
                  <a:schemeClr val="tx1"/>
                </a:solidFill>
                <a:effectLst/>
                <a:latin typeface="+mn-lt"/>
                <a:ea typeface="+mn-ea"/>
                <a:cs typeface="+mn-cs"/>
              </a:rPr>
              <a:t>Link: </a:t>
            </a:r>
            <a:endParaRPr lang="en-US" b="1" dirty="0"/>
          </a:p>
        </p:txBody>
      </p:sp>
      <p:sp>
        <p:nvSpPr>
          <p:cNvPr id="194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CE05355-49AA-4D11-AD05-EAAFA8A10984}" type="slidenum">
              <a:rPr lang="en-US"/>
              <a:pPr/>
              <a:t>10</a:t>
            </a:fld>
            <a:endParaRPr lang="en-US"/>
          </a:p>
        </p:txBody>
      </p:sp>
    </p:spTree>
    <p:extLst>
      <p:ext uri="{BB962C8B-B14F-4D97-AF65-F5344CB8AC3E}">
        <p14:creationId xmlns:p14="http://schemas.microsoft.com/office/powerpoint/2010/main" val="26736794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p:spPr>
      </p:sp>
      <p:sp>
        <p:nvSpPr>
          <p:cNvPr id="20483"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Correct answer: </a:t>
            </a:r>
            <a:r>
              <a:rPr lang="en-US" b="0" dirty="0"/>
              <a:t>A</a:t>
            </a:r>
          </a:p>
        </p:txBody>
      </p:sp>
      <p:sp>
        <p:nvSpPr>
          <p:cNvPr id="204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EE7F935-F9B6-45DF-8CA7-D882A3A9B9C9}" type="slidenum">
              <a:rPr lang="en-US"/>
              <a:pPr/>
              <a:t>11</a:t>
            </a:fld>
            <a:endParaRPr lang="en-US"/>
          </a:p>
        </p:txBody>
      </p:sp>
    </p:spTree>
    <p:extLst>
      <p:ext uri="{BB962C8B-B14F-4D97-AF65-F5344CB8AC3E}">
        <p14:creationId xmlns:p14="http://schemas.microsoft.com/office/powerpoint/2010/main" val="42762343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en-US"/>
              <a:t>Click to edit Master title style</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DDC06E46-5019-43F7-A17D-308A3DF5FA45}" type="datetimeFigureOut">
              <a:rPr lang="en-US" smtClean="0"/>
              <a:t>5/12/2022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6920727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DC06E46-5019-43F7-A17D-308A3DF5FA45}" type="datetimeFigureOut">
              <a:rPr lang="en-US" smtClean="0"/>
              <a:t>5/12/2022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23467969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DC06E46-5019-43F7-A17D-308A3DF5FA45}" type="datetimeFigureOut">
              <a:rPr lang="en-US" smtClean="0"/>
              <a:t>5/12/2022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32560942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DC06E46-5019-43F7-A17D-308A3DF5FA45}" type="datetimeFigureOut">
              <a:rPr lang="en-US" smtClean="0"/>
              <a:t>5/12/2022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4807954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en-US"/>
              <a:t>Click to edit Master title style</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7" name="Date Placeholder 6"/>
          <p:cNvSpPr>
            <a:spLocks noGrp="1"/>
          </p:cNvSpPr>
          <p:nvPr>
            <p:ph type="dt" sz="half" idx="10"/>
          </p:nvPr>
        </p:nvSpPr>
        <p:spPr/>
        <p:txBody>
          <a:bodyPr/>
          <a:lstStyle/>
          <a:p>
            <a:fld id="{DDC06E46-5019-43F7-A17D-308A3DF5FA45}" type="datetimeFigureOut">
              <a:rPr lang="en-US" smtClean="0"/>
              <a:t>5/12/2022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40372987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DDC06E46-5019-43F7-A17D-308A3DF5FA45}" type="datetimeFigureOut">
              <a:rPr lang="en-US" smtClean="0"/>
              <a:t>5/12/2022</a:t>
            </a:fld>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38350741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583436" y="3143250"/>
            <a:ext cx="4270248" cy="259677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7" name="Date Placeholder 6"/>
          <p:cNvSpPr>
            <a:spLocks noGrp="1"/>
          </p:cNvSpPr>
          <p:nvPr>
            <p:ph type="dt" sz="half" idx="10"/>
          </p:nvPr>
        </p:nvSpPr>
        <p:spPr/>
        <p:txBody>
          <a:bodyPr/>
          <a:lstStyle/>
          <a:p>
            <a:fld id="{DDC06E46-5019-43F7-A17D-308A3DF5FA45}" type="datetimeFigureOut">
              <a:rPr lang="en-US" smtClean="0"/>
              <a:t>5/12/2022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4B29F23-B9E2-4658-A936-C3B89C3A7EE7}" type="slidenum">
              <a:rPr lang="en-US" smtClean="0"/>
              <a:t>‹#›</a:t>
            </a:fld>
            <a:endParaRPr lang="en-US"/>
          </a:p>
        </p:txBody>
      </p:sp>
      <p:sp>
        <p:nvSpPr>
          <p:cNvPr id="10" name="Title 9"/>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7343342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DC06E46-5019-43F7-A17D-308A3DF5FA45}" type="datetimeFigureOut">
              <a:rPr lang="en-US" smtClean="0"/>
              <a:t>5/12/2022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18637383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C06E46-5019-43F7-A17D-308A3DF5FA45}" type="datetimeFigureOut">
              <a:rPr lang="en-US" smtClean="0"/>
              <a:t>5/12/2022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30458307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en-US"/>
              <a:t>Click to edit Master title style</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9" name="Date Placeholder 8"/>
          <p:cNvSpPr>
            <a:spLocks noGrp="1"/>
          </p:cNvSpPr>
          <p:nvPr>
            <p:ph type="dt" sz="half" idx="10"/>
          </p:nvPr>
        </p:nvSpPr>
        <p:spPr/>
        <p:txBody>
          <a:bodyPr/>
          <a:lstStyle/>
          <a:p>
            <a:fld id="{DDC06E46-5019-43F7-A17D-308A3DF5FA45}" type="datetimeFigureOut">
              <a:rPr lang="en-US" smtClean="0"/>
              <a:t>5/12/2022</a:t>
            </a:fld>
            <a:endParaRPr lang="en-US"/>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a:p>
        </p:txBody>
      </p:sp>
      <p:sp>
        <p:nvSpPr>
          <p:cNvPr id="11" name="Slide Number Placeholder 10"/>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1392998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DDC06E46-5019-43F7-A17D-308A3DF5FA45}" type="datetimeFigureOut">
              <a:rPr lang="en-US" smtClean="0"/>
              <a:t>5/12/2022</a:t>
            </a:fld>
            <a:endParaRPr lang="en-US"/>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a:p>
        </p:txBody>
      </p:sp>
      <p:sp>
        <p:nvSpPr>
          <p:cNvPr id="10" name="Slide Number Placeholder 9"/>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22045916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DDC06E46-5019-43F7-A17D-308A3DF5FA45}" type="datetimeFigureOut">
              <a:rPr lang="en-US" smtClean="0"/>
              <a:t>5/12/2022</a:t>
            </a:fld>
            <a:endParaRPr lang="en-US"/>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US"/>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E4B29F23-B9E2-4658-A936-C3B89C3A7EE7}" type="slidenum">
              <a:rPr lang="en-US" smtClean="0"/>
              <a:t>‹#›</a:t>
            </a:fld>
            <a:endParaRPr lang="en-US"/>
          </a:p>
        </p:txBody>
      </p:sp>
    </p:spTree>
    <p:extLst>
      <p:ext uri="{BB962C8B-B14F-4D97-AF65-F5344CB8AC3E}">
        <p14:creationId xmlns:p14="http://schemas.microsoft.com/office/powerpoint/2010/main" val="764148009"/>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customXml" Target="../ink/ink17.xml"/><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11.png"/><Relationship Id="rId178" Type="http://schemas.openxmlformats.org/officeDocument/2006/relationships/image" Target="../media/image377.emf"/><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11.png"/><Relationship Id="rId5" Type="http://schemas.openxmlformats.org/officeDocument/2006/relationships/image" Target="../media/image14.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8" Type="http://schemas.openxmlformats.org/officeDocument/2006/relationships/image" Target="../media/image4000.emf"/><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customXml" Target="../ink/ink19.xml"/><Relationship Id="rId5" Type="http://schemas.openxmlformats.org/officeDocument/2006/relationships/image" Target="../media/image3980.emf"/><Relationship Id="rId10" Type="http://schemas.openxmlformats.org/officeDocument/2006/relationships/image" Target="../media/image4010.emf"/><Relationship Id="rId4" Type="http://schemas.openxmlformats.org/officeDocument/2006/relationships/customXml" Target="../ink/ink18.xml"/><Relationship Id="rId9" Type="http://schemas.openxmlformats.org/officeDocument/2006/relationships/customXml" Target="../ink/ink20.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20" Type="http://schemas.openxmlformats.org/officeDocument/2006/relationships/image" Target="../media/image10.emf"/><Relationship Id="rId1" Type="http://schemas.openxmlformats.org/officeDocument/2006/relationships/slideLayout" Target="../slideLayouts/slideLayout7.xml"/><Relationship Id="rId6" Type="http://schemas.openxmlformats.org/officeDocument/2006/relationships/customXml" Target="../ink/ink2.xml"/><Relationship Id="rId5" Type="http://schemas.openxmlformats.org/officeDocument/2006/relationships/image" Target="../media/image2.emf"/><Relationship Id="rId15" Type="http://schemas.openxmlformats.org/officeDocument/2006/relationships/customXml" Target="../ink/ink3.xml"/><Relationship Id="rId4" Type="http://schemas.openxmlformats.org/officeDocument/2006/relationships/customXml" Target="../ink/ink1.xml"/><Relationship Id="rId14" Type="http://schemas.openxmlformats.org/officeDocument/2006/relationships/image" Target="../media/image7.em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customXml" Target="../ink/ink5.xml"/><Relationship Id="rId2" Type="http://schemas.openxmlformats.org/officeDocument/2006/relationships/customXml" Target="../ink/ink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customXml" Target="../ink/ink7.xml"/><Relationship Id="rId3" Type="http://schemas.openxmlformats.org/officeDocument/2006/relationships/customXml" Target="../ink/ink6.xml"/><Relationship Id="rId7" Type="http://schemas.openxmlformats.org/officeDocument/2006/relationships/image" Target="../media/image27.emf"/><Relationship Id="rId2" Type="http://schemas.openxmlformats.org/officeDocument/2006/relationships/notesSlide" Target="../notesSlides/notesSlide3.xml"/><Relationship Id="rId1" Type="http://schemas.openxmlformats.org/officeDocument/2006/relationships/slideLayout" Target="../slideLayouts/slideLayout7.xml"/><Relationship Id="rId10" Type="http://schemas.openxmlformats.org/officeDocument/2006/relationships/image" Target="../media/image3.png"/><Relationship Id="rId9" Type="http://schemas.openxmlformats.org/officeDocument/2006/relationships/image" Target="../media/image28.emf"/></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8" Type="http://schemas.openxmlformats.org/officeDocument/2006/relationships/image" Target="../media/image59.emf"/><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customXml" Target="../ink/ink8.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12" Type="http://schemas.openxmlformats.org/officeDocument/2006/relationships/customXml" Target="../ink/ink11.xml"/><Relationship Id="rId38" Type="http://schemas.openxmlformats.org/officeDocument/2006/relationships/customXml" Target="../ink/ink12.xml"/><Relationship Id="rId2" Type="http://schemas.openxmlformats.org/officeDocument/2006/relationships/notesSlide" Target="../notesSlides/notesSlide6.xml"/><Relationship Id="rId1" Type="http://schemas.openxmlformats.org/officeDocument/2006/relationships/slideLayout" Target="../slideLayouts/slideLayout7.xml"/><Relationship Id="rId11" Type="http://schemas.openxmlformats.org/officeDocument/2006/relationships/image" Target="../media/image5810.emf"/><Relationship Id="rId37" Type="http://schemas.openxmlformats.org/officeDocument/2006/relationships/image" Target="../media/image71.emf"/><Relationship Id="rId10" Type="http://schemas.openxmlformats.org/officeDocument/2006/relationships/customXml" Target="../ink/ink10.xml"/><Relationship Id="rId4" Type="http://schemas.openxmlformats.org/officeDocument/2006/relationships/customXml" Target="../ink/ink9.xml"/><Relationship Id="rId9" Type="http://schemas.openxmlformats.org/officeDocument/2006/relationships/image" Target="../media/image57.emf"/><Relationship Id="rId43" Type="http://schemas.openxmlformats.org/officeDocument/2006/relationships/image" Target="../media/image74.emf"/></Relationships>
</file>

<file path=ppt/slides/_rels/slide9.xml.rels><?xml version="1.0" encoding="UTF-8" standalone="yes"?>
<Relationships xmlns="http://schemas.openxmlformats.org/package/2006/relationships"><Relationship Id="rId3" Type="http://schemas.openxmlformats.org/officeDocument/2006/relationships/customXml" Target="../ink/ink13.xml"/><Relationship Id="rId12" Type="http://schemas.openxmlformats.org/officeDocument/2006/relationships/customXml" Target="../ink/ink15.xml"/><Relationship Id="rId38" Type="http://schemas.openxmlformats.org/officeDocument/2006/relationships/customXml" Target="../ink/ink16.xml"/><Relationship Id="rId2" Type="http://schemas.openxmlformats.org/officeDocument/2006/relationships/notesSlide" Target="../notesSlides/notesSlide7.xml"/><Relationship Id="rId1" Type="http://schemas.openxmlformats.org/officeDocument/2006/relationships/slideLayout" Target="../slideLayouts/slideLayout7.xml"/><Relationship Id="rId11" Type="http://schemas.openxmlformats.org/officeDocument/2006/relationships/image" Target="../media/image5810.emf"/><Relationship Id="rId37" Type="http://schemas.openxmlformats.org/officeDocument/2006/relationships/image" Target="../media/image71.emf"/><Relationship Id="rId10" Type="http://schemas.openxmlformats.org/officeDocument/2006/relationships/customXml" Target="../ink/ink14.xml"/><Relationship Id="rId9" Type="http://schemas.openxmlformats.org/officeDocument/2006/relationships/image" Target="../media/image57.emf"/><Relationship Id="rId43" Type="http://schemas.openxmlformats.org/officeDocument/2006/relationships/image" Target="../media/image74.em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EDED847-34F1-4353-AA83-1525E9E406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5476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927101" y="4516653"/>
            <a:ext cx="10820400" cy="1134402"/>
          </a:xfrm>
          <a:prstGeom prst="rect">
            <a:avLst/>
          </a:prstGeom>
        </p:spPr>
        <p:txBody>
          <a:bodyPr vert="horz" lIns="182880" tIns="182880" rIns="182880" bIns="182880" rtlCol="0" anchor="ctr">
            <a:noAutofit/>
          </a:bodyPr>
          <a:lstStyle/>
          <a:p>
            <a:pPr algn="ctr" defTabSz="914400">
              <a:lnSpc>
                <a:spcPct val="90000"/>
              </a:lnSpc>
              <a:spcBef>
                <a:spcPct val="0"/>
              </a:spcBef>
              <a:spcAft>
                <a:spcPts val="600"/>
              </a:spcAft>
            </a:pPr>
            <a:r>
              <a:rPr lang="en-US" sz="4000" cap="all" spc="200" dirty="0">
                <a:solidFill>
                  <a:srgbClr val="262626"/>
                </a:solidFill>
                <a:latin typeface="Arial" panose="020B0604020202020204" pitchFamily="34" charset="0"/>
                <a:ea typeface="+mj-ea"/>
                <a:cs typeface="Arial" panose="020B0604020202020204" pitchFamily="34" charset="0"/>
              </a:rPr>
              <a:t>Why Materials have different Phases?</a:t>
            </a:r>
          </a:p>
        </p:txBody>
      </p:sp>
      <p:pic>
        <p:nvPicPr>
          <p:cNvPr id="5" name="Picture 4" descr="Icon&#10;&#10;Description automatically generated">
            <a:extLst>
              <a:ext uri="{FF2B5EF4-FFF2-40B4-BE49-F238E27FC236}">
                <a16:creationId xmlns:a16="http://schemas.microsoft.com/office/drawing/2014/main" id="{69006AAD-E113-4D47-A581-B3FFC69CA9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4815" y="960118"/>
            <a:ext cx="5977369" cy="3556535"/>
          </a:xfrm>
          <a:prstGeom prst="rect">
            <a:avLst/>
          </a:prstGeom>
        </p:spPr>
      </p:pic>
    </p:spTree>
    <p:extLst>
      <p:ext uri="{BB962C8B-B14F-4D97-AF65-F5344CB8AC3E}">
        <p14:creationId xmlns:p14="http://schemas.microsoft.com/office/powerpoint/2010/main" val="3445594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1571923" y="533400"/>
            <a:ext cx="8712200" cy="1143000"/>
          </a:xfrm>
        </p:spPr>
        <p:txBody>
          <a:bodyPr>
            <a:noAutofit/>
          </a:bodyPr>
          <a:lstStyle/>
          <a:p>
            <a:r>
              <a:rPr lang="en-US" sz="3600" dirty="0">
                <a:latin typeface="Times New Roman" panose="02020603050405020304" pitchFamily="18" charset="0"/>
                <a:cs typeface="Times New Roman" panose="02020603050405020304" pitchFamily="18" charset="0"/>
              </a:rPr>
              <a:t>Which picture best describes oxygen gas?</a:t>
            </a:r>
          </a:p>
        </p:txBody>
      </p:sp>
      <p:sp>
        <p:nvSpPr>
          <p:cNvPr id="7174" name="TextBox 13"/>
          <p:cNvSpPr txBox="1">
            <a:spLocks noChangeArrowheads="1"/>
          </p:cNvSpPr>
          <p:nvPr/>
        </p:nvSpPr>
        <p:spPr bwMode="auto">
          <a:xfrm>
            <a:off x="2054523" y="4893916"/>
            <a:ext cx="8229600" cy="707886"/>
          </a:xfrm>
          <a:prstGeom prst="rect">
            <a:avLst/>
          </a:prstGeom>
          <a:noFill/>
          <a:ln w="9525">
            <a:noFill/>
            <a:miter lim="800000"/>
            <a:headEnd/>
            <a:tailEnd/>
          </a:ln>
        </p:spPr>
        <p:txBody>
          <a:bodyPr>
            <a:spAutoFit/>
          </a:bodyPr>
          <a:lstStyle/>
          <a:p>
            <a:r>
              <a:rPr lang="en-US" sz="4000" dirty="0">
                <a:latin typeface="Times New Roman" panose="02020603050405020304" pitchFamily="18" charset="0"/>
                <a:cs typeface="Times New Roman" panose="02020603050405020304" pitchFamily="18" charset="0"/>
              </a:rPr>
              <a:t>    a							b			 				</a:t>
            </a:r>
            <a:r>
              <a:rPr lang="en-US" sz="4000" dirty="0">
                <a:solidFill>
                  <a:srgbClr val="000000"/>
                </a:solidFill>
                <a:latin typeface="Times New Roman" panose="02020603050405020304" pitchFamily="18" charset="0"/>
                <a:cs typeface="Times New Roman" panose="02020603050405020304" pitchFamily="18" charset="0"/>
              </a:rPr>
              <a:t>c</a:t>
            </a:r>
          </a:p>
        </p:txBody>
      </p:sp>
      <p:pic>
        <p:nvPicPr>
          <p:cNvPr id="5" name="Picture 4" descr="Screen Shot 2014-10-20 at 10.57.49 PM.png"/>
          <p:cNvPicPr>
            <a:picLocks noChangeAspect="1"/>
          </p:cNvPicPr>
          <p:nvPr/>
        </p:nvPicPr>
        <p:blipFill rotWithShape="1">
          <a:blip r:embed="rId3">
            <a:extLst>
              <a:ext uri="{28A0092B-C50C-407E-A947-70E740481C1C}">
                <a14:useLocalDpi xmlns:a14="http://schemas.microsoft.com/office/drawing/2010/main" val="0"/>
              </a:ext>
            </a:extLst>
          </a:blip>
          <a:srcRect l="22384" b="23126"/>
          <a:stretch/>
        </p:blipFill>
        <p:spPr>
          <a:xfrm>
            <a:off x="4500740" y="2279448"/>
            <a:ext cx="2651926" cy="2444953"/>
          </a:xfrm>
          <a:prstGeom prst="rect">
            <a:avLst/>
          </a:prstGeom>
        </p:spPr>
      </p:pic>
      <p:pic>
        <p:nvPicPr>
          <p:cNvPr id="6" name="Picture 5" descr="Screen Shot 2014-10-20 at 10.58.52 PM.png"/>
          <p:cNvPicPr>
            <a:picLocks noChangeAspect="1"/>
          </p:cNvPicPr>
          <p:nvPr/>
        </p:nvPicPr>
        <p:blipFill rotWithShape="1">
          <a:blip r:embed="rId4">
            <a:extLst>
              <a:ext uri="{28A0092B-C50C-407E-A947-70E740481C1C}">
                <a14:useLocalDpi xmlns:a14="http://schemas.microsoft.com/office/drawing/2010/main" val="0"/>
              </a:ext>
            </a:extLst>
          </a:blip>
          <a:srcRect l="7082" t="8037" r="27604" b="18601"/>
          <a:stretch/>
        </p:blipFill>
        <p:spPr>
          <a:xfrm>
            <a:off x="1571924" y="2286000"/>
            <a:ext cx="2685143" cy="2474686"/>
          </a:xfrm>
          <a:prstGeom prst="rect">
            <a:avLst/>
          </a:prstGeom>
        </p:spPr>
      </p:pic>
      <p:pic>
        <p:nvPicPr>
          <p:cNvPr id="7" name="Picture 6" descr="Screen Shot 2014-10-20 at 11.00.21 PM.png"/>
          <p:cNvPicPr>
            <a:picLocks noChangeAspect="1"/>
          </p:cNvPicPr>
          <p:nvPr/>
        </p:nvPicPr>
        <p:blipFill rotWithShape="1">
          <a:blip r:embed="rId5">
            <a:extLst>
              <a:ext uri="{28A0092B-C50C-407E-A947-70E740481C1C}">
                <a14:useLocalDpi xmlns:a14="http://schemas.microsoft.com/office/drawing/2010/main" val="0"/>
              </a:ext>
            </a:extLst>
          </a:blip>
          <a:srcRect t="28764" r="13420"/>
          <a:stretch/>
        </p:blipFill>
        <p:spPr>
          <a:xfrm>
            <a:off x="7381267" y="2286001"/>
            <a:ext cx="2902857" cy="2453309"/>
          </a:xfrm>
          <a:prstGeom prst="rect">
            <a:avLst/>
          </a:prstGeom>
        </p:spPr>
      </p:pic>
      <p:pic>
        <p:nvPicPr>
          <p:cNvPr id="3" name="Picture 2"/>
          <p:cNvPicPr>
            <a:picLocks noChangeAspect="1"/>
          </p:cNvPicPr>
          <p:nvPr/>
        </p:nvPicPr>
        <p:blipFill>
          <a:blip r:embed="rId6"/>
          <a:stretch>
            <a:fillRect/>
          </a:stretch>
        </p:blipFill>
        <p:spPr>
          <a:xfrm>
            <a:off x="1664590" y="6138610"/>
            <a:ext cx="8998476" cy="719390"/>
          </a:xfrm>
          <a:prstGeom prst="rect">
            <a:avLst/>
          </a:prstGeom>
        </p:spPr>
      </p:pic>
    </p:spTree>
    <p:extLst>
      <p:ext uri="{BB962C8B-B14F-4D97-AF65-F5344CB8AC3E}">
        <p14:creationId xmlns:p14="http://schemas.microsoft.com/office/powerpoint/2010/main" val="31073838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wipe(down)">
                                      <p:cBhvr>
                                        <p:cTn id="7"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1669209" y="521898"/>
            <a:ext cx="8534400" cy="1143000"/>
          </a:xfrm>
        </p:spPr>
        <p:txBody>
          <a:bodyPr/>
          <a:lstStyle/>
          <a:p>
            <a:r>
              <a:rPr lang="en-US" dirty="0">
                <a:latin typeface="Times New Roman" panose="02020603050405020304" pitchFamily="18" charset="0"/>
                <a:cs typeface="Times New Roman" panose="02020603050405020304" pitchFamily="18" charset="0"/>
              </a:rPr>
              <a:t>Which is most likely liquid water?</a:t>
            </a:r>
          </a:p>
        </p:txBody>
      </p:sp>
      <p:pic>
        <p:nvPicPr>
          <p:cNvPr id="8195" name="Picture 2"/>
          <p:cNvPicPr>
            <a:picLocks noChangeAspect="1" noChangeArrowheads="1"/>
          </p:cNvPicPr>
          <p:nvPr/>
        </p:nvPicPr>
        <p:blipFill>
          <a:blip r:embed="rId3"/>
          <a:srcRect l="2611" r="8627"/>
          <a:stretch>
            <a:fillRect/>
          </a:stretch>
        </p:blipFill>
        <p:spPr bwMode="auto">
          <a:xfrm>
            <a:off x="4641009" y="2274498"/>
            <a:ext cx="2590800" cy="2362200"/>
          </a:xfrm>
          <a:prstGeom prst="rect">
            <a:avLst/>
          </a:prstGeom>
          <a:noFill/>
          <a:ln w="9525">
            <a:noFill/>
            <a:miter lim="800000"/>
            <a:headEnd/>
            <a:tailEnd/>
          </a:ln>
        </p:spPr>
      </p:pic>
      <p:pic>
        <p:nvPicPr>
          <p:cNvPr id="8196" name="Picture 4"/>
          <p:cNvPicPr>
            <a:picLocks noChangeAspect="1" noChangeArrowheads="1"/>
          </p:cNvPicPr>
          <p:nvPr/>
        </p:nvPicPr>
        <p:blipFill>
          <a:blip r:embed="rId4"/>
          <a:srcRect/>
          <a:stretch>
            <a:fillRect/>
          </a:stretch>
        </p:blipFill>
        <p:spPr bwMode="auto">
          <a:xfrm>
            <a:off x="1669209" y="2274498"/>
            <a:ext cx="2540000" cy="2362200"/>
          </a:xfrm>
          <a:prstGeom prst="rect">
            <a:avLst/>
          </a:prstGeom>
          <a:noFill/>
          <a:ln w="9525">
            <a:noFill/>
            <a:miter lim="800000"/>
            <a:headEnd/>
            <a:tailEnd/>
          </a:ln>
        </p:spPr>
      </p:pic>
      <p:pic>
        <p:nvPicPr>
          <p:cNvPr id="8197" name="Picture 5"/>
          <p:cNvPicPr>
            <a:picLocks noChangeAspect="1" noChangeArrowheads="1"/>
          </p:cNvPicPr>
          <p:nvPr/>
        </p:nvPicPr>
        <p:blipFill>
          <a:blip r:embed="rId5"/>
          <a:srcRect/>
          <a:stretch>
            <a:fillRect/>
          </a:stretch>
        </p:blipFill>
        <p:spPr bwMode="auto">
          <a:xfrm>
            <a:off x="7729490" y="2274498"/>
            <a:ext cx="2347913" cy="2362200"/>
          </a:xfrm>
          <a:prstGeom prst="rect">
            <a:avLst/>
          </a:prstGeom>
          <a:noFill/>
          <a:ln w="9525">
            <a:noFill/>
            <a:miter lim="800000"/>
            <a:headEnd/>
            <a:tailEnd/>
          </a:ln>
        </p:spPr>
      </p:pic>
      <p:sp>
        <p:nvSpPr>
          <p:cNvPr id="7" name="TextBox 13"/>
          <p:cNvSpPr txBox="1">
            <a:spLocks noChangeArrowheads="1"/>
          </p:cNvSpPr>
          <p:nvPr/>
        </p:nvSpPr>
        <p:spPr bwMode="auto">
          <a:xfrm>
            <a:off x="1974009" y="4865298"/>
            <a:ext cx="8229600" cy="707886"/>
          </a:xfrm>
          <a:prstGeom prst="rect">
            <a:avLst/>
          </a:prstGeom>
          <a:noFill/>
          <a:ln w="9525">
            <a:noFill/>
            <a:miter lim="800000"/>
            <a:headEnd/>
            <a:tailEnd/>
          </a:ln>
        </p:spPr>
        <p:txBody>
          <a:bodyPr>
            <a:spAutoFit/>
          </a:bodyPr>
          <a:lstStyle/>
          <a:p>
            <a:r>
              <a:rPr lang="en-US" sz="4000" dirty="0">
                <a:latin typeface="Times New Roman" panose="02020603050405020304" pitchFamily="18" charset="0"/>
                <a:cs typeface="Times New Roman" panose="02020603050405020304" pitchFamily="18" charset="0"/>
              </a:rPr>
              <a:t>     </a:t>
            </a:r>
            <a:r>
              <a:rPr lang="en-US" sz="4000" dirty="0">
                <a:solidFill>
                  <a:srgbClr val="000000"/>
                </a:solidFill>
                <a:latin typeface="Times New Roman" panose="02020603050405020304" pitchFamily="18" charset="0"/>
                <a:cs typeface="Times New Roman" panose="02020603050405020304" pitchFamily="18" charset="0"/>
              </a:rPr>
              <a:t>a</a:t>
            </a:r>
            <a:r>
              <a:rPr lang="en-US" sz="4000" dirty="0">
                <a:latin typeface="Times New Roman" panose="02020603050405020304" pitchFamily="18" charset="0"/>
                <a:cs typeface="Times New Roman" panose="02020603050405020304" pitchFamily="18" charset="0"/>
              </a:rPr>
              <a:t>			 			b			  				c</a:t>
            </a:r>
          </a:p>
        </p:txBody>
      </p:sp>
      <p:pic>
        <p:nvPicPr>
          <p:cNvPr id="3" name="Picture 2"/>
          <p:cNvPicPr>
            <a:picLocks noChangeAspect="1"/>
          </p:cNvPicPr>
          <p:nvPr/>
        </p:nvPicPr>
        <p:blipFill>
          <a:blip r:embed="rId6"/>
          <a:stretch>
            <a:fillRect/>
          </a:stretch>
        </p:blipFill>
        <p:spPr>
          <a:xfrm>
            <a:off x="1672962" y="6138610"/>
            <a:ext cx="8998476" cy="719390"/>
          </a:xfrm>
          <a:prstGeom prst="rect">
            <a:avLst/>
          </a:prstGeom>
        </p:spPr>
      </p:pic>
      <mc:AlternateContent xmlns:mc="http://schemas.openxmlformats.org/markup-compatibility/2006" xmlns:p14="http://schemas.microsoft.com/office/powerpoint/2010/main">
        <mc:Choice Requires="p14">
          <p:contentPart p14:bwMode="auto" r:id="rId7">
            <p14:nvContentPartPr>
              <p14:cNvPr id="8224" name="Ink 8223"/>
              <p14:cNvContentPartPr/>
              <p14:nvPr/>
            </p14:nvContentPartPr>
            <p14:xfrm>
              <a:off x="4311515" y="323462"/>
              <a:ext cx="30600" cy="360"/>
            </p14:xfrm>
          </p:contentPart>
        </mc:Choice>
        <mc:Fallback xmlns="">
          <p:pic>
            <p:nvPicPr>
              <p:cNvPr id="8224" name="Ink 8223"/>
              <p:cNvPicPr/>
              <p:nvPr/>
            </p:nvPicPr>
            <p:blipFill>
              <a:blip r:embed="rId178"/>
              <a:stretch>
                <a:fillRect/>
              </a:stretch>
            </p:blipFill>
            <p:spPr>
              <a:xfrm>
                <a:off x="53435" y="5582"/>
                <a:ext cx="4303800" cy="560160"/>
              </a:xfrm>
              <a:prstGeom prst="rect">
                <a:avLst/>
              </a:prstGeom>
            </p:spPr>
          </p:pic>
        </mc:Fallback>
      </mc:AlternateContent>
    </p:spTree>
    <p:extLst>
      <p:ext uri="{BB962C8B-B14F-4D97-AF65-F5344CB8AC3E}">
        <p14:creationId xmlns:p14="http://schemas.microsoft.com/office/powerpoint/2010/main" val="3972267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arn(inVertical)">
                                      <p:cBhvr>
                                        <p:cTn id="7"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1669209" y="521898"/>
            <a:ext cx="8534400" cy="1143000"/>
          </a:xfrm>
        </p:spPr>
        <p:txBody>
          <a:bodyPr/>
          <a:lstStyle/>
          <a:p>
            <a:r>
              <a:rPr lang="en-US" dirty="0">
                <a:latin typeface="Times New Roman" panose="02020603050405020304" pitchFamily="18" charset="0"/>
                <a:cs typeface="Times New Roman" panose="02020603050405020304" pitchFamily="18" charset="0"/>
              </a:rPr>
              <a:t>Which is most likely to have highest Kinetic Energy?</a:t>
            </a:r>
          </a:p>
        </p:txBody>
      </p:sp>
      <p:pic>
        <p:nvPicPr>
          <p:cNvPr id="8195" name="Picture 2"/>
          <p:cNvPicPr>
            <a:picLocks noChangeAspect="1" noChangeArrowheads="1"/>
          </p:cNvPicPr>
          <p:nvPr/>
        </p:nvPicPr>
        <p:blipFill>
          <a:blip r:embed="rId3"/>
          <a:srcRect l="2611" r="8627"/>
          <a:stretch>
            <a:fillRect/>
          </a:stretch>
        </p:blipFill>
        <p:spPr bwMode="auto">
          <a:xfrm>
            <a:off x="4641009" y="2274498"/>
            <a:ext cx="2590800" cy="2362200"/>
          </a:xfrm>
          <a:prstGeom prst="rect">
            <a:avLst/>
          </a:prstGeom>
          <a:noFill/>
          <a:ln w="9525">
            <a:noFill/>
            <a:miter lim="800000"/>
            <a:headEnd/>
            <a:tailEnd/>
          </a:ln>
        </p:spPr>
      </p:pic>
      <p:pic>
        <p:nvPicPr>
          <p:cNvPr id="8196" name="Picture 4"/>
          <p:cNvPicPr>
            <a:picLocks noChangeAspect="1" noChangeArrowheads="1"/>
          </p:cNvPicPr>
          <p:nvPr/>
        </p:nvPicPr>
        <p:blipFill>
          <a:blip r:embed="rId4"/>
          <a:srcRect/>
          <a:stretch>
            <a:fillRect/>
          </a:stretch>
        </p:blipFill>
        <p:spPr bwMode="auto">
          <a:xfrm>
            <a:off x="1669209" y="2274498"/>
            <a:ext cx="2540000" cy="2362200"/>
          </a:xfrm>
          <a:prstGeom prst="rect">
            <a:avLst/>
          </a:prstGeom>
          <a:noFill/>
          <a:ln w="9525">
            <a:noFill/>
            <a:miter lim="800000"/>
            <a:headEnd/>
            <a:tailEnd/>
          </a:ln>
        </p:spPr>
      </p:pic>
      <p:pic>
        <p:nvPicPr>
          <p:cNvPr id="8197" name="Picture 5"/>
          <p:cNvPicPr>
            <a:picLocks noChangeAspect="1" noChangeArrowheads="1"/>
          </p:cNvPicPr>
          <p:nvPr/>
        </p:nvPicPr>
        <p:blipFill>
          <a:blip r:embed="rId5"/>
          <a:srcRect/>
          <a:stretch>
            <a:fillRect/>
          </a:stretch>
        </p:blipFill>
        <p:spPr bwMode="auto">
          <a:xfrm>
            <a:off x="7729490" y="2274498"/>
            <a:ext cx="2347913" cy="2362200"/>
          </a:xfrm>
          <a:prstGeom prst="rect">
            <a:avLst/>
          </a:prstGeom>
          <a:noFill/>
          <a:ln w="9525">
            <a:noFill/>
            <a:miter lim="800000"/>
            <a:headEnd/>
            <a:tailEnd/>
          </a:ln>
        </p:spPr>
      </p:pic>
      <p:sp>
        <p:nvSpPr>
          <p:cNvPr id="7" name="TextBox 13"/>
          <p:cNvSpPr txBox="1">
            <a:spLocks noChangeArrowheads="1"/>
          </p:cNvSpPr>
          <p:nvPr/>
        </p:nvSpPr>
        <p:spPr bwMode="auto">
          <a:xfrm>
            <a:off x="1974009" y="4865298"/>
            <a:ext cx="8229600" cy="707886"/>
          </a:xfrm>
          <a:prstGeom prst="rect">
            <a:avLst/>
          </a:prstGeom>
          <a:noFill/>
          <a:ln w="9525">
            <a:noFill/>
            <a:miter lim="800000"/>
            <a:headEnd/>
            <a:tailEnd/>
          </a:ln>
        </p:spPr>
        <p:txBody>
          <a:bodyPr>
            <a:spAutoFit/>
          </a:bodyPr>
          <a:lstStyle/>
          <a:p>
            <a:r>
              <a:rPr lang="en-US" sz="4000" dirty="0"/>
              <a:t>     </a:t>
            </a:r>
            <a:r>
              <a:rPr lang="en-US" sz="4000" dirty="0">
                <a:solidFill>
                  <a:srgbClr val="000000"/>
                </a:solidFill>
                <a:latin typeface="Times New Roman" panose="02020603050405020304" pitchFamily="18" charset="0"/>
                <a:cs typeface="Times New Roman" panose="02020603050405020304" pitchFamily="18" charset="0"/>
              </a:rPr>
              <a:t>a</a:t>
            </a:r>
            <a:r>
              <a:rPr lang="en-US" sz="4000" dirty="0">
                <a:latin typeface="Times New Roman" panose="02020603050405020304" pitchFamily="18" charset="0"/>
                <a:cs typeface="Times New Roman" panose="02020603050405020304" pitchFamily="18" charset="0"/>
              </a:rPr>
              <a:t>			 			b			  				c</a:t>
            </a:r>
          </a:p>
        </p:txBody>
      </p:sp>
      <p:pic>
        <p:nvPicPr>
          <p:cNvPr id="3" name="Picture 2"/>
          <p:cNvPicPr>
            <a:picLocks noChangeAspect="1"/>
          </p:cNvPicPr>
          <p:nvPr/>
        </p:nvPicPr>
        <p:blipFill>
          <a:blip r:embed="rId6"/>
          <a:stretch>
            <a:fillRect/>
          </a:stretch>
        </p:blipFill>
        <p:spPr>
          <a:xfrm>
            <a:off x="1672962" y="6138610"/>
            <a:ext cx="8998476" cy="719390"/>
          </a:xfrm>
          <a:prstGeom prst="rect">
            <a:avLst/>
          </a:prstGeom>
        </p:spPr>
      </p:pic>
    </p:spTree>
    <p:extLst>
      <p:ext uri="{BB962C8B-B14F-4D97-AF65-F5344CB8AC3E}">
        <p14:creationId xmlns:p14="http://schemas.microsoft.com/office/powerpoint/2010/main" val="5405300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wipe(down)">
                                      <p:cBhvr>
                                        <p:cTn id="7"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82C032E-6BA0-4865-B051-89504875F71C}"/>
              </a:ext>
            </a:extLst>
          </p:cNvPr>
          <p:cNvSpPr/>
          <p:nvPr/>
        </p:nvSpPr>
        <p:spPr>
          <a:xfrm>
            <a:off x="641350" y="1228344"/>
            <a:ext cx="10909300" cy="5299456"/>
          </a:xfrm>
          <a:prstGeom prst="rect">
            <a:avLst/>
          </a:prstGeom>
        </p:spPr>
        <p:txBody>
          <a:bodyPr vert="horz" lIns="91440" tIns="45720" rIns="91440" bIns="45720" rtlCol="0">
            <a:noAutofit/>
          </a:bodyPr>
          <a:lstStyle/>
          <a:p>
            <a:pPr marL="285750"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The state of matter always depends on the </a:t>
            </a:r>
            <a:r>
              <a:rPr lang="en-US" sz="2000" b="1" dirty="0">
                <a:solidFill>
                  <a:schemeClr val="tx1">
                    <a:lumMod val="85000"/>
                    <a:lumOff val="15000"/>
                  </a:schemeClr>
                </a:solidFill>
                <a:latin typeface="Times New Roman" panose="02020603050405020304" pitchFamily="18" charset="0"/>
                <a:cs typeface="Times New Roman" panose="02020603050405020304" pitchFamily="18" charset="0"/>
              </a:rPr>
              <a:t>temperature</a:t>
            </a: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 and </a:t>
            </a:r>
            <a:r>
              <a:rPr lang="en-US" sz="2000" b="1" dirty="0">
                <a:solidFill>
                  <a:schemeClr val="tx1">
                    <a:lumMod val="85000"/>
                    <a:lumOff val="15000"/>
                  </a:schemeClr>
                </a:solidFill>
                <a:latin typeface="Times New Roman" panose="02020603050405020304" pitchFamily="18" charset="0"/>
                <a:cs typeface="Times New Roman" panose="02020603050405020304" pitchFamily="18" charset="0"/>
              </a:rPr>
              <a:t>pressure</a:t>
            </a: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 under which the observation is made.</a:t>
            </a:r>
          </a:p>
          <a:p>
            <a:pPr marL="285750" indent="-228600" defTabSz="914400">
              <a:lnSpc>
                <a:spcPct val="90000"/>
              </a:lnSpc>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Phase changes can be caused by varying temperature, volume, and pressure</a:t>
            </a:r>
          </a:p>
          <a:p>
            <a:pPr marL="285750" indent="-228600" defTabSz="914400">
              <a:lnSpc>
                <a:spcPct val="90000"/>
              </a:lnSpc>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Adding or removing energy from matter causes a physical change as matter moves from one state to another </a:t>
            </a:r>
          </a:p>
          <a:p>
            <a:pPr marL="742950" lvl="1"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For example, adding thermal energy (heat) to liquid water causes it to become steam or vapor (a gas)</a:t>
            </a:r>
          </a:p>
          <a:p>
            <a:pPr marL="742950" lvl="1"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Removing energy from liquid water causes it to become ice (a solid)</a:t>
            </a:r>
          </a:p>
          <a:p>
            <a:pPr marL="285750" indent="-228600" defTabSz="914400">
              <a:lnSpc>
                <a:spcPct val="90000"/>
              </a:lnSpc>
              <a:spcBef>
                <a:spcPts val="1000"/>
              </a:spcBef>
              <a:buClr>
                <a:schemeClr val="accent2"/>
              </a:buClr>
              <a:buFont typeface="Arial" panose="020B0604020202020204" pitchFamily="34" charset="0"/>
              <a:buChar char="•"/>
            </a:pPr>
            <a:endParaRPr lang="en-US" sz="2000" dirty="0">
              <a:solidFill>
                <a:schemeClr val="tx1">
                  <a:lumMod val="85000"/>
                  <a:lumOff val="15000"/>
                </a:schemeClr>
              </a:solidFill>
              <a:latin typeface="Times New Roman" panose="02020603050405020304" pitchFamily="18" charset="0"/>
              <a:cs typeface="Times New Roman" panose="02020603050405020304" pitchFamily="18" charset="0"/>
            </a:endParaRPr>
          </a:p>
          <a:p>
            <a:pPr marL="285750" indent="-228600" defTabSz="914400">
              <a:lnSpc>
                <a:spcPct val="90000"/>
              </a:lnSpc>
              <a:spcBef>
                <a:spcPts val="1000"/>
              </a:spcBef>
              <a:buClr>
                <a:schemeClr val="accent2"/>
              </a:buClr>
              <a:buFont typeface="Arial" panose="020B0604020202020204" pitchFamily="34" charset="0"/>
              <a:buChar char="•"/>
            </a:pPr>
            <a:r>
              <a:rPr lang="en-US" sz="2000" dirty="0">
                <a:solidFill>
                  <a:schemeClr val="tx1">
                    <a:lumMod val="85000"/>
                    <a:lumOff val="15000"/>
                  </a:schemeClr>
                </a:solidFill>
                <a:latin typeface="Times New Roman" panose="02020603050405020304" pitchFamily="18" charset="0"/>
                <a:cs typeface="Times New Roman" panose="02020603050405020304" pitchFamily="18" charset="0"/>
              </a:rPr>
              <a:t>A phase diagram is a chart that is used to show conditions (pressure, temperature, volume, etc.) at which distinct phases (such as solid, liquid or gaseous states) exist </a:t>
            </a:r>
          </a:p>
        </p:txBody>
      </p:sp>
      <p:pic>
        <p:nvPicPr>
          <p:cNvPr id="5" name="Picture 4">
            <a:extLst>
              <a:ext uri="{FF2B5EF4-FFF2-40B4-BE49-F238E27FC236}">
                <a16:creationId xmlns:a16="http://schemas.microsoft.com/office/drawing/2014/main" id="{A9F36154-964B-44A1-9DD1-444152D3D881}"/>
              </a:ext>
            </a:extLst>
          </p:cNvPr>
          <p:cNvPicPr>
            <a:picLocks noChangeAspect="1"/>
          </p:cNvPicPr>
          <p:nvPr/>
        </p:nvPicPr>
        <p:blipFill>
          <a:blip r:embed="rId2"/>
          <a:stretch>
            <a:fillRect/>
          </a:stretch>
        </p:blipFill>
        <p:spPr>
          <a:xfrm>
            <a:off x="3009900" y="114300"/>
            <a:ext cx="5954095" cy="923588"/>
          </a:xfrm>
          <a:prstGeom prst="rect">
            <a:avLst/>
          </a:prstGeom>
        </p:spPr>
      </p:pic>
    </p:spTree>
    <p:extLst>
      <p:ext uri="{BB962C8B-B14F-4D97-AF65-F5344CB8AC3E}">
        <p14:creationId xmlns:p14="http://schemas.microsoft.com/office/powerpoint/2010/main" val="25002323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53426" y="2479836"/>
            <a:ext cx="4881258" cy="3612639"/>
          </a:xfrm>
          <a:prstGeom prst="rect">
            <a:avLst/>
          </a:prstGeom>
        </p:spPr>
      </p:pic>
      <p:sp>
        <p:nvSpPr>
          <p:cNvPr id="3" name="Rectangle 2"/>
          <p:cNvSpPr/>
          <p:nvPr/>
        </p:nvSpPr>
        <p:spPr>
          <a:xfrm>
            <a:off x="3114588" y="245495"/>
            <a:ext cx="5505161" cy="400110"/>
          </a:xfrm>
          <a:prstGeom prst="rect">
            <a:avLst/>
          </a:prstGeom>
        </p:spPr>
        <p:txBody>
          <a:bodyPr wrap="none">
            <a:spAutoFit/>
          </a:bodyPr>
          <a:lstStyle/>
          <a:p>
            <a:r>
              <a:rPr lang="en-US" sz="2000" b="1" dirty="0">
                <a:solidFill>
                  <a:srgbClr val="C00000"/>
                </a:solidFill>
                <a:latin typeface="Times New Roman" panose="02020603050405020304" pitchFamily="18" charset="0"/>
                <a:cs typeface="Times New Roman" panose="02020603050405020304" pitchFamily="18" charset="0"/>
              </a:rPr>
              <a:t>Temperature-Pressure Phase Diagram for Water</a:t>
            </a:r>
          </a:p>
        </p:txBody>
      </p:sp>
      <p:sp>
        <p:nvSpPr>
          <p:cNvPr id="5" name="Rectangle 4"/>
          <p:cNvSpPr/>
          <p:nvPr/>
        </p:nvSpPr>
        <p:spPr>
          <a:xfrm>
            <a:off x="157316" y="1383494"/>
            <a:ext cx="7374864" cy="4708981"/>
          </a:xfrm>
          <a:prstGeom prst="rect">
            <a:avLst/>
          </a:prstGeom>
        </p:spPr>
        <p:txBody>
          <a:bodyPr wrap="square">
            <a:spAutoFit/>
          </a:bodyPr>
          <a:lstStyle/>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Phase Boundaries: </a:t>
            </a:r>
          </a:p>
          <a:p>
            <a:pPr marL="742950" lvl="1" indent="-285750">
              <a:buFont typeface="Courier New" panose="02070309020205020404" pitchFamily="49" charset="0"/>
              <a:buChar char="o"/>
            </a:pPr>
            <a:r>
              <a:rPr lang="en-US" sz="2000" dirty="0">
                <a:latin typeface="Times New Roman" panose="02020603050405020304" pitchFamily="18" charset="0"/>
                <a:cs typeface="Times New Roman" panose="02020603050405020304" pitchFamily="18" charset="0"/>
              </a:rPr>
              <a:t>Lines that mark conditions under which multiple phases can coexist</a:t>
            </a:r>
          </a:p>
          <a:p>
            <a:pPr marL="742950" lvl="1" indent="-285750">
              <a:buFont typeface="Courier New" panose="02070309020205020404" pitchFamily="49" charset="0"/>
              <a:buChar char="o"/>
            </a:pPr>
            <a:r>
              <a:rPr lang="en-US" sz="2000" dirty="0">
                <a:latin typeface="Times New Roman" panose="02020603050405020304" pitchFamily="18" charset="0"/>
                <a:cs typeface="Times New Roman" panose="02020603050405020304" pitchFamily="18" charset="0"/>
              </a:rPr>
              <a:t>Phase transitions occur along phase boundaries</a:t>
            </a:r>
          </a:p>
          <a:p>
            <a:pPr marL="742950" lvl="1" indent="-285750">
              <a:buFont typeface="Courier New" panose="02070309020205020404" pitchFamily="49" charset="0"/>
              <a:buChar char="o"/>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Triple points: </a:t>
            </a:r>
          </a:p>
          <a:p>
            <a:pPr marL="742950" lvl="1" indent="-285750">
              <a:buFont typeface="Courier New" panose="02070309020205020404" pitchFamily="49" charset="0"/>
              <a:buChar char="o"/>
            </a:pPr>
            <a:r>
              <a:rPr lang="en-US" sz="2000" dirty="0">
                <a:latin typeface="Times New Roman" panose="02020603050405020304" pitchFamily="18" charset="0"/>
                <a:cs typeface="Times New Roman" panose="02020603050405020304" pitchFamily="18" charset="0"/>
              </a:rPr>
              <a:t>Points on phase diagrams where phase boundaries intersect</a:t>
            </a:r>
          </a:p>
          <a:p>
            <a:pPr marL="742950" lvl="1" indent="-285750">
              <a:buFont typeface="Courier New" panose="02070309020205020404" pitchFamily="49" charset="0"/>
              <a:buChar char="o"/>
            </a:pPr>
            <a:r>
              <a:rPr lang="en-US" sz="2000" dirty="0">
                <a:latin typeface="Times New Roman" panose="02020603050405020304" pitchFamily="18" charset="0"/>
                <a:cs typeface="Times New Roman" panose="02020603050405020304" pitchFamily="18" charset="0"/>
              </a:rPr>
              <a:t>Triple points mark conditions at which three different phases can coexist</a:t>
            </a:r>
          </a:p>
          <a:p>
            <a:pPr marL="742950" lvl="1" indent="-285750">
              <a:buFont typeface="Courier New" panose="02070309020205020404" pitchFamily="49" charset="0"/>
              <a:buChar char="o"/>
            </a:pPr>
            <a:r>
              <a:rPr lang="en-US" sz="2000" dirty="0">
                <a:latin typeface="Times New Roman" panose="02020603050405020304" pitchFamily="18" charset="0"/>
                <a:cs typeface="Times New Roman" panose="02020603050405020304" pitchFamily="18" charset="0"/>
              </a:rPr>
              <a:t>Water phase diagram has a triple point corresponding to the single temperature and pressure at which solid, liquid, and gaseous water can coexist in a stable equilibrium</a:t>
            </a:r>
          </a:p>
          <a:p>
            <a:pPr marL="742950" lvl="1" indent="-285750">
              <a:buFont typeface="Courier New" panose="02070309020205020404" pitchFamily="49" charset="0"/>
              <a:buChar char="o"/>
            </a:pPr>
            <a:r>
              <a:rPr lang="en-US" sz="2000" dirty="0">
                <a:latin typeface="Times New Roman" panose="02020603050405020304" pitchFamily="18" charset="0"/>
                <a:cs typeface="Times New Roman" panose="02020603050405020304" pitchFamily="18" charset="0"/>
              </a:rPr>
              <a:t>Triple Point of Water: </a:t>
            </a:r>
          </a:p>
          <a:p>
            <a:pPr marL="1200150" lvl="2" indent="-285750">
              <a:buFont typeface="Courier New" panose="02070309020205020404" pitchFamily="49" charset="0"/>
              <a:buChar char="o"/>
            </a:pPr>
            <a:r>
              <a:rPr lang="en-US" sz="2000" dirty="0">
                <a:latin typeface="Times New Roman" panose="02020603050405020304" pitchFamily="18" charset="0"/>
                <a:cs typeface="Times New Roman" panose="02020603050405020304" pitchFamily="18" charset="0"/>
              </a:rPr>
              <a:t>Temperature = 273.16 K </a:t>
            </a:r>
          </a:p>
          <a:p>
            <a:pPr marL="1200150" lvl="2" indent="-285750">
              <a:buFont typeface="Courier New" panose="02070309020205020404" pitchFamily="49" charset="0"/>
              <a:buChar char="o"/>
            </a:pPr>
            <a:r>
              <a:rPr lang="en-US" sz="2000" dirty="0">
                <a:latin typeface="Times New Roman" panose="02020603050405020304" pitchFamily="18" charset="0"/>
                <a:cs typeface="Times New Roman" panose="02020603050405020304" pitchFamily="18" charset="0"/>
              </a:rPr>
              <a:t>Pressure = 611.657 Pa</a:t>
            </a:r>
          </a:p>
        </p:txBody>
      </p:sp>
      <p:sp>
        <p:nvSpPr>
          <p:cNvPr id="6" name="Rectangle 5"/>
          <p:cNvSpPr/>
          <p:nvPr/>
        </p:nvSpPr>
        <p:spPr>
          <a:xfrm>
            <a:off x="157316" y="876988"/>
            <a:ext cx="4783682" cy="400110"/>
          </a:xfrm>
          <a:prstGeom prst="rect">
            <a:avLst/>
          </a:prstGeom>
        </p:spPr>
        <p:txBody>
          <a:bodyPr wrap="none">
            <a:spAutoFit/>
          </a:bodyPr>
          <a:lstStyle/>
          <a:p>
            <a:r>
              <a:rPr lang="en-US" sz="2000" b="1" dirty="0">
                <a:latin typeface="Times New Roman" panose="02020603050405020304" pitchFamily="18" charset="0"/>
                <a:cs typeface="Times New Roman" panose="02020603050405020304" pitchFamily="18" charset="0"/>
              </a:rPr>
              <a:t>Common components of a phase diagram </a:t>
            </a:r>
          </a:p>
        </p:txBody>
      </p:sp>
      <mc:AlternateContent xmlns:mc="http://schemas.openxmlformats.org/markup-compatibility/2006" xmlns:p14="http://schemas.microsoft.com/office/powerpoint/2010/main">
        <mc:Choice Requires="p14">
          <p:contentPart p14:bwMode="auto" r:id="rId4">
            <p14:nvContentPartPr>
              <p14:cNvPr id="9" name="Ink 8"/>
              <p14:cNvContentPartPr/>
              <p14:nvPr/>
            </p14:nvContentPartPr>
            <p14:xfrm>
              <a:off x="8292035" y="300557"/>
              <a:ext cx="26280" cy="18000"/>
            </p14:xfrm>
          </p:contentPart>
        </mc:Choice>
        <mc:Fallback xmlns="">
          <p:pic>
            <p:nvPicPr>
              <p:cNvPr id="9" name="Ink 8"/>
              <p:cNvPicPr/>
              <p:nvPr/>
            </p:nvPicPr>
            <p:blipFill>
              <a:blip r:embed="rId5"/>
              <a:stretch>
                <a:fillRect/>
              </a:stretch>
            </p:blipFill>
            <p:spPr>
              <a:xfrm>
                <a:off x="8284115" y="286877"/>
                <a:ext cx="4788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322" name="Ink 321"/>
              <p14:cNvContentPartPr/>
              <p14:nvPr/>
            </p14:nvContentPartPr>
            <p14:xfrm>
              <a:off x="11223155" y="272837"/>
              <a:ext cx="360" cy="360"/>
            </p14:xfrm>
          </p:contentPart>
        </mc:Choice>
        <mc:Fallback xmlns="">
          <p:pic>
            <p:nvPicPr>
              <p:cNvPr id="322" name="Ink 321"/>
              <p:cNvPicPr/>
              <p:nvPr/>
            </p:nvPicPr>
            <p:blipFill>
              <a:blip r:embed="rId8"/>
              <a:stretch>
                <a:fillRect/>
              </a:stretch>
            </p:blipFill>
            <p:spPr>
              <a:xfrm>
                <a:off x="11211275" y="260957"/>
                <a:ext cx="2412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323" name="Ink 322"/>
              <p14:cNvContentPartPr/>
              <p14:nvPr/>
            </p14:nvContentPartPr>
            <p14:xfrm>
              <a:off x="6079475" y="874037"/>
              <a:ext cx="360" cy="360"/>
            </p14:xfrm>
          </p:contentPart>
        </mc:Choice>
        <mc:Fallback xmlns="">
          <p:pic>
            <p:nvPicPr>
              <p:cNvPr id="323" name="Ink 322"/>
              <p:cNvPicPr/>
              <p:nvPr/>
            </p:nvPicPr>
            <p:blipFill>
              <a:blip r:embed="rId10"/>
              <a:stretch>
                <a:fillRect/>
              </a:stretch>
            </p:blipFill>
            <p:spPr>
              <a:xfrm>
                <a:off x="6070475" y="865037"/>
                <a:ext cx="18360" cy="18360"/>
              </a:xfrm>
              <a:prstGeom prst="rect">
                <a:avLst/>
              </a:prstGeom>
            </p:spPr>
          </p:pic>
        </mc:Fallback>
      </mc:AlternateContent>
    </p:spTree>
    <p:extLst>
      <p:ext uri="{BB962C8B-B14F-4D97-AF65-F5344CB8AC3E}">
        <p14:creationId xmlns:p14="http://schemas.microsoft.com/office/powerpoint/2010/main" val="2703380835"/>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8191" y="1073750"/>
            <a:ext cx="6897737" cy="4093428"/>
          </a:xfrm>
          <a:prstGeom prst="rect">
            <a:avLst/>
          </a:prstGeom>
        </p:spPr>
        <p:txBody>
          <a:bodyPr wrap="square">
            <a:spAutoFit/>
          </a:bodyPr>
          <a:lstStyle/>
          <a:p>
            <a:r>
              <a:rPr lang="en-US" sz="2000" b="1" dirty="0">
                <a:solidFill>
                  <a:srgbClr val="C00000"/>
                </a:solidFill>
                <a:latin typeface="Times New Roman" panose="02020603050405020304" pitchFamily="18" charset="0"/>
                <a:cs typeface="Times New Roman" panose="02020603050405020304" pitchFamily="18" charset="0"/>
              </a:rPr>
              <a:t>Critical Point:</a:t>
            </a:r>
          </a:p>
          <a:p>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The phase boundary between liquid and gas does not continue indefinitely</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Phase boundary terminates at a point on the phase diagram called the critical point</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At extremely high temperatures and pressures, the liquid and gaseous phases become indistinguishable</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err="1">
                <a:latin typeface="Times New Roman" panose="02020603050405020304" pitchFamily="18" charset="0"/>
                <a:cs typeface="Times New Roman" panose="02020603050405020304" pitchFamily="18" charset="0"/>
              </a:rPr>
              <a:t>Tcritical</a:t>
            </a:r>
            <a:r>
              <a:rPr lang="en-US" sz="2000" dirty="0">
                <a:latin typeface="Times New Roman" panose="02020603050405020304" pitchFamily="18" charset="0"/>
                <a:cs typeface="Times New Roman" panose="02020603050405020304" pitchFamily="18" charset="0"/>
              </a:rPr>
              <a:t> = 647.096 K (373.946 °C) and </a:t>
            </a:r>
            <a:r>
              <a:rPr lang="en-US" sz="2000" dirty="0" err="1">
                <a:latin typeface="Times New Roman" panose="02020603050405020304" pitchFamily="18" charset="0"/>
                <a:cs typeface="Times New Roman" panose="02020603050405020304" pitchFamily="18" charset="0"/>
              </a:rPr>
              <a:t>Pcritical</a:t>
            </a:r>
            <a:r>
              <a:rPr lang="en-US" sz="2000" dirty="0">
                <a:latin typeface="Times New Roman" panose="02020603050405020304" pitchFamily="18" charset="0"/>
                <a:cs typeface="Times New Roman" panose="02020603050405020304" pitchFamily="18" charset="0"/>
              </a:rPr>
              <a:t> = 22.064 </a:t>
            </a:r>
            <a:r>
              <a:rPr lang="en-US" sz="2000" dirty="0" err="1">
                <a:latin typeface="Times New Roman" panose="02020603050405020304" pitchFamily="18" charset="0"/>
                <a:cs typeface="Times New Roman" panose="02020603050405020304" pitchFamily="18" charset="0"/>
              </a:rPr>
              <a:t>MegaPa</a:t>
            </a:r>
            <a:r>
              <a:rPr lang="en-US" sz="2000" dirty="0">
                <a:latin typeface="Times New Roman" panose="02020603050405020304" pitchFamily="18" charset="0"/>
                <a:cs typeface="Times New Roman" panose="02020603050405020304" pitchFamily="18" charset="0"/>
              </a:rPr>
              <a:t> </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86228" y="2272253"/>
            <a:ext cx="4977581" cy="3683928"/>
          </a:xfrm>
          <a:prstGeom prst="rect">
            <a:avLst/>
          </a:prstGeom>
        </p:spPr>
      </p:pic>
      <p:sp>
        <p:nvSpPr>
          <p:cNvPr id="5" name="Rectangle 4"/>
          <p:cNvSpPr/>
          <p:nvPr/>
        </p:nvSpPr>
        <p:spPr>
          <a:xfrm>
            <a:off x="3114588" y="318287"/>
            <a:ext cx="5505161" cy="400110"/>
          </a:xfrm>
          <a:prstGeom prst="rect">
            <a:avLst/>
          </a:prstGeom>
        </p:spPr>
        <p:txBody>
          <a:bodyPr wrap="none">
            <a:spAutoFit/>
          </a:bodyPr>
          <a:lstStyle/>
          <a:p>
            <a:r>
              <a:rPr lang="en-US" sz="2000" b="1" dirty="0">
                <a:solidFill>
                  <a:srgbClr val="C00000"/>
                </a:solidFill>
                <a:latin typeface="Times New Roman" panose="02020603050405020304" pitchFamily="18" charset="0"/>
                <a:cs typeface="Times New Roman" panose="02020603050405020304" pitchFamily="18" charset="0"/>
              </a:rPr>
              <a:t>Temperature-Pressure Phase Diagram for Water</a:t>
            </a:r>
          </a:p>
        </p:txBody>
      </p:sp>
    </p:spTree>
    <p:extLst>
      <p:ext uri="{BB962C8B-B14F-4D97-AF65-F5344CB8AC3E}">
        <p14:creationId xmlns:p14="http://schemas.microsoft.com/office/powerpoint/2010/main" val="2549792460"/>
      </p:ext>
    </p:extLst>
  </p:cSld>
  <p:clrMapOvr>
    <a:masterClrMapping/>
  </p:clrMapOvr>
  <p:transition spd="med">
    <p:pull/>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CFA6A21D-2FE2-40F6-9C18-D4833EC37433}"/>
              </a:ext>
            </a:extLst>
          </p:cNvPr>
          <p:cNvGrpSpPr/>
          <p:nvPr/>
        </p:nvGrpSpPr>
        <p:grpSpPr>
          <a:xfrm>
            <a:off x="6845300" y="1867491"/>
            <a:ext cx="4735872" cy="3555409"/>
            <a:chOff x="3574806" y="1943691"/>
            <a:chExt cx="5834666" cy="431826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74806" y="1943691"/>
              <a:ext cx="5834666" cy="4318260"/>
            </a:xfrm>
            <a:prstGeom prst="rect">
              <a:avLst/>
            </a:prstGeom>
          </p:spPr>
        </p:pic>
        <p:sp>
          <p:nvSpPr>
            <p:cNvPr id="3" name="TextBox 2"/>
            <p:cNvSpPr txBox="1"/>
            <p:nvPr/>
          </p:nvSpPr>
          <p:spPr>
            <a:xfrm>
              <a:off x="7145988" y="4009595"/>
              <a:ext cx="1963999" cy="338554"/>
            </a:xfrm>
            <a:prstGeom prst="rect">
              <a:avLst/>
            </a:prstGeom>
            <a:noFill/>
          </p:spPr>
          <p:txBody>
            <a:bodyPr wrap="none" rtlCol="0">
              <a:spAutoFit/>
            </a:bodyPr>
            <a:lstStyle/>
            <a:p>
              <a:r>
                <a:rPr lang="en-US" sz="1600" dirty="0">
                  <a:solidFill>
                    <a:srgbClr val="0000FF"/>
                  </a:solidFill>
                  <a:latin typeface="Arial" panose="020B0604020202020204" pitchFamily="34" charset="0"/>
                  <a:cs typeface="Arial" panose="020B0604020202020204" pitchFamily="34" charset="0"/>
                </a:rPr>
                <a:t>Name the process?</a:t>
              </a:r>
            </a:p>
          </p:txBody>
        </p:sp>
        <p:cxnSp>
          <p:nvCxnSpPr>
            <p:cNvPr id="5" name="Straight Arrow Connector 4"/>
            <p:cNvCxnSpPr/>
            <p:nvPr/>
          </p:nvCxnSpPr>
          <p:spPr>
            <a:xfrm flipH="1" flipV="1">
              <a:off x="7176468" y="3463010"/>
              <a:ext cx="656" cy="910287"/>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grpSp>
      <p:sp>
        <p:nvSpPr>
          <p:cNvPr id="8" name="Rectangle 7"/>
          <p:cNvSpPr/>
          <p:nvPr/>
        </p:nvSpPr>
        <p:spPr>
          <a:xfrm>
            <a:off x="610828" y="967573"/>
            <a:ext cx="11352572" cy="3268652"/>
          </a:xfrm>
          <a:prstGeom prst="rect">
            <a:avLst/>
          </a:prstGeom>
        </p:spPr>
        <p:txBody>
          <a:bodyPr wrap="square">
            <a:spAutoFit/>
          </a:bodyPr>
          <a:lstStyle/>
          <a:p>
            <a:pPr>
              <a:lnSpc>
                <a:spcPct val="150000"/>
              </a:lnSpc>
            </a:pPr>
            <a:r>
              <a:rPr lang="en-US" sz="2000" dirty="0">
                <a:latin typeface="Times New Roman" panose="02020603050405020304" pitchFamily="18" charset="0"/>
                <a:ea typeface="Calibri" panose="020F0502020204030204" pitchFamily="34" charset="0"/>
                <a:cs typeface="Times New Roman" panose="02020603050405020304" pitchFamily="18" charset="0"/>
              </a:rPr>
              <a:t>What is the name of the phase-change process that is represented by the solid blue color arrow in the picture </a:t>
            </a:r>
          </a:p>
          <a:p>
            <a:pPr>
              <a:lnSpc>
                <a:spcPct val="150000"/>
              </a:lnSpc>
            </a:pPr>
            <a:endParaRPr lang="en-US" sz="20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50000"/>
              </a:lnSpc>
            </a:pPr>
            <a:endParaRPr lang="en-US" sz="2000" dirty="0">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lgn="just">
              <a:lnSpc>
                <a:spcPct val="150000"/>
              </a:lnSpc>
              <a:spcBef>
                <a:spcPts val="0"/>
              </a:spcBef>
              <a:spcAft>
                <a:spcPts val="0"/>
              </a:spcAft>
              <a:buFont typeface="+mj-lt"/>
              <a:buAutoNum type="alphaLcParenR"/>
            </a:pPr>
            <a:r>
              <a:rPr lang="en-US" sz="2000" dirty="0">
                <a:latin typeface="Times New Roman" panose="02020603050405020304" pitchFamily="18" charset="0"/>
                <a:ea typeface="Calibri" panose="020F0502020204030204" pitchFamily="34" charset="0"/>
                <a:cs typeface="Times New Roman" panose="02020603050405020304" pitchFamily="18" charset="0"/>
              </a:rPr>
              <a:t>Sublimation</a:t>
            </a:r>
          </a:p>
          <a:p>
            <a:pPr marL="342900" marR="0" lvl="0" indent="-342900" algn="just">
              <a:lnSpc>
                <a:spcPct val="150000"/>
              </a:lnSpc>
              <a:spcBef>
                <a:spcPts val="0"/>
              </a:spcBef>
              <a:spcAft>
                <a:spcPts val="0"/>
              </a:spcAft>
              <a:buFont typeface="+mj-lt"/>
              <a:buAutoNum type="alphaLcParenR"/>
            </a:pPr>
            <a:r>
              <a:rPr lang="en-US" sz="20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Condensation</a:t>
            </a:r>
            <a:endParaRPr lang="en-US" sz="2000" dirty="0">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lgn="just">
              <a:lnSpc>
                <a:spcPct val="150000"/>
              </a:lnSpc>
              <a:spcBef>
                <a:spcPts val="0"/>
              </a:spcBef>
              <a:spcAft>
                <a:spcPts val="0"/>
              </a:spcAft>
              <a:buFont typeface="+mj-lt"/>
              <a:buAutoNum type="alphaLcParenR"/>
            </a:pPr>
            <a:r>
              <a:rPr lang="en-US" sz="2000" dirty="0">
                <a:latin typeface="Times New Roman" panose="02020603050405020304" pitchFamily="18" charset="0"/>
                <a:ea typeface="Calibri" panose="020F0502020204030204" pitchFamily="34" charset="0"/>
                <a:cs typeface="Times New Roman" panose="02020603050405020304" pitchFamily="18" charset="0"/>
              </a:rPr>
              <a:t>Evaporation</a:t>
            </a:r>
          </a:p>
          <a:p>
            <a:pPr marL="342900" marR="0" lvl="0" indent="-342900" algn="just">
              <a:lnSpc>
                <a:spcPct val="150000"/>
              </a:lnSpc>
              <a:spcBef>
                <a:spcPts val="0"/>
              </a:spcBef>
              <a:spcAft>
                <a:spcPts val="0"/>
              </a:spcAft>
              <a:buFont typeface="+mj-lt"/>
              <a:buAutoNum type="alphaLcParenR"/>
            </a:pPr>
            <a:r>
              <a:rPr lang="en-US" sz="2000" dirty="0">
                <a:latin typeface="Times New Roman" panose="02020603050405020304" pitchFamily="18" charset="0"/>
                <a:ea typeface="Calibri" panose="020F0502020204030204" pitchFamily="34" charset="0"/>
                <a:cs typeface="Times New Roman" panose="02020603050405020304" pitchFamily="18" charset="0"/>
              </a:rPr>
              <a:t>Deposition</a:t>
            </a: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7" name="Rectangle 6">
            <a:extLst>
              <a:ext uri="{FF2B5EF4-FFF2-40B4-BE49-F238E27FC236}">
                <a16:creationId xmlns:a16="http://schemas.microsoft.com/office/drawing/2014/main" id="{B8B960C7-BBD4-4D63-960F-026D48DE66B4}"/>
              </a:ext>
            </a:extLst>
          </p:cNvPr>
          <p:cNvSpPr/>
          <p:nvPr/>
        </p:nvSpPr>
        <p:spPr>
          <a:xfrm>
            <a:off x="4670634" y="247709"/>
            <a:ext cx="2151743" cy="400110"/>
          </a:xfrm>
          <a:prstGeom prst="rect">
            <a:avLst/>
          </a:prstGeom>
        </p:spPr>
        <p:txBody>
          <a:bodyPr wrap="none">
            <a:spAutoFit/>
          </a:bodyPr>
          <a:lstStyle/>
          <a:p>
            <a:r>
              <a:rPr lang="en-US" sz="2000" b="1" dirty="0">
                <a:solidFill>
                  <a:srgbClr val="C00000"/>
                </a:solidFill>
                <a:latin typeface="Times New Roman" panose="02020603050405020304" pitchFamily="18" charset="0"/>
                <a:cs typeface="Times New Roman" panose="02020603050405020304" pitchFamily="18" charset="0"/>
              </a:rPr>
              <a:t>Example Problem</a:t>
            </a:r>
          </a:p>
        </p:txBody>
      </p:sp>
    </p:spTree>
    <p:extLst>
      <p:ext uri="{BB962C8B-B14F-4D97-AF65-F5344CB8AC3E}">
        <p14:creationId xmlns:p14="http://schemas.microsoft.com/office/powerpoint/2010/main" val="2714775633"/>
      </p:ext>
    </p:extLst>
  </p:cSld>
  <p:clrMapOvr>
    <a:masterClrMapping/>
  </p:clrMapOvr>
  <p:transition spd="slow">
    <p:push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1593" y="1228397"/>
            <a:ext cx="11385755" cy="4401205"/>
          </a:xfrm>
          <a:prstGeom prst="rect">
            <a:avLst/>
          </a:prstGeom>
        </p:spPr>
        <p:txBody>
          <a:bodyPr wrap="square">
            <a:spAutoFit/>
          </a:bodyPr>
          <a:lstStyle/>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r>
              <a:rPr lang="en-US" sz="2000" b="1" dirty="0">
                <a:solidFill>
                  <a:srgbClr val="C00000"/>
                </a:solidFill>
                <a:latin typeface="Times New Roman" panose="02020603050405020304" pitchFamily="18" charset="0"/>
                <a:cs typeface="Times New Roman" panose="02020603050405020304" pitchFamily="18" charset="0"/>
              </a:rPr>
              <a:t>Melting and Freezing</a:t>
            </a:r>
          </a:p>
          <a:p>
            <a:endParaRPr lang="en-US" sz="2000" b="1" dirty="0">
              <a:solidFill>
                <a:srgbClr val="C00000"/>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When heat is applied to a solid, its particles begin to vibrate faster and move farther apart</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When the substance reaches a certain combination of temperature and pressure, at a temperature referred to as a </a:t>
            </a:r>
            <a:r>
              <a:rPr lang="en-US" sz="2000" b="1" dirty="0">
                <a:latin typeface="Times New Roman" panose="02020603050405020304" pitchFamily="18" charset="0"/>
                <a:cs typeface="Times New Roman" panose="02020603050405020304" pitchFamily="18" charset="0"/>
              </a:rPr>
              <a:t>melting point</a:t>
            </a:r>
            <a:r>
              <a:rPr lang="en-US" sz="2000" dirty="0">
                <a:latin typeface="Times New Roman" panose="02020603050405020304" pitchFamily="18" charset="0"/>
                <a:cs typeface="Times New Roman" panose="02020603050405020304" pitchFamily="18" charset="0"/>
              </a:rPr>
              <a:t>, the solid will begin to melt and turn into a liquid</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When solid and liquid states, exist at a certain temperature and pressure, additional heat added into the system (solid + liquid particles) will not cause the overall temperature of the system to increase until the entire system reaches the same physical state</a:t>
            </a:r>
          </a:p>
          <a:p>
            <a:pPr marL="742950" lvl="1"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For example, when you put ice into a glass of water and leave it out at room temperature, the ice and water will eventually come to the same temperature. As the ice melts from heat coming from the water, it will remain at zero degrees Celsius until the entire ice cube melts  </a:t>
            </a:r>
          </a:p>
        </p:txBody>
      </p:sp>
      <p:sp>
        <p:nvSpPr>
          <p:cNvPr id="3" name="TextBox 2"/>
          <p:cNvSpPr txBox="1"/>
          <p:nvPr/>
        </p:nvSpPr>
        <p:spPr>
          <a:xfrm>
            <a:off x="4659223" y="232849"/>
            <a:ext cx="2108269" cy="400110"/>
          </a:xfrm>
          <a:prstGeom prst="rect">
            <a:avLst/>
          </a:prstGeom>
          <a:noFill/>
        </p:spPr>
        <p:txBody>
          <a:bodyPr wrap="none" rtlCol="0">
            <a:spAutoFit/>
          </a:bodyPr>
          <a:lstStyle/>
          <a:p>
            <a:r>
              <a:rPr lang="en-US" sz="2000" b="1" dirty="0">
                <a:solidFill>
                  <a:srgbClr val="C00000"/>
                </a:solidFill>
                <a:latin typeface="Times New Roman" panose="02020603050405020304" pitchFamily="18" charset="0"/>
                <a:cs typeface="Times New Roman" panose="02020603050405020304" pitchFamily="18" charset="0"/>
              </a:rPr>
              <a:t>Change of Phases</a:t>
            </a:r>
          </a:p>
        </p:txBody>
      </p:sp>
    </p:spTree>
    <p:extLst>
      <p:ext uri="{BB962C8B-B14F-4D97-AF65-F5344CB8AC3E}">
        <p14:creationId xmlns:p14="http://schemas.microsoft.com/office/powerpoint/2010/main" val="3284783442"/>
      </p:ext>
    </p:extLst>
  </p:cSld>
  <p:clrMapOvr>
    <a:masterClrMapping/>
  </p:clrMapOvr>
  <p:transition spd="med">
    <p:pull dir="d"/>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3122" y="1091250"/>
            <a:ext cx="11385755" cy="3477875"/>
          </a:xfrm>
          <a:prstGeom prst="rect">
            <a:avLst/>
          </a:prstGeom>
        </p:spPr>
        <p:txBody>
          <a:bodyPr wrap="square">
            <a:spAutoFit/>
          </a:bodyPr>
          <a:lstStyle/>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r>
              <a:rPr lang="en-US" sz="2000" b="1" dirty="0">
                <a:solidFill>
                  <a:srgbClr val="C00000"/>
                </a:solidFill>
                <a:latin typeface="Times New Roman" panose="02020603050405020304" pitchFamily="18" charset="0"/>
                <a:cs typeface="Times New Roman" panose="02020603050405020304" pitchFamily="18" charset="0"/>
              </a:rPr>
              <a:t>Melting and Freezing</a:t>
            </a:r>
          </a:p>
          <a:p>
            <a:pPr lvl="1"/>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When heat is removed from a liquid, its particles slow down and begin to settle in one location</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When the substance reaches a cool enough temperature referred to as the </a:t>
            </a:r>
            <a:r>
              <a:rPr lang="en-US" sz="2000" b="1" dirty="0">
                <a:latin typeface="Times New Roman" panose="02020603050405020304" pitchFamily="18" charset="0"/>
                <a:cs typeface="Times New Roman" panose="02020603050405020304" pitchFamily="18" charset="0"/>
              </a:rPr>
              <a:t>freezing point </a:t>
            </a:r>
            <a:r>
              <a:rPr lang="en-US" sz="2000" dirty="0">
                <a:latin typeface="Times New Roman" panose="02020603050405020304" pitchFamily="18" charset="0"/>
                <a:cs typeface="Times New Roman" panose="02020603050405020304" pitchFamily="18" charset="0"/>
              </a:rPr>
              <a:t>and at a certain pressure, the liquid becomes a solid</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Adding additional substances, such as salt in water, can alter both the melting and freezing points</a:t>
            </a:r>
          </a:p>
          <a:p>
            <a:pPr marL="742950" lvl="1"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For example, adding salt to snow will decrease the temperature that water freezes on roads, making it safer for drivers</a:t>
            </a:r>
          </a:p>
        </p:txBody>
      </p:sp>
      <p:sp>
        <p:nvSpPr>
          <p:cNvPr id="3" name="TextBox 2"/>
          <p:cNvSpPr txBox="1"/>
          <p:nvPr/>
        </p:nvSpPr>
        <p:spPr>
          <a:xfrm>
            <a:off x="4659223" y="232849"/>
            <a:ext cx="2108269" cy="400110"/>
          </a:xfrm>
          <a:prstGeom prst="rect">
            <a:avLst/>
          </a:prstGeom>
          <a:noFill/>
        </p:spPr>
        <p:txBody>
          <a:bodyPr wrap="none" rtlCol="0">
            <a:spAutoFit/>
          </a:bodyPr>
          <a:lstStyle/>
          <a:p>
            <a:r>
              <a:rPr lang="en-US" sz="2000" b="1" dirty="0">
                <a:solidFill>
                  <a:srgbClr val="C00000"/>
                </a:solidFill>
                <a:latin typeface="Times New Roman" panose="02020603050405020304" pitchFamily="18" charset="0"/>
                <a:cs typeface="Times New Roman" panose="02020603050405020304" pitchFamily="18" charset="0"/>
              </a:rPr>
              <a:t>Change of Phases</a:t>
            </a:r>
          </a:p>
        </p:txBody>
      </p:sp>
    </p:spTree>
    <p:extLst>
      <p:ext uri="{BB962C8B-B14F-4D97-AF65-F5344CB8AC3E}">
        <p14:creationId xmlns:p14="http://schemas.microsoft.com/office/powerpoint/2010/main" val="2077861079"/>
      </p:ext>
    </p:extLst>
  </p:cSld>
  <p:clrMapOvr>
    <a:masterClrMapping/>
  </p:clrMapOvr>
  <p:transition spd="med">
    <p:pull dir="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69050" y="1962614"/>
            <a:ext cx="7236542" cy="400110"/>
          </a:xfrm>
          <a:prstGeom prst="rect">
            <a:avLst/>
          </a:prstGeom>
        </p:spPr>
        <p:txBody>
          <a:bodyPr wrap="square">
            <a:spAutoFit/>
          </a:bodyPr>
          <a:lstStyle/>
          <a:p>
            <a:pPr algn="ctr"/>
            <a:r>
              <a:rPr lang="en-US" sz="2000" dirty="0">
                <a:solidFill>
                  <a:srgbClr val="C00000"/>
                </a:solidFill>
                <a:latin typeface="Times New Roman" panose="02020603050405020304" pitchFamily="18" charset="0"/>
                <a:cs typeface="Times New Roman" panose="02020603050405020304" pitchFamily="18" charset="0"/>
              </a:rPr>
              <a:t>Freezing Point and Melting Point of Water</a:t>
            </a:r>
          </a:p>
        </p:txBody>
      </p:sp>
      <p:sp>
        <p:nvSpPr>
          <p:cNvPr id="4" name="Rectangle 3"/>
          <p:cNvSpPr/>
          <p:nvPr/>
        </p:nvSpPr>
        <p:spPr>
          <a:xfrm>
            <a:off x="639507" y="2473179"/>
            <a:ext cx="9876094" cy="2246769"/>
          </a:xfrm>
          <a:prstGeom prst="rect">
            <a:avLst/>
          </a:prstGeom>
        </p:spPr>
        <p:txBody>
          <a:bodyPr wrap="square">
            <a:spAutoFit/>
          </a:bodyPr>
          <a:lstStyle/>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The freezing point describes the liquid to solid transition while the melting point is the temperature at which water goes from a solid (ice) to liquid water</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Freezing point of water and Melting point is 0 °C or 32 °F</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In theory, the two temperatures would be the same, but liquids can be super-cooled beyond their freezing points so that they don't solidify until well below freezing point</a:t>
            </a:r>
          </a:p>
        </p:txBody>
      </p:sp>
      <p:sp>
        <p:nvSpPr>
          <p:cNvPr id="5" name="TextBox 4"/>
          <p:cNvSpPr txBox="1"/>
          <p:nvPr/>
        </p:nvSpPr>
        <p:spPr>
          <a:xfrm>
            <a:off x="4659223" y="232849"/>
            <a:ext cx="2108269" cy="400110"/>
          </a:xfrm>
          <a:prstGeom prst="rect">
            <a:avLst/>
          </a:prstGeom>
          <a:noFill/>
        </p:spPr>
        <p:txBody>
          <a:bodyPr wrap="none" rtlCol="0">
            <a:spAutoFit/>
          </a:bodyPr>
          <a:lstStyle/>
          <a:p>
            <a:r>
              <a:rPr lang="en-US" sz="2000" b="1" dirty="0">
                <a:solidFill>
                  <a:srgbClr val="C00000"/>
                </a:solidFill>
                <a:latin typeface="Times New Roman" panose="02020603050405020304" pitchFamily="18" charset="0"/>
                <a:cs typeface="Times New Roman" panose="02020603050405020304" pitchFamily="18" charset="0"/>
              </a:rPr>
              <a:t>Change of Phases</a:t>
            </a:r>
          </a:p>
        </p:txBody>
      </p:sp>
    </p:spTree>
    <p:extLst>
      <p:ext uri="{BB962C8B-B14F-4D97-AF65-F5344CB8AC3E}">
        <p14:creationId xmlns:p14="http://schemas.microsoft.com/office/powerpoint/2010/main" val="602484033"/>
      </p:ext>
    </p:extLst>
  </p:cSld>
  <p:clrMapOvr>
    <a:masterClrMapping/>
  </p:clrMapOvr>
  <p:transition spd="med">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516354" y="151874"/>
            <a:ext cx="1159292" cy="400110"/>
          </a:xfrm>
          <a:prstGeom prst="rect">
            <a:avLst/>
          </a:prstGeom>
        </p:spPr>
        <p:txBody>
          <a:bodyPr wrap="none">
            <a:spAutoFit/>
          </a:bodyPr>
          <a:lstStyle/>
          <a:p>
            <a:pPr algn="ctr"/>
            <a:r>
              <a:rPr lang="en-US" sz="2000" b="1" dirty="0">
                <a:solidFill>
                  <a:srgbClr val="C00000"/>
                </a:solidFill>
                <a:latin typeface="Times New Roman" panose="02020603050405020304" pitchFamily="18" charset="0"/>
                <a:cs typeface="Times New Roman" panose="02020603050405020304" pitchFamily="18" charset="0"/>
              </a:rPr>
              <a:t>Element</a:t>
            </a:r>
            <a:r>
              <a:rPr lang="en-US" sz="2000" dirty="0">
                <a:solidFill>
                  <a:srgbClr val="C00000"/>
                </a:solidFill>
                <a:latin typeface="Times New Roman" panose="02020603050405020304" pitchFamily="18" charset="0"/>
                <a:cs typeface="Times New Roman" panose="02020603050405020304" pitchFamily="18" charset="0"/>
              </a:rPr>
              <a:t> </a:t>
            </a:r>
          </a:p>
        </p:txBody>
      </p:sp>
      <p:sp>
        <p:nvSpPr>
          <p:cNvPr id="4" name="TextBox 3"/>
          <p:cNvSpPr txBox="1"/>
          <p:nvPr/>
        </p:nvSpPr>
        <p:spPr>
          <a:xfrm>
            <a:off x="531998" y="1368628"/>
            <a:ext cx="7015520" cy="5324535"/>
          </a:xfrm>
          <a:prstGeom prst="rect">
            <a:avLst/>
          </a:prstGeom>
          <a:noFill/>
        </p:spPr>
        <p:txBody>
          <a:bodyPr wrap="square" rtlCol="0">
            <a:spAutoFit/>
          </a:bodyPr>
          <a:lstStyle/>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A pure substance which cannot be broken down by chemical means</a:t>
            </a:r>
          </a:p>
          <a:p>
            <a:r>
              <a:rPr lang="en-US" sz="2000" dirty="0">
                <a:latin typeface="Times New Roman" panose="02020603050405020304" pitchFamily="18" charset="0"/>
                <a:cs typeface="Times New Roman" panose="02020603050405020304" pitchFamily="18" charset="0"/>
              </a:rPr>
              <a:t> </a:t>
            </a: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Consisting of atoms which have identical numbers of protons in their atomic nuclei</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The number of protons in the nucleus is the defining property of an element, and is referred to as the atomic number </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In total, 118 elements have been identified. </a:t>
            </a:r>
          </a:p>
          <a:p>
            <a:pPr marL="742950" lvl="1" indent="-285750">
              <a:buFont typeface="Courier New" panose="02070309020205020404" pitchFamily="49" charset="0"/>
              <a:buChar char="o"/>
            </a:pPr>
            <a:r>
              <a:rPr lang="en-US" sz="2000" dirty="0">
                <a:latin typeface="Times New Roman" panose="02020603050405020304" pitchFamily="18" charset="0"/>
                <a:cs typeface="Times New Roman" panose="02020603050405020304" pitchFamily="18" charset="0"/>
              </a:rPr>
              <a:t>94 occur naturally on Earth</a:t>
            </a:r>
          </a:p>
          <a:p>
            <a:pPr marL="742950" lvl="1" indent="-285750">
              <a:buFont typeface="Courier New" panose="02070309020205020404" pitchFamily="49" charset="0"/>
              <a:buChar char="o"/>
            </a:pPr>
            <a:r>
              <a:rPr lang="en-US" sz="2000" dirty="0">
                <a:latin typeface="Times New Roman" panose="02020603050405020304" pitchFamily="18" charset="0"/>
                <a:cs typeface="Times New Roman" panose="02020603050405020304" pitchFamily="18" charset="0"/>
              </a:rPr>
              <a:t>24 are synthetic elements </a:t>
            </a:r>
          </a:p>
          <a:p>
            <a:pPr marL="742950" lvl="1" indent="-285750">
              <a:buFont typeface="Courier New" panose="02070309020205020404" pitchFamily="49" charset="0"/>
              <a:buChar char="o"/>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Different elements can be combined to form compounds using chemical bonds</a:t>
            </a: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e.g. Nitrogen N atom, Oxygen O atom</a:t>
            </a:r>
          </a:p>
          <a:p>
            <a:pPr marL="285750" indent="-285750">
              <a:buFont typeface="Courier New" panose="02070309020205020404" pitchFamily="49" charset="0"/>
              <a:buChar char="o"/>
            </a:pPr>
            <a:endParaRPr lang="en-US" sz="2000" dirty="0">
              <a:latin typeface="Arial" panose="020B0604020202020204" pitchFamily="34" charset="0"/>
              <a:cs typeface="Arial" panose="020B0604020202020204" pitchFamily="34" charset="0"/>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64780" y="2875637"/>
            <a:ext cx="4201159" cy="2223113"/>
          </a:xfrm>
          <a:prstGeom prst="rect">
            <a:avLst/>
          </a:prstGeom>
        </p:spPr>
      </p:pic>
      <mc:AlternateContent xmlns:mc="http://schemas.openxmlformats.org/markup-compatibility/2006" xmlns:p14="http://schemas.microsoft.com/office/powerpoint/2010/main">
        <mc:Choice Requires="p14">
          <p:contentPart p14:bwMode="auto" r:id="rId4">
            <p14:nvContentPartPr>
              <p14:cNvPr id="157" name="Ink 156"/>
              <p14:cNvContentPartPr/>
              <p14:nvPr/>
            </p14:nvContentPartPr>
            <p14:xfrm>
              <a:off x="7483115" y="2875637"/>
              <a:ext cx="12240" cy="0"/>
            </p14:xfrm>
          </p:contentPart>
        </mc:Choice>
        <mc:Fallback xmlns="">
          <p:pic>
            <p:nvPicPr>
              <p:cNvPr id="157" name="Ink 156"/>
              <p:cNvPicPr/>
              <p:nvPr/>
            </p:nvPicPr>
            <p:blipFill>
              <a:blip r:embed="rId5"/>
              <a:stretch>
                <a:fillRect/>
              </a:stretch>
            </p:blipFill>
            <p:spPr>
              <a:xfrm>
                <a:off x="0" y="0"/>
                <a:ext cx="12240" cy="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425" name="Ink 424"/>
              <p14:cNvContentPartPr/>
              <p14:nvPr/>
            </p14:nvContentPartPr>
            <p14:xfrm>
              <a:off x="5332115" y="164837"/>
              <a:ext cx="28800" cy="0"/>
            </p14:xfrm>
          </p:contentPart>
        </mc:Choice>
        <mc:Fallback xmlns="">
          <p:pic>
            <p:nvPicPr>
              <p:cNvPr id="425" name="Ink 424"/>
              <p:cNvPicPr/>
              <p:nvPr/>
            </p:nvPicPr>
            <p:blipFill>
              <a:blip r:embed="rId14"/>
              <a:stretch>
                <a:fillRect/>
              </a:stretch>
            </p:blipFill>
            <p:spPr>
              <a:xfrm>
                <a:off x="0" y="0"/>
                <a:ext cx="28800" cy="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472" name="Ink 471"/>
              <p14:cNvContentPartPr/>
              <p14:nvPr/>
            </p14:nvContentPartPr>
            <p14:xfrm>
              <a:off x="3516275" y="2009477"/>
              <a:ext cx="11880" cy="11520"/>
            </p14:xfrm>
          </p:contentPart>
        </mc:Choice>
        <mc:Fallback xmlns="">
          <p:pic>
            <p:nvPicPr>
              <p:cNvPr id="472" name="Ink 471"/>
              <p:cNvPicPr/>
              <p:nvPr/>
            </p:nvPicPr>
            <p:blipFill>
              <a:blip r:embed="rId20"/>
              <a:stretch>
                <a:fillRect/>
              </a:stretch>
            </p:blipFill>
            <p:spPr>
              <a:xfrm>
                <a:off x="3504395" y="1995437"/>
                <a:ext cx="33840" cy="31320"/>
              </a:xfrm>
              <a:prstGeom prst="rect">
                <a:avLst/>
              </a:prstGeom>
            </p:spPr>
          </p:pic>
        </mc:Fallback>
      </mc:AlternateContent>
    </p:spTree>
    <p:extLst>
      <p:ext uri="{BB962C8B-B14F-4D97-AF65-F5344CB8AC3E}">
        <p14:creationId xmlns:p14="http://schemas.microsoft.com/office/powerpoint/2010/main" val="27495631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p:cNvSpPr>
            <a:spLocks noChangeArrowheads="1"/>
          </p:cNvSpPr>
          <p:nvPr/>
        </p:nvSpPr>
        <p:spPr bwMode="auto">
          <a:xfrm>
            <a:off x="805524" y="1158120"/>
            <a:ext cx="10580952" cy="5324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defTabSz="914400" eaLnBrk="0" fontAlgn="base" hangingPunct="0">
              <a:spcBef>
                <a:spcPct val="0"/>
              </a:spcBef>
              <a:spcAft>
                <a:spcPct val="0"/>
              </a:spcAft>
            </a:pPr>
            <a:r>
              <a:rPr lang="en-US" altLang="en-US" sz="2000" b="1" dirty="0">
                <a:solidFill>
                  <a:srgbClr val="C00000"/>
                </a:solidFill>
                <a:latin typeface="Times New Roman" panose="02020603050405020304" pitchFamily="18" charset="0"/>
                <a:cs typeface="Times New Roman" panose="02020603050405020304" pitchFamily="18" charset="0"/>
              </a:rPr>
              <a:t>Vaporization</a:t>
            </a:r>
            <a:endParaRPr kumimoji="0" lang="en-US" altLang="en-US" sz="2000" b="1" u="none" strike="noStrike" cap="none" normalizeH="0" baseline="0" dirty="0">
              <a:ln>
                <a:noFill/>
              </a:ln>
              <a:solidFill>
                <a:srgbClr val="C00000"/>
              </a:solidFill>
              <a:effectLst/>
              <a:latin typeface="Times New Roman" panose="02020603050405020304" pitchFamily="18" charset="0"/>
              <a:cs typeface="Times New Roman" panose="02020603050405020304" pitchFamily="18" charset="0"/>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2000" b="0" i="0" u="none" strike="noStrike" cap="none" normalizeH="0" baseline="0" dirty="0">
                <a:ln>
                  <a:noFill/>
                </a:ln>
                <a:effectLst/>
                <a:latin typeface="Times New Roman" panose="02020603050405020304" pitchFamily="18" charset="0"/>
                <a:cs typeface="Times New Roman" panose="02020603050405020304" pitchFamily="18" charset="0"/>
              </a:rPr>
              <a:t>Vaporization is the conversion of a liquid to a gas and can occur through either evaporation or boiling</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kumimoji="0" lang="en-US" altLang="en-US" sz="2000" b="0" i="0" u="none" strike="noStrike" cap="none" normalizeH="0" baseline="0" dirty="0">
              <a:ln>
                <a:noFill/>
              </a:ln>
              <a:effectLst/>
              <a:latin typeface="Times New Roman" panose="02020603050405020304" pitchFamily="18" charset="0"/>
              <a:cs typeface="Times New Roman" panose="02020603050405020304" pitchFamily="18" charset="0"/>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2000" b="0" i="0" u="none" strike="noStrike" cap="none" normalizeH="0" baseline="0" dirty="0">
                <a:ln>
                  <a:noFill/>
                </a:ln>
                <a:effectLst/>
                <a:latin typeface="Times New Roman" panose="02020603050405020304" pitchFamily="18" charset="0"/>
                <a:cs typeface="Times New Roman" panose="02020603050405020304" pitchFamily="18" charset="0"/>
              </a:rPr>
              <a:t>Because the particles of a liquid are in constant motion, they frequently collide with each other. Each collision also causes energy to be transferred, and when enough energy is transferred to particles near the surface they may be knocked completely away from the sample as free gas particles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kumimoji="0" lang="en-US" altLang="en-US" sz="2000" b="0" i="0" u="none" strike="noStrike" cap="none" normalizeH="0" baseline="0" dirty="0">
              <a:ln>
                <a:noFill/>
              </a:ln>
              <a:effectLst/>
              <a:latin typeface="Times New Roman" panose="02020603050405020304" pitchFamily="18" charset="0"/>
              <a:cs typeface="Times New Roman" panose="02020603050405020304" pitchFamily="18" charset="0"/>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2000" b="0" i="0" u="none" strike="noStrike" cap="none" normalizeH="0" baseline="0" dirty="0">
                <a:ln>
                  <a:noFill/>
                </a:ln>
                <a:effectLst/>
                <a:latin typeface="Times New Roman" panose="02020603050405020304" pitchFamily="18" charset="0"/>
                <a:cs typeface="Times New Roman" panose="02020603050405020304" pitchFamily="18" charset="0"/>
              </a:rPr>
              <a:t>Liquids cool as they evaporate because the energy transferred to surface molecules, which causes their escape, gets carried away with them</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kumimoji="0" lang="en-US" altLang="en-US" sz="2000" b="0" i="0" u="none" strike="noStrike" cap="none" normalizeH="0" baseline="0" dirty="0">
              <a:ln>
                <a:noFill/>
              </a:ln>
              <a:effectLst/>
              <a:latin typeface="Times New Roman" panose="02020603050405020304" pitchFamily="18" charset="0"/>
              <a:cs typeface="Times New Roman" panose="02020603050405020304" pitchFamily="18" charset="0"/>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2000" b="0" i="0" u="none" strike="noStrike" cap="none" normalizeH="0" baseline="0" dirty="0">
                <a:ln>
                  <a:noFill/>
                </a:ln>
                <a:effectLst/>
                <a:latin typeface="Times New Roman" panose="02020603050405020304" pitchFamily="18" charset="0"/>
                <a:cs typeface="Times New Roman" panose="02020603050405020304" pitchFamily="18" charset="0"/>
              </a:rPr>
              <a:t>Liquid boils when enough heat is added to a liquid to cause vapor bubbles to form below the surface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kumimoji="0" lang="en-US" altLang="en-US" sz="2000" b="0" i="0" u="none" strike="noStrike" cap="none" normalizeH="0" baseline="0" dirty="0">
              <a:ln>
                <a:noFill/>
              </a:ln>
              <a:effectLst/>
              <a:latin typeface="Times New Roman" panose="02020603050405020304" pitchFamily="18" charset="0"/>
              <a:cs typeface="Times New Roman" panose="02020603050405020304" pitchFamily="18" charset="0"/>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2000" b="1" i="0" u="none" strike="noStrike" cap="none" normalizeH="0" baseline="0" dirty="0">
                <a:ln>
                  <a:noFill/>
                </a:ln>
                <a:effectLst/>
                <a:latin typeface="Times New Roman" panose="02020603050405020304" pitchFamily="18" charset="0"/>
                <a:cs typeface="Times New Roman" panose="02020603050405020304" pitchFamily="18" charset="0"/>
              </a:rPr>
              <a:t>B</a:t>
            </a:r>
            <a:r>
              <a:rPr kumimoji="0" lang="en-US" altLang="en-US" sz="2000" b="1" i="0" strike="noStrike" cap="none" normalizeH="0" baseline="0" dirty="0">
                <a:ln>
                  <a:noFill/>
                </a:ln>
                <a:effectLst/>
                <a:latin typeface="Times New Roman" panose="02020603050405020304" pitchFamily="18" charset="0"/>
                <a:cs typeface="Times New Roman" panose="02020603050405020304" pitchFamily="18" charset="0"/>
              </a:rPr>
              <a:t>oiling point </a:t>
            </a:r>
            <a:r>
              <a:rPr kumimoji="0" lang="en-US" altLang="en-US" sz="2000" b="0" i="0" u="none" strike="noStrike" cap="none" normalizeH="0" baseline="0" dirty="0">
                <a:ln>
                  <a:noFill/>
                </a:ln>
                <a:effectLst/>
                <a:latin typeface="Times New Roman" panose="02020603050405020304" pitchFamily="18" charset="0"/>
                <a:cs typeface="Times New Roman" panose="02020603050405020304" pitchFamily="18" charset="0"/>
              </a:rPr>
              <a:t>is the temperature and pressure at which a liquid becomes a gas</a:t>
            </a:r>
          </a:p>
          <a:p>
            <a:pPr marR="0" lvl="0" algn="l" defTabSz="914400" rtl="0" eaLnBrk="0" fontAlgn="base" latinLnBrk="0" hangingPunct="0">
              <a:lnSpc>
                <a:spcPct val="100000"/>
              </a:lnSpc>
              <a:spcBef>
                <a:spcPct val="0"/>
              </a:spcBef>
              <a:spcAft>
                <a:spcPct val="0"/>
              </a:spcAft>
              <a:buClrTx/>
              <a:buSzTx/>
              <a:tabLst/>
            </a:pPr>
            <a:endParaRPr lang="en-US" altLang="en-US" sz="2000" b="1" dirty="0">
              <a:solidFill>
                <a:srgbClr val="C00000"/>
              </a:solidFill>
              <a:latin typeface="Arial" panose="020B0604020202020204" pitchFamily="34" charset="0"/>
            </a:endParaRPr>
          </a:p>
        </p:txBody>
      </p:sp>
      <p:sp>
        <p:nvSpPr>
          <p:cNvPr id="4" name="TextBox 3"/>
          <p:cNvSpPr txBox="1"/>
          <p:nvPr/>
        </p:nvSpPr>
        <p:spPr>
          <a:xfrm>
            <a:off x="4659223" y="232849"/>
            <a:ext cx="2108269" cy="400110"/>
          </a:xfrm>
          <a:prstGeom prst="rect">
            <a:avLst/>
          </a:prstGeom>
          <a:noFill/>
        </p:spPr>
        <p:txBody>
          <a:bodyPr wrap="none" rtlCol="0">
            <a:spAutoFit/>
          </a:bodyPr>
          <a:lstStyle/>
          <a:p>
            <a:r>
              <a:rPr lang="en-US" sz="2000" b="1" dirty="0">
                <a:solidFill>
                  <a:srgbClr val="C00000"/>
                </a:solidFill>
                <a:latin typeface="Times New Roman" panose="02020603050405020304" pitchFamily="18" charset="0"/>
                <a:cs typeface="Times New Roman" panose="02020603050405020304" pitchFamily="18" charset="0"/>
              </a:rPr>
              <a:t>Change of Phases</a:t>
            </a:r>
          </a:p>
        </p:txBody>
      </p:sp>
    </p:spTree>
    <p:extLst>
      <p:ext uri="{BB962C8B-B14F-4D97-AF65-F5344CB8AC3E}">
        <p14:creationId xmlns:p14="http://schemas.microsoft.com/office/powerpoint/2010/main" val="2488594558"/>
      </p:ext>
    </p:extLst>
  </p:cSld>
  <p:clrMapOvr>
    <a:masterClrMapping/>
  </p:clrMapOvr>
  <p:transition spd="slow">
    <p:pull dir="l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p:cNvSpPr>
            <a:spLocks noChangeArrowheads="1"/>
          </p:cNvSpPr>
          <p:nvPr/>
        </p:nvSpPr>
        <p:spPr bwMode="auto">
          <a:xfrm>
            <a:off x="683440" y="1323108"/>
            <a:ext cx="10825120" cy="3754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u="none" strike="noStrike" cap="none" normalizeH="0" baseline="0" dirty="0">
                <a:ln>
                  <a:noFill/>
                </a:ln>
                <a:solidFill>
                  <a:srgbClr val="C00000"/>
                </a:solidFill>
                <a:effectLst/>
                <a:latin typeface="Times New Roman" panose="02020603050405020304" pitchFamily="18" charset="0"/>
                <a:cs typeface="Times New Roman" panose="02020603050405020304" pitchFamily="18" charset="0"/>
              </a:rPr>
              <a:t>Sublimation</a:t>
            </a:r>
          </a:p>
          <a:p>
            <a:pPr marL="742950" lvl="1" indent="-285750" defTabSz="914400" eaLnBrk="0" fontAlgn="base" hangingPunct="0">
              <a:spcBef>
                <a:spcPct val="0"/>
              </a:spcBef>
              <a:spcAft>
                <a:spcPct val="0"/>
              </a:spcAft>
              <a:buFont typeface="Arial" panose="020B0604020202020204" pitchFamily="34" charset="0"/>
              <a:buChar char="•"/>
            </a:pPr>
            <a:r>
              <a:rPr lang="en-US" altLang="en-US" sz="2000" dirty="0">
                <a:latin typeface="Times New Roman" panose="02020603050405020304" pitchFamily="18" charset="0"/>
                <a:cs typeface="Times New Roman" panose="02020603050405020304" pitchFamily="18" charset="0"/>
              </a:rPr>
              <a:t>When a solid is converted directly into a gas without going through a liquid phase, the process is known as sublimation</a:t>
            </a:r>
          </a:p>
          <a:p>
            <a:pPr marL="742950" lvl="1" indent="-285750" defTabSz="914400" eaLnBrk="0" fontAlgn="base" hangingPunct="0">
              <a:spcBef>
                <a:spcPct val="0"/>
              </a:spcBef>
              <a:spcAft>
                <a:spcPct val="0"/>
              </a:spcAft>
              <a:buFont typeface="Arial" panose="020B0604020202020204" pitchFamily="34" charset="0"/>
              <a:buChar char="•"/>
            </a:pPr>
            <a:endParaRPr lang="en-US" altLang="en-US" sz="2000" dirty="0">
              <a:latin typeface="Times New Roman" panose="02020603050405020304" pitchFamily="18" charset="0"/>
              <a:cs typeface="Times New Roman" panose="02020603050405020304" pitchFamily="18" charset="0"/>
            </a:endParaRPr>
          </a:p>
          <a:p>
            <a:pPr marL="742950" lvl="1" indent="-285750" defTabSz="914400" eaLnBrk="0" fontAlgn="base" hangingPunct="0">
              <a:spcBef>
                <a:spcPct val="0"/>
              </a:spcBef>
              <a:spcAft>
                <a:spcPct val="0"/>
              </a:spcAft>
              <a:buFont typeface="Arial" panose="020B0604020202020204" pitchFamily="34" charset="0"/>
              <a:buChar char="•"/>
            </a:pPr>
            <a:r>
              <a:rPr lang="en-US" altLang="en-US" sz="2000" dirty="0">
                <a:latin typeface="Times New Roman" panose="02020603050405020304" pitchFamily="18" charset="0"/>
                <a:cs typeface="Times New Roman" panose="02020603050405020304" pitchFamily="18" charset="0"/>
              </a:rPr>
              <a:t>This may occur either when the temperature of the sample is rapidly increased beyond the boiling point (flash vaporization)</a:t>
            </a:r>
          </a:p>
          <a:p>
            <a:pPr lvl="1" defTabSz="914400" eaLnBrk="0" fontAlgn="base" hangingPunct="0">
              <a:spcBef>
                <a:spcPct val="0"/>
              </a:spcBef>
              <a:spcAft>
                <a:spcPct val="0"/>
              </a:spcAft>
            </a:pPr>
            <a:r>
              <a:rPr lang="en-US" altLang="en-US" sz="2000" dirty="0">
                <a:latin typeface="Times New Roman" panose="02020603050405020304" pitchFamily="18" charset="0"/>
                <a:cs typeface="Times New Roman" panose="02020603050405020304" pitchFamily="18" charset="0"/>
              </a:rPr>
              <a:t>					OR </a:t>
            </a:r>
          </a:p>
          <a:p>
            <a:pPr marL="742950" lvl="1" indent="-285750" defTabSz="914400" eaLnBrk="0" fontAlgn="base" hangingPunct="0">
              <a:spcBef>
                <a:spcPct val="0"/>
              </a:spcBef>
              <a:spcAft>
                <a:spcPct val="0"/>
              </a:spcAft>
              <a:buFont typeface="Arial" panose="020B0604020202020204" pitchFamily="34" charset="0"/>
              <a:buChar char="•"/>
            </a:pPr>
            <a:r>
              <a:rPr lang="en-US" altLang="en-US" sz="2000" dirty="0">
                <a:latin typeface="Times New Roman" panose="02020603050405020304" pitchFamily="18" charset="0"/>
                <a:cs typeface="Times New Roman" panose="02020603050405020304" pitchFamily="18" charset="0"/>
              </a:rPr>
              <a:t>When a substance is "freeze-dried" by cooling it under vacuum conditions so that the water in the substance undergoes sublimation </a:t>
            </a:r>
          </a:p>
          <a:p>
            <a:pPr lvl="1" defTabSz="914400" eaLnBrk="0" fontAlgn="base" hangingPunct="0">
              <a:spcBef>
                <a:spcPct val="0"/>
              </a:spcBef>
              <a:spcAft>
                <a:spcPct val="0"/>
              </a:spcAft>
            </a:pPr>
            <a:r>
              <a:rPr lang="en-US" altLang="en-US" sz="2000" dirty="0">
                <a:latin typeface="Times New Roman" panose="02020603050405020304" pitchFamily="18" charset="0"/>
                <a:cs typeface="Times New Roman" panose="02020603050405020304" pitchFamily="18" charset="0"/>
              </a:rPr>
              <a:t>	and is removed from the sample</a:t>
            </a:r>
            <a:endParaRPr kumimoji="0" lang="en-US" altLang="en-US" sz="2000" b="0" i="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sz="2000" dirty="0">
              <a:latin typeface="Arial" panose="020B0604020202020204" pitchFamily="34" charset="0"/>
            </a:endParaRPr>
          </a:p>
          <a:p>
            <a:pPr marR="0" lvl="0" algn="l" defTabSz="914400" rtl="0" eaLnBrk="0" fontAlgn="base" latinLnBrk="0" hangingPunct="0">
              <a:lnSpc>
                <a:spcPct val="100000"/>
              </a:lnSpc>
              <a:spcBef>
                <a:spcPct val="0"/>
              </a:spcBef>
              <a:spcAft>
                <a:spcPct val="0"/>
              </a:spcAft>
              <a:buClrTx/>
              <a:buSzTx/>
              <a:tabLst/>
            </a:pPr>
            <a:endParaRPr lang="en-US" altLang="en-US" sz="2000" b="1" dirty="0">
              <a:solidFill>
                <a:srgbClr val="C00000"/>
              </a:solidFill>
              <a:latin typeface="Arial" panose="020B0604020202020204" pitchFamily="34" charset="0"/>
            </a:endParaRPr>
          </a:p>
        </p:txBody>
      </p:sp>
      <p:sp>
        <p:nvSpPr>
          <p:cNvPr id="4" name="TextBox 3"/>
          <p:cNvSpPr txBox="1"/>
          <p:nvPr/>
        </p:nvSpPr>
        <p:spPr>
          <a:xfrm>
            <a:off x="4659223" y="232849"/>
            <a:ext cx="2108269" cy="400110"/>
          </a:xfrm>
          <a:prstGeom prst="rect">
            <a:avLst/>
          </a:prstGeom>
          <a:noFill/>
        </p:spPr>
        <p:txBody>
          <a:bodyPr wrap="none" rtlCol="0">
            <a:spAutoFit/>
          </a:bodyPr>
          <a:lstStyle/>
          <a:p>
            <a:r>
              <a:rPr lang="en-US" sz="2000" b="1" dirty="0">
                <a:solidFill>
                  <a:srgbClr val="C00000"/>
                </a:solidFill>
                <a:latin typeface="Times New Roman" panose="02020603050405020304" pitchFamily="18" charset="0"/>
                <a:cs typeface="Times New Roman" panose="02020603050405020304" pitchFamily="18" charset="0"/>
              </a:rPr>
              <a:t>Change of Phases</a:t>
            </a:r>
          </a:p>
        </p:txBody>
      </p:sp>
    </p:spTree>
    <p:extLst>
      <p:ext uri="{BB962C8B-B14F-4D97-AF65-F5344CB8AC3E}">
        <p14:creationId xmlns:p14="http://schemas.microsoft.com/office/powerpoint/2010/main" val="538755350"/>
      </p:ext>
    </p:extLst>
  </p:cSld>
  <p:clrMapOvr>
    <a:masterClrMapping/>
  </p:clrMapOvr>
  <p:transition spd="slow">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4926" y="1690062"/>
            <a:ext cx="10522974" cy="3477875"/>
          </a:xfrm>
          <a:prstGeom prst="rect">
            <a:avLst/>
          </a:prstGeom>
        </p:spPr>
        <p:txBody>
          <a:bodyPr wrap="square">
            <a:spAutoFit/>
          </a:bodyPr>
          <a:lstStyle/>
          <a:p>
            <a:pPr lvl="0" defTabSz="914400" eaLnBrk="0" fontAlgn="base" hangingPunct="0">
              <a:spcBef>
                <a:spcPct val="0"/>
              </a:spcBef>
              <a:spcAft>
                <a:spcPct val="0"/>
              </a:spcAft>
            </a:pPr>
            <a:r>
              <a:rPr lang="en-US" altLang="en-US" sz="2000" b="1" dirty="0">
                <a:solidFill>
                  <a:srgbClr val="C00000"/>
                </a:solidFill>
                <a:latin typeface="Times New Roman" panose="02020603050405020304" pitchFamily="18" charset="0"/>
                <a:cs typeface="Times New Roman" panose="02020603050405020304" pitchFamily="18" charset="0"/>
              </a:rPr>
              <a:t>Condensation and Deposition</a:t>
            </a:r>
          </a:p>
          <a:p>
            <a:pPr lvl="0" defTabSz="914400" eaLnBrk="0" fontAlgn="base" hangingPunct="0">
              <a:spcBef>
                <a:spcPct val="0"/>
              </a:spcBef>
              <a:spcAft>
                <a:spcPct val="0"/>
              </a:spcAft>
            </a:pPr>
            <a:endParaRPr lang="en-US" altLang="en-US" sz="2000" b="1" dirty="0">
              <a:solidFill>
                <a:srgbClr val="C00000"/>
              </a:solidFill>
              <a:latin typeface="Times New Roman" panose="02020603050405020304" pitchFamily="18" charset="0"/>
              <a:cs typeface="Times New Roman" panose="02020603050405020304" pitchFamily="18" charset="0"/>
            </a:endParaRPr>
          </a:p>
          <a:p>
            <a:pPr marL="285750" lvl="0" indent="-285750" defTabSz="914400" eaLnBrk="0" fontAlgn="base" hangingPunct="0">
              <a:spcBef>
                <a:spcPct val="0"/>
              </a:spcBef>
              <a:spcAft>
                <a:spcPct val="0"/>
              </a:spcAft>
              <a:buFont typeface="Arial" panose="020B0604020202020204" pitchFamily="34" charset="0"/>
              <a:buChar char="•"/>
            </a:pPr>
            <a:r>
              <a:rPr lang="en-US" altLang="en-US" sz="2000" dirty="0">
                <a:latin typeface="Times New Roman" panose="02020603050405020304" pitchFamily="18" charset="0"/>
                <a:cs typeface="Times New Roman" panose="02020603050405020304" pitchFamily="18" charset="0"/>
              </a:rPr>
              <a:t>Condensation occurs when a gas loses energy and comes together to form a liquid</a:t>
            </a:r>
          </a:p>
          <a:p>
            <a:pPr marL="285750" lvl="0" indent="-285750" defTabSz="914400" eaLnBrk="0" fontAlgn="base" hangingPunct="0">
              <a:spcBef>
                <a:spcPct val="0"/>
              </a:spcBef>
              <a:spcAft>
                <a:spcPct val="0"/>
              </a:spcAft>
              <a:buFont typeface="Arial" panose="020B0604020202020204" pitchFamily="34" charset="0"/>
              <a:buChar char="•"/>
            </a:pPr>
            <a:endParaRPr lang="en-US" altLang="en-US" sz="2000" dirty="0">
              <a:latin typeface="Times New Roman" panose="02020603050405020304" pitchFamily="18" charset="0"/>
              <a:cs typeface="Times New Roman" panose="02020603050405020304" pitchFamily="18" charset="0"/>
            </a:endParaRPr>
          </a:p>
          <a:p>
            <a:pPr marL="285750" lvl="0" indent="-285750" defTabSz="914400" eaLnBrk="0" fontAlgn="base" hangingPunct="0">
              <a:spcBef>
                <a:spcPct val="0"/>
              </a:spcBef>
              <a:spcAft>
                <a:spcPct val="0"/>
              </a:spcAft>
              <a:buFont typeface="Arial" panose="020B0604020202020204" pitchFamily="34" charset="0"/>
              <a:buChar char="•"/>
            </a:pPr>
            <a:r>
              <a:rPr lang="en-US" altLang="en-US" sz="2000" dirty="0">
                <a:latin typeface="Times New Roman" panose="02020603050405020304" pitchFamily="18" charset="0"/>
                <a:cs typeface="Times New Roman" panose="02020603050405020304" pitchFamily="18" charset="0"/>
              </a:rPr>
              <a:t>For example, water vapor condenses into liquid water</a:t>
            </a:r>
          </a:p>
          <a:p>
            <a:pPr marL="285750" lvl="0" indent="-285750" defTabSz="914400" eaLnBrk="0" fontAlgn="base" hangingPunct="0">
              <a:spcBef>
                <a:spcPct val="0"/>
              </a:spcBef>
              <a:spcAft>
                <a:spcPct val="0"/>
              </a:spcAft>
              <a:buFont typeface="Arial" panose="020B0604020202020204" pitchFamily="34" charset="0"/>
              <a:buChar char="•"/>
            </a:pPr>
            <a:endParaRPr lang="en-US" altLang="en-US" sz="2000" dirty="0">
              <a:latin typeface="Times New Roman" panose="02020603050405020304" pitchFamily="18" charset="0"/>
              <a:cs typeface="Times New Roman" panose="02020603050405020304" pitchFamily="18" charset="0"/>
            </a:endParaRPr>
          </a:p>
          <a:p>
            <a:pPr marL="285750" lvl="0" indent="-285750" defTabSz="914400" eaLnBrk="0" fontAlgn="base" hangingPunct="0">
              <a:spcBef>
                <a:spcPct val="0"/>
              </a:spcBef>
              <a:spcAft>
                <a:spcPct val="0"/>
              </a:spcAft>
              <a:buFont typeface="Arial" panose="020B0604020202020204" pitchFamily="34" charset="0"/>
              <a:buChar char="•"/>
            </a:pPr>
            <a:r>
              <a:rPr lang="en-US" altLang="en-US" sz="2000" dirty="0">
                <a:latin typeface="Times New Roman" panose="02020603050405020304" pitchFamily="18" charset="0"/>
                <a:cs typeface="Times New Roman" panose="02020603050405020304" pitchFamily="18" charset="0"/>
              </a:rPr>
              <a:t>Deposition occurs when a gas transforms directly into a solid, without going through the liquid phase</a:t>
            </a:r>
          </a:p>
          <a:p>
            <a:pPr marL="285750" lvl="0" indent="-285750" defTabSz="914400" eaLnBrk="0" fontAlgn="base" hangingPunct="0">
              <a:spcBef>
                <a:spcPct val="0"/>
              </a:spcBef>
              <a:spcAft>
                <a:spcPct val="0"/>
              </a:spcAft>
              <a:buFont typeface="Arial" panose="020B0604020202020204" pitchFamily="34" charset="0"/>
              <a:buChar char="•"/>
            </a:pPr>
            <a:endParaRPr lang="en-US" altLang="en-US" sz="2000" dirty="0">
              <a:latin typeface="Times New Roman" panose="02020603050405020304" pitchFamily="18" charset="0"/>
              <a:cs typeface="Times New Roman" panose="02020603050405020304" pitchFamily="18" charset="0"/>
            </a:endParaRPr>
          </a:p>
          <a:p>
            <a:pPr marL="285750" lvl="0" indent="-285750" defTabSz="914400" eaLnBrk="0" fontAlgn="base" hangingPunct="0">
              <a:spcBef>
                <a:spcPct val="0"/>
              </a:spcBef>
              <a:spcAft>
                <a:spcPct val="0"/>
              </a:spcAft>
              <a:buFont typeface="Arial" panose="020B0604020202020204" pitchFamily="34" charset="0"/>
              <a:buChar char="•"/>
            </a:pPr>
            <a:r>
              <a:rPr lang="en-US" altLang="en-US" sz="2000" dirty="0">
                <a:latin typeface="Times New Roman" panose="02020603050405020304" pitchFamily="18" charset="0"/>
                <a:cs typeface="Times New Roman" panose="02020603050405020304" pitchFamily="18" charset="0"/>
              </a:rPr>
              <a:t>Water vapor becomes ice or frost when the air touching a solid, such as a blade of grass, is cooler than the rest of the air</a:t>
            </a:r>
          </a:p>
        </p:txBody>
      </p:sp>
      <p:sp>
        <p:nvSpPr>
          <p:cNvPr id="3" name="TextBox 2"/>
          <p:cNvSpPr txBox="1"/>
          <p:nvPr/>
        </p:nvSpPr>
        <p:spPr>
          <a:xfrm>
            <a:off x="4659223" y="232849"/>
            <a:ext cx="2108269" cy="400110"/>
          </a:xfrm>
          <a:prstGeom prst="rect">
            <a:avLst/>
          </a:prstGeom>
          <a:noFill/>
        </p:spPr>
        <p:txBody>
          <a:bodyPr wrap="none" rtlCol="0">
            <a:spAutoFit/>
          </a:bodyPr>
          <a:lstStyle/>
          <a:p>
            <a:r>
              <a:rPr lang="en-US" sz="2000" b="1" dirty="0">
                <a:solidFill>
                  <a:srgbClr val="C00000"/>
                </a:solidFill>
                <a:latin typeface="Times New Roman" panose="02020603050405020304" pitchFamily="18" charset="0"/>
                <a:cs typeface="Times New Roman" panose="02020603050405020304" pitchFamily="18" charset="0"/>
              </a:rPr>
              <a:t>Change of Phases</a:t>
            </a:r>
          </a:p>
        </p:txBody>
      </p:sp>
    </p:spTree>
    <p:extLst>
      <p:ext uri="{BB962C8B-B14F-4D97-AF65-F5344CB8AC3E}">
        <p14:creationId xmlns:p14="http://schemas.microsoft.com/office/powerpoint/2010/main" val="2581699326"/>
      </p:ext>
    </p:extLst>
  </p:cSld>
  <p:clrMapOvr>
    <a:masterClrMapping/>
  </p:clrMapOvr>
  <p:transition spd="slow">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1D477C2-4D9E-48FD-99DD-24CF819D0216}"/>
              </a:ext>
            </a:extLst>
          </p:cNvPr>
          <p:cNvSpPr/>
          <p:nvPr/>
        </p:nvSpPr>
        <p:spPr>
          <a:xfrm>
            <a:off x="550441" y="856233"/>
            <a:ext cx="1180131" cy="400110"/>
          </a:xfrm>
          <a:prstGeom prst="rect">
            <a:avLst/>
          </a:prstGeom>
        </p:spPr>
        <p:txBody>
          <a:bodyPr wrap="none">
            <a:spAutoFit/>
          </a:bodyPr>
          <a:lstStyle/>
          <a:p>
            <a:r>
              <a:rPr lang="en-US" sz="2000" b="1" dirty="0">
                <a:solidFill>
                  <a:srgbClr val="C00000"/>
                </a:solidFill>
                <a:latin typeface="Times New Roman" panose="02020603050405020304" pitchFamily="18" charset="0"/>
                <a:cs typeface="Times New Roman" panose="02020603050405020304" pitchFamily="18" charset="0"/>
              </a:rPr>
              <a:t>Molecule</a:t>
            </a:r>
            <a:endParaRPr lang="en-US" sz="2000" dirty="0">
              <a:solidFill>
                <a:srgbClr val="C00000"/>
              </a:solidFill>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4C6CD643-29CC-4FEB-B03B-160D46911FCA}"/>
              </a:ext>
            </a:extLst>
          </p:cNvPr>
          <p:cNvSpPr txBox="1"/>
          <p:nvPr/>
        </p:nvSpPr>
        <p:spPr>
          <a:xfrm>
            <a:off x="665858" y="3740336"/>
            <a:ext cx="11236960" cy="1015663"/>
          </a:xfrm>
          <a:prstGeom prst="rect">
            <a:avLst/>
          </a:prstGeom>
          <a:noFill/>
        </p:spPr>
        <p:txBody>
          <a:bodyPr wrap="square" rtlCol="0">
            <a:spAutoFit/>
          </a:bodyPr>
          <a:lstStyle/>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Made up of many identical molecules composed of atoms from more than one element held together by chemical bonds</a:t>
            </a: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e.g. Carbon Dioxide (C02), Water (H2O)</a:t>
            </a:r>
          </a:p>
        </p:txBody>
      </p:sp>
      <p:sp>
        <p:nvSpPr>
          <p:cNvPr id="4" name="Rectangle 3">
            <a:extLst>
              <a:ext uri="{FF2B5EF4-FFF2-40B4-BE49-F238E27FC236}">
                <a16:creationId xmlns:a16="http://schemas.microsoft.com/office/drawing/2014/main" id="{6EC3E79B-CC78-46DC-85C2-5946A760A2E2}"/>
              </a:ext>
            </a:extLst>
          </p:cNvPr>
          <p:cNvSpPr/>
          <p:nvPr/>
        </p:nvSpPr>
        <p:spPr>
          <a:xfrm>
            <a:off x="550441" y="3228945"/>
            <a:ext cx="1410964" cy="400110"/>
          </a:xfrm>
          <a:prstGeom prst="rect">
            <a:avLst/>
          </a:prstGeom>
        </p:spPr>
        <p:txBody>
          <a:bodyPr wrap="none">
            <a:spAutoFit/>
          </a:bodyPr>
          <a:lstStyle/>
          <a:p>
            <a:r>
              <a:rPr lang="en-US" sz="2000" b="1" dirty="0">
                <a:solidFill>
                  <a:srgbClr val="C00000"/>
                </a:solidFill>
                <a:latin typeface="Times New Roman" panose="02020603050405020304" pitchFamily="18" charset="0"/>
                <a:cs typeface="Times New Roman" panose="02020603050405020304" pitchFamily="18" charset="0"/>
              </a:rPr>
              <a:t>Compound</a:t>
            </a:r>
            <a:endParaRPr lang="en-US" sz="2000" dirty="0">
              <a:solidFill>
                <a:srgbClr val="C00000"/>
              </a:solidFill>
              <a:latin typeface="Times New Roman" panose="02020603050405020304" pitchFamily="18" charset="0"/>
              <a:cs typeface="Times New Roman" panose="02020603050405020304" pitchFamily="18" charset="0"/>
            </a:endParaRPr>
          </a:p>
        </p:txBody>
      </p:sp>
      <p:sp>
        <p:nvSpPr>
          <p:cNvPr id="5" name="Rectangle 4">
            <a:extLst>
              <a:ext uri="{FF2B5EF4-FFF2-40B4-BE49-F238E27FC236}">
                <a16:creationId xmlns:a16="http://schemas.microsoft.com/office/drawing/2014/main" id="{622B9D66-EDAC-49D2-BA19-747BCC32E7D7}"/>
              </a:ext>
            </a:extLst>
          </p:cNvPr>
          <p:cNvSpPr/>
          <p:nvPr/>
        </p:nvSpPr>
        <p:spPr>
          <a:xfrm>
            <a:off x="688300" y="1196011"/>
            <a:ext cx="8818880" cy="1015663"/>
          </a:xfrm>
          <a:prstGeom prst="rect">
            <a:avLst/>
          </a:prstGeom>
        </p:spPr>
        <p:txBody>
          <a:bodyPr wrap="square">
            <a:spAutoFit/>
          </a:bodyPr>
          <a:lstStyle/>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Consists of atoms of only one element</a:t>
            </a: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Is different from a compound</a:t>
            </a: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e.g. Nitrogen N2, Oxygen O2 molecules</a:t>
            </a:r>
          </a:p>
        </p:txBody>
      </p:sp>
      <mc:AlternateContent xmlns:mc="http://schemas.openxmlformats.org/markup-compatibility/2006">
        <mc:Choice xmlns:p14="http://schemas.microsoft.com/office/powerpoint/2010/main" Requires="p14">
          <p:contentPart p14:bwMode="auto" r:id="rId2">
            <p14:nvContentPartPr>
              <p14:cNvPr id="6" name="Ink 5">
                <a:extLst>
                  <a:ext uri="{FF2B5EF4-FFF2-40B4-BE49-F238E27FC236}">
                    <a16:creationId xmlns:a16="http://schemas.microsoft.com/office/drawing/2014/main" id="{A6A947B8-27D5-4B2A-8951-106FA0DCC9E8}"/>
                  </a:ext>
                </a:extLst>
              </p14:cNvPr>
              <p14:cNvContentPartPr/>
              <p14:nvPr/>
            </p14:nvContentPartPr>
            <p14:xfrm>
              <a:off x="6422135" y="1246983"/>
              <a:ext cx="0" cy="9360"/>
            </p14:xfrm>
          </p:contentPart>
        </mc:Choice>
        <mc:Fallback>
          <p:pic>
            <p:nvPicPr>
              <p:cNvPr id="6" name="Ink 5">
                <a:extLst>
                  <a:ext uri="{FF2B5EF4-FFF2-40B4-BE49-F238E27FC236}">
                    <a16:creationId xmlns:a16="http://schemas.microsoft.com/office/drawing/2014/main" id="{A6A947B8-27D5-4B2A-8951-106FA0DCC9E8}"/>
                  </a:ext>
                </a:extLst>
              </p:cNvPr>
              <p:cNvPicPr/>
              <p:nvPr/>
            </p:nvPicPr>
            <p:blipFill/>
            <p:spPr/>
          </p:pic>
        </mc:Fallback>
      </mc:AlternateContent>
      <mc:AlternateContent xmlns:mc="http://schemas.openxmlformats.org/markup-compatibility/2006">
        <mc:Choice xmlns:p14="http://schemas.microsoft.com/office/powerpoint/2010/main" Requires="p14">
          <p:contentPart p14:bwMode="auto" r:id="rId3">
            <p14:nvContentPartPr>
              <p14:cNvPr id="7" name="Ink 6">
                <a:extLst>
                  <a:ext uri="{FF2B5EF4-FFF2-40B4-BE49-F238E27FC236}">
                    <a16:creationId xmlns:a16="http://schemas.microsoft.com/office/drawing/2014/main" id="{B28A2555-5C81-4322-9F61-2DB4A2098FA0}"/>
                  </a:ext>
                </a:extLst>
              </p14:cNvPr>
              <p14:cNvContentPartPr/>
              <p14:nvPr/>
            </p14:nvContentPartPr>
            <p14:xfrm>
              <a:off x="7927655" y="652623"/>
              <a:ext cx="12600" cy="0"/>
            </p14:xfrm>
          </p:contentPart>
        </mc:Choice>
        <mc:Fallback>
          <p:pic>
            <p:nvPicPr>
              <p:cNvPr id="7" name="Ink 6">
                <a:extLst>
                  <a:ext uri="{FF2B5EF4-FFF2-40B4-BE49-F238E27FC236}">
                    <a16:creationId xmlns:a16="http://schemas.microsoft.com/office/drawing/2014/main" id="{B28A2555-5C81-4322-9F61-2DB4A2098FA0}"/>
                  </a:ext>
                </a:extLst>
              </p:cNvPr>
              <p:cNvPicPr/>
              <p:nvPr/>
            </p:nvPicPr>
            <p:blipFill/>
            <p:spPr/>
          </p:pic>
        </mc:Fallback>
      </mc:AlternateContent>
    </p:spTree>
    <p:extLst>
      <p:ext uri="{BB962C8B-B14F-4D97-AF65-F5344CB8AC3E}">
        <p14:creationId xmlns:p14="http://schemas.microsoft.com/office/powerpoint/2010/main" val="3606952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41674" y="101980"/>
            <a:ext cx="8665888" cy="400110"/>
          </a:xfrm>
          <a:prstGeom prst="rect">
            <a:avLst/>
          </a:prstGeom>
          <a:noFill/>
        </p:spPr>
        <p:txBody>
          <a:bodyPr wrap="square" rtlCol="0">
            <a:spAutoFit/>
          </a:bodyPr>
          <a:lstStyle/>
          <a:p>
            <a:pPr algn="ctr"/>
            <a:r>
              <a:rPr lang="en-US" sz="2000" b="1" dirty="0">
                <a:solidFill>
                  <a:srgbClr val="C00000"/>
                </a:solidFill>
                <a:latin typeface="Times New Roman" panose="02020603050405020304" pitchFamily="18" charset="0"/>
                <a:cs typeface="Times New Roman" panose="02020603050405020304" pitchFamily="18" charset="0"/>
              </a:rPr>
              <a:t>Fundamentals of Chemical Bonding </a:t>
            </a:r>
          </a:p>
        </p:txBody>
      </p:sp>
      <p:sp>
        <p:nvSpPr>
          <p:cNvPr id="9" name="Rectangle 8"/>
          <p:cNvSpPr/>
          <p:nvPr/>
        </p:nvSpPr>
        <p:spPr>
          <a:xfrm>
            <a:off x="356692" y="1121728"/>
            <a:ext cx="7072808" cy="4401205"/>
          </a:xfrm>
          <a:prstGeom prst="rect">
            <a:avLst/>
          </a:prstGeom>
        </p:spPr>
        <p:txBody>
          <a:bodyPr wrap="square">
            <a:spAutoFit/>
          </a:bodyPr>
          <a:lstStyle/>
          <a:p>
            <a:pPr marL="285750" indent="-285750"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A chemical bond is the force that holds atoms together in chemical compounds</a:t>
            </a:r>
          </a:p>
          <a:p>
            <a:pPr marL="285750" indent="-285750" algn="just">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742950" lvl="1" indent="-285750" algn="just">
              <a:buFont typeface="Courier New" panose="02070309020205020404" pitchFamily="49" charset="0"/>
              <a:buChar char="o"/>
            </a:pPr>
            <a:r>
              <a:rPr lang="en-US" sz="2000" b="1" dirty="0">
                <a:latin typeface="Times New Roman" panose="02020603050405020304" pitchFamily="18" charset="0"/>
                <a:cs typeface="Times New Roman" panose="02020603050405020304" pitchFamily="18" charset="0"/>
              </a:rPr>
              <a:t>Ionic bonding</a:t>
            </a:r>
            <a:r>
              <a:rPr lang="en-US" sz="2000" dirty="0">
                <a:latin typeface="Times New Roman" panose="02020603050405020304" pitchFamily="18" charset="0"/>
                <a:cs typeface="Times New Roman" panose="02020603050405020304" pitchFamily="18" charset="0"/>
              </a:rPr>
              <a:t> </a:t>
            </a:r>
          </a:p>
          <a:p>
            <a:pPr marL="1200150" lvl="2" indent="-285750" algn="just">
              <a:buFont typeface="Courier New" panose="02070309020205020404" pitchFamily="49" charset="0"/>
              <a:buChar char="o"/>
            </a:pPr>
            <a:r>
              <a:rPr lang="en-US" sz="2000" dirty="0">
                <a:latin typeface="Times New Roman" panose="02020603050405020304" pitchFamily="18" charset="0"/>
                <a:cs typeface="Times New Roman" panose="02020603050405020304" pitchFamily="18" charset="0"/>
              </a:rPr>
              <a:t>Involves a transfer of an electron, so one atom gains an electron while one atom loses an electron. One of the resulting ions carries a negative charge (anion), and the other ion carries a positive charge (cation)</a:t>
            </a:r>
          </a:p>
          <a:p>
            <a:pPr marL="1200150" lvl="2" indent="-285750" algn="just">
              <a:buFont typeface="Courier New" panose="02070309020205020404" pitchFamily="49" charset="0"/>
              <a:buChar char="o"/>
            </a:pPr>
            <a:endParaRPr lang="en-US" sz="2000" dirty="0">
              <a:latin typeface="Times New Roman" panose="02020603050405020304" pitchFamily="18" charset="0"/>
              <a:cs typeface="Times New Roman" panose="02020603050405020304" pitchFamily="18" charset="0"/>
            </a:endParaRPr>
          </a:p>
          <a:p>
            <a:pPr marL="1200150" lvl="2" indent="-285750" algn="just">
              <a:buFont typeface="Courier New" panose="02070309020205020404" pitchFamily="49" charset="0"/>
              <a:buChar char="o"/>
            </a:pPr>
            <a:r>
              <a:rPr lang="en-US" sz="2000" dirty="0">
                <a:latin typeface="Times New Roman" panose="02020603050405020304" pitchFamily="18" charset="0"/>
                <a:cs typeface="Times New Roman" panose="02020603050405020304" pitchFamily="18" charset="0"/>
              </a:rPr>
              <a:t>Because opposite charges attract, the atoms bond together to form a molecule</a:t>
            </a:r>
          </a:p>
          <a:p>
            <a:pPr marL="1200150" lvl="2" indent="-285750" algn="just">
              <a:buFont typeface="Courier New" panose="02070309020205020404" pitchFamily="49" charset="0"/>
              <a:buChar char="o"/>
            </a:pPr>
            <a:endParaRPr lang="en-US" sz="2000" dirty="0">
              <a:latin typeface="Times New Roman" panose="02020603050405020304" pitchFamily="18" charset="0"/>
              <a:cs typeface="Times New Roman" panose="02020603050405020304" pitchFamily="18" charset="0"/>
            </a:endParaRPr>
          </a:p>
          <a:p>
            <a:pPr marL="1200150" lvl="2" indent="-285750" algn="just">
              <a:buFont typeface="Courier New" panose="02070309020205020404" pitchFamily="49" charset="0"/>
              <a:buChar char="o"/>
            </a:pPr>
            <a:r>
              <a:rPr lang="en-US" sz="2000" dirty="0">
                <a:latin typeface="Times New Roman" panose="02020603050405020304" pitchFamily="18" charset="0"/>
                <a:cs typeface="Times New Roman" panose="02020603050405020304" pitchFamily="18" charset="0"/>
              </a:rPr>
              <a:t>Positively and negatively charged ions are held together by electrostatic forces</a:t>
            </a:r>
          </a:p>
        </p:txBody>
      </p:sp>
      <p:sp>
        <p:nvSpPr>
          <p:cNvPr id="2" name="Rectangle 1"/>
          <p:cNvSpPr/>
          <p:nvPr/>
        </p:nvSpPr>
        <p:spPr>
          <a:xfrm>
            <a:off x="356692" y="627243"/>
            <a:ext cx="1872629" cy="400110"/>
          </a:xfrm>
          <a:prstGeom prst="rect">
            <a:avLst/>
          </a:prstGeom>
        </p:spPr>
        <p:txBody>
          <a:bodyPr wrap="none">
            <a:spAutoFit/>
          </a:bodyPr>
          <a:lstStyle/>
          <a:p>
            <a:r>
              <a:rPr lang="en-US" sz="2000" b="1" dirty="0">
                <a:solidFill>
                  <a:srgbClr val="C00000"/>
                </a:solidFill>
                <a:latin typeface="Times New Roman" panose="02020603050405020304" pitchFamily="18" charset="0"/>
                <a:cs typeface="Times New Roman" panose="02020603050405020304" pitchFamily="18" charset="0"/>
              </a:rPr>
              <a:t>Chemical Bond</a:t>
            </a:r>
          </a:p>
        </p:txBody>
      </p:sp>
      <mc:AlternateContent xmlns:mc="http://schemas.openxmlformats.org/markup-compatibility/2006" xmlns:p14="http://schemas.microsoft.com/office/powerpoint/2010/main">
        <mc:Choice Requires="p14">
          <p:contentPart p14:bwMode="auto" r:id="rId3">
            <p14:nvContentPartPr>
              <p14:cNvPr id="120" name="Ink 119"/>
              <p14:cNvContentPartPr/>
              <p14:nvPr/>
            </p14:nvContentPartPr>
            <p14:xfrm>
              <a:off x="3967355" y="3793502"/>
              <a:ext cx="12600" cy="0"/>
            </p14:xfrm>
          </p:contentPart>
        </mc:Choice>
        <mc:Fallback xmlns="">
          <p:pic>
            <p:nvPicPr>
              <p:cNvPr id="120" name="Ink 119"/>
              <p:cNvPicPr/>
              <p:nvPr/>
            </p:nvPicPr>
            <p:blipFill>
              <a:blip r:embed="rId7"/>
              <a:stretch>
                <a:fillRect/>
              </a:stretch>
            </p:blipFill>
            <p:spPr>
              <a:xfrm>
                <a:off x="0" y="0"/>
                <a:ext cx="12600" cy="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324" name="Ink 323"/>
              <p14:cNvContentPartPr/>
              <p14:nvPr/>
            </p14:nvContentPartPr>
            <p14:xfrm>
              <a:off x="908075" y="216542"/>
              <a:ext cx="910800" cy="803880"/>
            </p14:xfrm>
          </p:contentPart>
        </mc:Choice>
        <mc:Fallback xmlns="">
          <p:pic>
            <p:nvPicPr>
              <p:cNvPr id="324" name="Ink 323"/>
              <p:cNvPicPr/>
              <p:nvPr/>
            </p:nvPicPr>
            <p:blipFill>
              <a:blip r:embed="rId9"/>
              <a:stretch>
                <a:fillRect/>
              </a:stretch>
            </p:blipFill>
            <p:spPr>
              <a:xfrm>
                <a:off x="894760" y="203222"/>
                <a:ext cx="934191" cy="822600"/>
              </a:xfrm>
              <a:prstGeom prst="rect">
                <a:avLst/>
              </a:prstGeom>
            </p:spPr>
          </p:pic>
        </mc:Fallback>
      </mc:AlternateContent>
      <p:pic>
        <p:nvPicPr>
          <p:cNvPr id="5" name="Picture 4">
            <a:extLst>
              <a:ext uri="{FF2B5EF4-FFF2-40B4-BE49-F238E27FC236}">
                <a16:creationId xmlns:a16="http://schemas.microsoft.com/office/drawing/2014/main" id="{20DE2248-3B15-40DF-82D7-5712A7BDCBDD}"/>
              </a:ext>
            </a:extLst>
          </p:cNvPr>
          <p:cNvPicPr>
            <a:picLocks noChangeAspect="1"/>
          </p:cNvPicPr>
          <p:nvPr/>
        </p:nvPicPr>
        <p:blipFill>
          <a:blip r:embed="rId10"/>
          <a:stretch>
            <a:fillRect/>
          </a:stretch>
        </p:blipFill>
        <p:spPr>
          <a:xfrm>
            <a:off x="7915347" y="2603508"/>
            <a:ext cx="4098533" cy="4029066"/>
          </a:xfrm>
          <a:prstGeom prst="rect">
            <a:avLst/>
          </a:prstGeom>
        </p:spPr>
      </p:pic>
    </p:spTree>
    <p:extLst>
      <p:ext uri="{BB962C8B-B14F-4D97-AF65-F5344CB8AC3E}">
        <p14:creationId xmlns:p14="http://schemas.microsoft.com/office/powerpoint/2010/main" val="13002078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2F59D0A-FBD5-4D94-AED6-DB546A3084F2}"/>
              </a:ext>
            </a:extLst>
          </p:cNvPr>
          <p:cNvSpPr/>
          <p:nvPr/>
        </p:nvSpPr>
        <p:spPr>
          <a:xfrm>
            <a:off x="88900" y="1237328"/>
            <a:ext cx="11010900" cy="1631216"/>
          </a:xfrm>
          <a:prstGeom prst="rect">
            <a:avLst/>
          </a:prstGeom>
        </p:spPr>
        <p:txBody>
          <a:bodyPr wrap="square">
            <a:spAutoFit/>
          </a:bodyPr>
          <a:lstStyle/>
          <a:p>
            <a:pPr marL="742950" lvl="1" indent="-285750" algn="just">
              <a:buFont typeface="Courier New" panose="02070309020205020404" pitchFamily="49" charset="0"/>
              <a:buChar char="o"/>
            </a:pPr>
            <a:r>
              <a:rPr lang="en-US" sz="2000" b="1" dirty="0">
                <a:latin typeface="Times New Roman" panose="02020603050405020304" pitchFamily="18" charset="0"/>
                <a:cs typeface="Times New Roman" panose="02020603050405020304" pitchFamily="18" charset="0"/>
              </a:rPr>
              <a:t>Covalent bonding</a:t>
            </a:r>
            <a:endParaRPr lang="en-US" sz="2000" dirty="0">
              <a:latin typeface="Times New Roman" panose="02020603050405020304" pitchFamily="18" charset="0"/>
              <a:cs typeface="Times New Roman" panose="02020603050405020304" pitchFamily="18" charset="0"/>
            </a:endParaRPr>
          </a:p>
          <a:p>
            <a:pPr marL="1200150" lvl="2" indent="-285750" algn="just">
              <a:buFont typeface="Courier New" panose="02070309020205020404" pitchFamily="49" charset="0"/>
              <a:buChar char="o"/>
            </a:pPr>
            <a:r>
              <a:rPr lang="en-US" sz="2000" dirty="0">
                <a:latin typeface="Times New Roman" panose="02020603050405020304" pitchFamily="18" charset="0"/>
                <a:cs typeface="Times New Roman" panose="02020603050405020304" pitchFamily="18" charset="0"/>
              </a:rPr>
              <a:t>in which electrons are shared between atoms in a molecule or multi-atomic ion</a:t>
            </a:r>
          </a:p>
          <a:p>
            <a:pPr marL="1200150" lvl="2" indent="-285750" algn="just">
              <a:buFont typeface="Courier New" panose="02070309020205020404" pitchFamily="49" charset="0"/>
              <a:buChar char="o"/>
            </a:pPr>
            <a:r>
              <a:rPr lang="en-US" sz="2000" dirty="0">
                <a:latin typeface="Times New Roman" panose="02020603050405020304" pitchFamily="18" charset="0"/>
                <a:cs typeface="Times New Roman" panose="02020603050405020304" pitchFamily="18" charset="0"/>
              </a:rPr>
              <a:t>Involves the sharing of electrons between two atoms</a:t>
            </a:r>
          </a:p>
          <a:p>
            <a:pPr marL="1200150" lvl="2" indent="-285750" algn="just">
              <a:buFont typeface="Courier New" panose="02070309020205020404" pitchFamily="49" charset="0"/>
              <a:buChar char="o"/>
            </a:pPr>
            <a:r>
              <a:rPr lang="en-US" sz="2000" dirty="0">
                <a:latin typeface="Times New Roman" panose="02020603050405020304" pitchFamily="18" charset="0"/>
                <a:cs typeface="Times New Roman" panose="02020603050405020304" pitchFamily="18" charset="0"/>
              </a:rPr>
              <a:t>The pair of shared electrons forms a new orbit that extends around the nuclei of both atoms, producing a molecule</a:t>
            </a:r>
          </a:p>
        </p:txBody>
      </p:sp>
      <p:pic>
        <p:nvPicPr>
          <p:cNvPr id="4" name="Picture 3">
            <a:extLst>
              <a:ext uri="{FF2B5EF4-FFF2-40B4-BE49-F238E27FC236}">
                <a16:creationId xmlns:a16="http://schemas.microsoft.com/office/drawing/2014/main" id="{E8DAE4F7-84A6-4036-A983-8B8B51AD41E8}"/>
              </a:ext>
            </a:extLst>
          </p:cNvPr>
          <p:cNvPicPr>
            <a:picLocks noChangeAspect="1"/>
          </p:cNvPicPr>
          <p:nvPr/>
        </p:nvPicPr>
        <p:blipFill>
          <a:blip r:embed="rId3"/>
          <a:stretch>
            <a:fillRect/>
          </a:stretch>
        </p:blipFill>
        <p:spPr>
          <a:xfrm>
            <a:off x="4446587" y="2960687"/>
            <a:ext cx="6143625" cy="3476625"/>
          </a:xfrm>
          <a:prstGeom prst="rect">
            <a:avLst/>
          </a:prstGeom>
        </p:spPr>
      </p:pic>
    </p:spTree>
    <p:extLst>
      <p:ext uri="{BB962C8B-B14F-4D97-AF65-F5344CB8AC3E}">
        <p14:creationId xmlns:p14="http://schemas.microsoft.com/office/powerpoint/2010/main" val="21419813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45B5EEE-F0D8-45EA-A863-6B2A1D7F4083}"/>
              </a:ext>
            </a:extLst>
          </p:cNvPr>
          <p:cNvSpPr/>
          <p:nvPr/>
        </p:nvSpPr>
        <p:spPr>
          <a:xfrm>
            <a:off x="0" y="699006"/>
            <a:ext cx="10515600" cy="5016758"/>
          </a:xfrm>
          <a:prstGeom prst="rect">
            <a:avLst/>
          </a:prstGeom>
        </p:spPr>
        <p:txBody>
          <a:bodyPr wrap="square">
            <a:spAutoFit/>
          </a:bodyPr>
          <a:lstStyle/>
          <a:p>
            <a:pPr marL="742950" lvl="1" indent="-285750" algn="just">
              <a:buFont typeface="Courier New" panose="02070309020205020404" pitchFamily="49" charset="0"/>
              <a:buChar char="o"/>
            </a:pPr>
            <a:r>
              <a:rPr lang="en-US" sz="2000" b="1" dirty="0">
                <a:latin typeface="Times New Roman" panose="02020603050405020304" pitchFamily="18" charset="0"/>
                <a:cs typeface="Times New Roman" panose="02020603050405020304" pitchFamily="18" charset="0"/>
              </a:rPr>
              <a:t>Polar bonding</a:t>
            </a:r>
            <a:endParaRPr lang="en-US" sz="2000" dirty="0">
              <a:latin typeface="Times New Roman" panose="02020603050405020304" pitchFamily="18" charset="0"/>
              <a:cs typeface="Times New Roman" panose="02020603050405020304" pitchFamily="18" charset="0"/>
            </a:endParaRPr>
          </a:p>
          <a:p>
            <a:pPr marL="1200150" lvl="2" indent="-285750" algn="just">
              <a:buFont typeface="Courier New" panose="02070309020205020404" pitchFamily="49" charset="0"/>
              <a:buChar char="o"/>
            </a:pPr>
            <a:r>
              <a:rPr lang="en-US" sz="2000" dirty="0">
                <a:latin typeface="Times New Roman" panose="02020603050405020304" pitchFamily="18" charset="0"/>
                <a:cs typeface="Times New Roman" panose="02020603050405020304" pitchFamily="18" charset="0"/>
              </a:rPr>
              <a:t>A type of covalent bond </a:t>
            </a:r>
          </a:p>
          <a:p>
            <a:pPr marL="1200150" lvl="2" indent="-285750" algn="just">
              <a:buFont typeface="Courier New" panose="02070309020205020404" pitchFamily="49" charset="0"/>
              <a:buChar char="o"/>
            </a:pPr>
            <a:r>
              <a:rPr lang="en-US" sz="2000" dirty="0">
                <a:latin typeface="Times New Roman" panose="02020603050405020304" pitchFamily="18" charset="0"/>
                <a:cs typeface="Times New Roman" panose="02020603050405020304" pitchFamily="18" charset="0"/>
              </a:rPr>
              <a:t>Two atoms connected by a covalent bond may exert unequal attractions for the electrons in the bond</a:t>
            </a:r>
          </a:p>
          <a:p>
            <a:pPr marL="1200150" lvl="2" indent="-285750" algn="just">
              <a:buFont typeface="Courier New" panose="02070309020205020404" pitchFamily="49" charset="0"/>
              <a:buChar char="o"/>
            </a:pPr>
            <a:r>
              <a:rPr lang="en-US" sz="2000" dirty="0">
                <a:latin typeface="Times New Roman" panose="02020603050405020304" pitchFamily="18" charset="0"/>
                <a:cs typeface="Times New Roman" panose="02020603050405020304" pitchFamily="18" charset="0"/>
              </a:rPr>
              <a:t>Unequal attraction of covalently bonded atoms and electrons produces an unevenly distributed charge distribution. The result is known as a polar bond</a:t>
            </a:r>
          </a:p>
          <a:p>
            <a:pPr marL="1200150" lvl="2" indent="-285750" algn="just">
              <a:buFont typeface="Courier New" panose="02070309020205020404" pitchFamily="49" charset="0"/>
              <a:buChar char="o"/>
            </a:pPr>
            <a:r>
              <a:rPr lang="en-US" sz="2000" dirty="0">
                <a:latin typeface="Times New Roman" panose="02020603050405020304" pitchFamily="18" charset="0"/>
                <a:cs typeface="Times New Roman" panose="02020603050405020304" pitchFamily="18" charset="0"/>
              </a:rPr>
              <a:t>An intermediate case between ionic and covalent bonding, with one end of the molecule slightly negatively charged and the other end slightly positively charged</a:t>
            </a:r>
          </a:p>
          <a:p>
            <a:pPr marL="1200150" lvl="2" indent="-285750" algn="just">
              <a:buFont typeface="Courier New" panose="02070309020205020404" pitchFamily="49" charset="0"/>
              <a:buChar char="o"/>
            </a:pPr>
            <a:r>
              <a:rPr lang="en-US" sz="2000" dirty="0">
                <a:latin typeface="Times New Roman" panose="02020603050405020304" pitchFamily="18" charset="0"/>
                <a:cs typeface="Times New Roman" panose="02020603050405020304" pitchFamily="18" charset="0"/>
              </a:rPr>
              <a:t>Polarity explains why some substances dissolve readily in water and others do not</a:t>
            </a:r>
          </a:p>
          <a:p>
            <a:pPr marL="1200150" lvl="2" indent="-285750" algn="just">
              <a:buFont typeface="Courier New" panose="02070309020205020404" pitchFamily="49" charset="0"/>
              <a:buChar char="o"/>
            </a:pPr>
            <a:endParaRPr lang="en-US" sz="2000" dirty="0">
              <a:latin typeface="Times New Roman" panose="02020603050405020304" pitchFamily="18" charset="0"/>
              <a:cs typeface="Times New Roman" panose="02020603050405020304" pitchFamily="18" charset="0"/>
            </a:endParaRPr>
          </a:p>
          <a:p>
            <a:pPr marL="1200150" lvl="2" indent="-285750" algn="just">
              <a:buFont typeface="Courier New" panose="02070309020205020404" pitchFamily="49" charset="0"/>
              <a:buChar char="o"/>
            </a:pPr>
            <a:endParaRPr lang="en-US" sz="2000" dirty="0">
              <a:latin typeface="Times New Roman" panose="02020603050405020304" pitchFamily="18" charset="0"/>
              <a:cs typeface="Times New Roman" panose="02020603050405020304" pitchFamily="18" charset="0"/>
            </a:endParaRPr>
          </a:p>
          <a:p>
            <a:pPr marL="1200150" lvl="2" indent="-285750" algn="just">
              <a:buFont typeface="Courier New" panose="02070309020205020404" pitchFamily="49" charset="0"/>
              <a:buChar char="o"/>
            </a:pPr>
            <a:endParaRPr lang="en-US" sz="2000" dirty="0">
              <a:latin typeface="Times New Roman" panose="02020603050405020304" pitchFamily="18" charset="0"/>
              <a:cs typeface="Times New Roman" panose="02020603050405020304" pitchFamily="18" charset="0"/>
            </a:endParaRPr>
          </a:p>
          <a:p>
            <a:pPr marL="742950" lvl="1" indent="-285750" algn="just">
              <a:buFont typeface="Courier New" panose="02070309020205020404" pitchFamily="49" charset="0"/>
              <a:buChar char="o"/>
            </a:pPr>
            <a:r>
              <a:rPr lang="en-US" sz="2000" b="1" dirty="0">
                <a:latin typeface="Times New Roman" panose="02020603050405020304" pitchFamily="18" charset="0"/>
                <a:cs typeface="Times New Roman" panose="02020603050405020304" pitchFamily="18" charset="0"/>
              </a:rPr>
              <a:t>Hydrogen bonding</a:t>
            </a:r>
            <a:endParaRPr lang="en-US" sz="2000" dirty="0">
              <a:latin typeface="Times New Roman" panose="02020603050405020304" pitchFamily="18" charset="0"/>
              <a:cs typeface="Times New Roman" panose="02020603050405020304" pitchFamily="18" charset="0"/>
            </a:endParaRPr>
          </a:p>
          <a:p>
            <a:pPr marL="1200150" lvl="2" indent="-285750" algn="just">
              <a:buFont typeface="Courier New" panose="02070309020205020404" pitchFamily="49" charset="0"/>
              <a:buChar char="o"/>
            </a:pPr>
            <a:r>
              <a:rPr lang="en-US" sz="2000" dirty="0">
                <a:latin typeface="Times New Roman" panose="02020603050405020304" pitchFamily="18" charset="0"/>
                <a:cs typeface="Times New Roman" panose="02020603050405020304" pitchFamily="18" charset="0"/>
              </a:rPr>
              <a:t>In polar molecules, two adjacent molecules can form a hydrogen bond. For example, the hydrogen atom of one H2O molecule is electrostatically attracted to the oxygen atom of an adjacent water molecule</a:t>
            </a:r>
          </a:p>
        </p:txBody>
      </p:sp>
      <p:pic>
        <p:nvPicPr>
          <p:cNvPr id="3" name="Picture 2">
            <a:extLst>
              <a:ext uri="{FF2B5EF4-FFF2-40B4-BE49-F238E27FC236}">
                <a16:creationId xmlns:a16="http://schemas.microsoft.com/office/drawing/2014/main" id="{DD5031A9-B1ED-4075-A33E-B886AA86486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19393" y="4139589"/>
            <a:ext cx="2877881" cy="252445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563704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3"/>
                                        </p:tgtEl>
                                        <p:attrNameLst>
                                          <p:attrName>r</p:attrName>
                                        </p:attrNameLst>
                                      </p:cBhvr>
                                    </p:animRot>
                                    <p:animRot by="-240000">
                                      <p:cBhvr>
                                        <p:cTn id="7" dur="200" fill="hold">
                                          <p:stCondLst>
                                            <p:cond delay="200"/>
                                          </p:stCondLst>
                                        </p:cTn>
                                        <p:tgtEl>
                                          <p:spTgt spid="3"/>
                                        </p:tgtEl>
                                        <p:attrNameLst>
                                          <p:attrName>r</p:attrName>
                                        </p:attrNameLst>
                                      </p:cBhvr>
                                    </p:animRot>
                                    <p:animRot by="240000">
                                      <p:cBhvr>
                                        <p:cTn id="8" dur="200" fill="hold">
                                          <p:stCondLst>
                                            <p:cond delay="400"/>
                                          </p:stCondLst>
                                        </p:cTn>
                                        <p:tgtEl>
                                          <p:spTgt spid="3"/>
                                        </p:tgtEl>
                                        <p:attrNameLst>
                                          <p:attrName>r</p:attrName>
                                        </p:attrNameLst>
                                      </p:cBhvr>
                                    </p:animRot>
                                    <p:animRot by="-240000">
                                      <p:cBhvr>
                                        <p:cTn id="9" dur="200" fill="hold">
                                          <p:stCondLst>
                                            <p:cond delay="600"/>
                                          </p:stCondLst>
                                        </p:cTn>
                                        <p:tgtEl>
                                          <p:spTgt spid="3"/>
                                        </p:tgtEl>
                                        <p:attrNameLst>
                                          <p:attrName>r</p:attrName>
                                        </p:attrNameLst>
                                      </p:cBhvr>
                                    </p:animRot>
                                    <p:animRot by="120000">
                                      <p:cBhvr>
                                        <p:cTn id="10" dur="200" fill="hold">
                                          <p:stCondLst>
                                            <p:cond delay="80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78" name="Rectangle 77">
            <a:extLst>
              <a:ext uri="{FF2B5EF4-FFF2-40B4-BE49-F238E27FC236}">
                <a16:creationId xmlns:a16="http://schemas.microsoft.com/office/drawing/2014/main" id="{6EDED847-34F1-4353-AA83-1525E9E406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5476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2407598" y="5332914"/>
            <a:ext cx="7729728" cy="1134402"/>
          </a:xfrm>
          <a:prstGeom prst="rect">
            <a:avLst/>
          </a:prstGeom>
        </p:spPr>
        <p:txBody>
          <a:bodyPr vert="horz" lIns="182880" tIns="182880" rIns="182880" bIns="182880" rtlCol="0" anchor="ctr">
            <a:normAutofit/>
          </a:bodyPr>
          <a:lstStyle/>
          <a:p>
            <a:pPr algn="ctr" defTabSz="914400">
              <a:lnSpc>
                <a:spcPct val="90000"/>
              </a:lnSpc>
              <a:spcBef>
                <a:spcPct val="0"/>
              </a:spcBef>
              <a:spcAft>
                <a:spcPts val="600"/>
              </a:spcAft>
            </a:pPr>
            <a:r>
              <a:rPr lang="en-US" sz="2800" cap="all" spc="200" dirty="0">
                <a:solidFill>
                  <a:srgbClr val="262626"/>
                </a:solidFill>
                <a:latin typeface="+mj-lt"/>
                <a:ea typeface="+mj-ea"/>
                <a:cs typeface="+mj-cs"/>
              </a:rPr>
              <a:t>Fundamentals of Chemical Bonding </a:t>
            </a:r>
          </a:p>
        </p:txBody>
      </p:sp>
      <p:pic>
        <p:nvPicPr>
          <p:cNvPr id="2" name="Picture 1" descr="Graphical user interface, application&#10;&#10;Description automatically generated"/>
          <p:cNvPicPr>
            <a:picLocks noChangeAspect="1"/>
          </p:cNvPicPr>
          <p:nvPr/>
        </p:nvPicPr>
        <p:blipFill>
          <a:blip r:embed="rId3"/>
          <a:stretch>
            <a:fillRect/>
          </a:stretch>
        </p:blipFill>
        <p:spPr>
          <a:xfrm>
            <a:off x="1051386" y="662075"/>
            <a:ext cx="10442153" cy="3968018"/>
          </a:xfrm>
          <a:prstGeom prst="rect">
            <a:avLst/>
          </a:prstGeom>
        </p:spPr>
      </p:pic>
      <mc:AlternateContent xmlns:mc="http://schemas.openxmlformats.org/markup-compatibility/2006" xmlns:p14="http://schemas.microsoft.com/office/powerpoint/2010/main">
        <mc:Choice Requires="p14">
          <p:contentPart p14:bwMode="auto" r:id="rId4">
            <p14:nvContentPartPr>
              <p14:cNvPr id="73" name="Ink 72"/>
              <p14:cNvContentPartPr/>
              <p14:nvPr/>
            </p14:nvContentPartPr>
            <p14:xfrm>
              <a:off x="1066835" y="6579902"/>
              <a:ext cx="0" cy="8640"/>
            </p14:xfrm>
          </p:contentPart>
        </mc:Choice>
        <mc:Fallback xmlns="">
          <p:pic>
            <p:nvPicPr>
              <p:cNvPr id="73" name="Ink 72"/>
              <p:cNvPicPr/>
              <p:nvPr/>
            </p:nvPicPr>
            <p:blipFill>
              <a:blip r:embed="rId18"/>
              <a:stretch>
                <a:fillRect/>
              </a:stretch>
            </p:blipFill>
            <p:spPr>
              <a:xfrm>
                <a:off x="0" y="0"/>
                <a:ext cx="0" cy="8640"/>
              </a:xfrm>
              <a:prstGeom prst="rect">
                <a:avLst/>
              </a:prstGeom>
            </p:spPr>
          </p:pic>
        </mc:Fallback>
      </mc:AlternateContent>
    </p:spTree>
    <p:extLst>
      <p:ext uri="{BB962C8B-B14F-4D97-AF65-F5344CB8AC3E}">
        <p14:creationId xmlns:p14="http://schemas.microsoft.com/office/powerpoint/2010/main" val="212057678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mph" presetSubtype="0" fill="remove" nodeType="withEffect">
                                  <p:stCondLst>
                                    <p:cond delay="0"/>
                                  </p:stCondLst>
                                  <p:childTnLst>
                                    <p:animClr clrSpc="rgb" dir="cw">
                                      <p:cBhvr override="childStyle">
                                        <p:cTn id="6" dur="250" autoRev="1" fill="remove"/>
                                        <p:tgtEl>
                                          <p:spTgt spid="3">
                                            <p:txEl>
                                              <p:pRg st="0" end="0"/>
                                            </p:txEl>
                                          </p:spTgt>
                                        </p:tgtEl>
                                        <p:attrNameLst>
                                          <p:attrName>style.color</p:attrName>
                                        </p:attrNameLst>
                                      </p:cBhvr>
                                      <p:to>
                                        <a:schemeClr val="bg1"/>
                                      </p:to>
                                    </p:animClr>
                                    <p:animClr clrSpc="rgb" dir="cw">
                                      <p:cBhvr>
                                        <p:cTn id="7" dur="250" autoRev="1" fill="remove"/>
                                        <p:tgtEl>
                                          <p:spTgt spid="3">
                                            <p:txEl>
                                              <p:pRg st="0" end="0"/>
                                            </p:txEl>
                                          </p:spTgt>
                                        </p:tgtEl>
                                        <p:attrNameLst>
                                          <p:attrName>fillcolor</p:attrName>
                                        </p:attrNameLst>
                                      </p:cBhvr>
                                      <p:to>
                                        <a:schemeClr val="bg1"/>
                                      </p:to>
                                    </p:animClr>
                                    <p:set>
                                      <p:cBhvr>
                                        <p:cTn id="8" dur="250" autoRev="1" fill="remove"/>
                                        <p:tgtEl>
                                          <p:spTgt spid="3">
                                            <p:txEl>
                                              <p:pRg st="0" end="0"/>
                                            </p:txEl>
                                          </p:spTgt>
                                        </p:tgtEl>
                                        <p:attrNameLst>
                                          <p:attrName>fill.type</p:attrName>
                                        </p:attrNameLst>
                                      </p:cBhvr>
                                      <p:to>
                                        <p:strVal val="solid"/>
                                      </p:to>
                                    </p:set>
                                    <p:set>
                                      <p:cBhvr>
                                        <p:cTn id="9" dur="250" autoRev="1" fill="remove"/>
                                        <p:tgtEl>
                                          <p:spTgt spid="3">
                                            <p:txEl>
                                              <p:pRg st="0" end="0"/>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41674" y="101980"/>
            <a:ext cx="8665888" cy="400110"/>
          </a:xfrm>
          <a:prstGeom prst="rect">
            <a:avLst/>
          </a:prstGeom>
          <a:noFill/>
        </p:spPr>
        <p:txBody>
          <a:bodyPr wrap="square" rtlCol="0">
            <a:spAutoFit/>
          </a:bodyPr>
          <a:lstStyle/>
          <a:p>
            <a:pPr algn="ctr"/>
            <a:r>
              <a:rPr lang="en-US" sz="2000" b="1" dirty="0">
                <a:solidFill>
                  <a:srgbClr val="C00000"/>
                </a:solidFill>
                <a:latin typeface="Times New Roman" panose="02020603050405020304" pitchFamily="18" charset="0"/>
                <a:cs typeface="Times New Roman" panose="02020603050405020304" pitchFamily="18" charset="0"/>
              </a:rPr>
              <a:t>States/Phases of Matter</a:t>
            </a:r>
          </a:p>
        </p:txBody>
      </p:sp>
      <p:sp>
        <p:nvSpPr>
          <p:cNvPr id="5" name="TextBox 4"/>
          <p:cNvSpPr txBox="1"/>
          <p:nvPr/>
        </p:nvSpPr>
        <p:spPr>
          <a:xfrm>
            <a:off x="147484" y="508616"/>
            <a:ext cx="11152412" cy="4985980"/>
          </a:xfrm>
          <a:prstGeom prst="rect">
            <a:avLst/>
          </a:prstGeom>
          <a:noFill/>
        </p:spPr>
        <p:txBody>
          <a:bodyPr wrap="none" rtlCol="0">
            <a:spAutoFit/>
          </a:bodyPr>
          <a:lstStyle/>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Phase is a region of material that is chemically uniform, physically distinct, and mechanically separable </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err="1">
                <a:latin typeface="Times New Roman" panose="02020603050405020304" pitchFamily="18" charset="0"/>
                <a:cs typeface="Times New Roman" panose="02020603050405020304" pitchFamily="18" charset="0"/>
              </a:rPr>
              <a:t>Eg</a:t>
            </a:r>
            <a:r>
              <a:rPr lang="en-US" sz="2000" dirty="0">
                <a:latin typeface="Times New Roman" panose="02020603050405020304" pitchFamily="18" charset="0"/>
                <a:cs typeface="Times New Roman" panose="02020603050405020304" pitchFamily="18" charset="0"/>
              </a:rPr>
              <a:t>: In a system consisting of ice and water in a glass jar, </a:t>
            </a:r>
          </a:p>
          <a:p>
            <a:pPr marL="742950" lvl="1"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ice cubes are one phase, </a:t>
            </a:r>
          </a:p>
          <a:p>
            <a:pPr marL="742950" lvl="1"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water is a second phase, </a:t>
            </a:r>
          </a:p>
          <a:p>
            <a:pPr marL="742950" lvl="1"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air (water vapor) is a third phase over the ice and water</a:t>
            </a:r>
          </a:p>
          <a:p>
            <a:pPr marL="742950" lvl="1"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r>
              <a:rPr lang="en-US" sz="2000" b="1" dirty="0">
                <a:solidFill>
                  <a:srgbClr val="C00000"/>
                </a:solidFill>
                <a:latin typeface="Times New Roman" panose="02020603050405020304" pitchFamily="18" charset="0"/>
                <a:cs typeface="Times New Roman" panose="02020603050405020304" pitchFamily="18" charset="0"/>
              </a:rPr>
              <a:t>Solids</a:t>
            </a:r>
          </a:p>
          <a:p>
            <a:pPr marL="742950" lvl="1"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Fixed shape, mass, and volume</a:t>
            </a:r>
          </a:p>
          <a:p>
            <a:pPr marL="742950" lvl="1"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The electrons of each atom are constantly in motion</a:t>
            </a:r>
          </a:p>
          <a:p>
            <a:pPr marL="742950" lvl="1"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Atoms have a small vibration, but they are fixed in their position</a:t>
            </a:r>
          </a:p>
          <a:p>
            <a:pPr marL="742950" lvl="1"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Particles in a solid have very low </a:t>
            </a:r>
            <a:r>
              <a:rPr lang="en-US" sz="2000" i="1" dirty="0">
                <a:latin typeface="Times New Roman" panose="02020603050405020304" pitchFamily="18" charset="0"/>
                <a:cs typeface="Times New Roman" panose="02020603050405020304" pitchFamily="18" charset="0"/>
              </a:rPr>
              <a:t>kinetic energy</a:t>
            </a:r>
          </a:p>
          <a:p>
            <a:pPr marL="742950" lvl="1"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Solids also have a high density</a:t>
            </a:r>
          </a:p>
          <a:p>
            <a:pPr marL="742950" lvl="1"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Difficult to compress solids as the particles are tightly packed</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1679" y="3001606"/>
            <a:ext cx="4522837" cy="3392129"/>
          </a:xfrm>
          <a:prstGeom prst="rect">
            <a:avLst/>
          </a:prstGeom>
          <a:ln>
            <a:noFill/>
          </a:ln>
          <a:effectLst>
            <a:softEdge rad="112500"/>
          </a:effectLst>
        </p:spPr>
      </p:pic>
      <mc:AlternateContent xmlns:mc="http://schemas.openxmlformats.org/markup-compatibility/2006" xmlns:p14="http://schemas.microsoft.com/office/powerpoint/2010/main">
        <mc:Choice Requires="p14">
          <p:contentPart p14:bwMode="auto" r:id="rId4">
            <p14:nvContentPartPr>
              <p14:cNvPr id="181" name="Ink 180"/>
              <p14:cNvContentPartPr/>
              <p14:nvPr/>
            </p14:nvContentPartPr>
            <p14:xfrm>
              <a:off x="6010355" y="1819397"/>
              <a:ext cx="41760" cy="19440"/>
            </p14:xfrm>
          </p:contentPart>
        </mc:Choice>
        <mc:Fallback xmlns="">
          <p:pic>
            <p:nvPicPr>
              <p:cNvPr id="181" name="Ink 180"/>
              <p:cNvPicPr/>
              <p:nvPr/>
            </p:nvPicPr>
            <p:blipFill>
              <a:blip r:embed="rId9"/>
              <a:stretch>
                <a:fillRect/>
              </a:stretch>
            </p:blipFill>
            <p:spPr>
              <a:xfrm>
                <a:off x="6006755" y="1815797"/>
                <a:ext cx="53640" cy="3132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82" name="Ink 181"/>
              <p14:cNvContentPartPr/>
              <p14:nvPr/>
            </p14:nvContentPartPr>
            <p14:xfrm>
              <a:off x="6537395" y="1834877"/>
              <a:ext cx="16200" cy="7200"/>
            </p14:xfrm>
          </p:contentPart>
        </mc:Choice>
        <mc:Fallback xmlns="">
          <p:pic>
            <p:nvPicPr>
              <p:cNvPr id="182" name="Ink 181"/>
              <p:cNvPicPr/>
              <p:nvPr/>
            </p:nvPicPr>
            <p:blipFill>
              <a:blip r:embed="rId11"/>
              <a:stretch>
                <a:fillRect/>
              </a:stretch>
            </p:blipFill>
            <p:spPr>
              <a:xfrm>
                <a:off x="6532715" y="1827317"/>
                <a:ext cx="2880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39" name="Ink 138"/>
              <p14:cNvContentPartPr/>
              <p14:nvPr/>
            </p14:nvContentPartPr>
            <p14:xfrm>
              <a:off x="6902795" y="2248517"/>
              <a:ext cx="0" cy="4320"/>
            </p14:xfrm>
          </p:contentPart>
        </mc:Choice>
        <mc:Fallback xmlns="">
          <p:pic>
            <p:nvPicPr>
              <p:cNvPr id="139" name="Ink 138"/>
              <p:cNvPicPr/>
              <p:nvPr/>
            </p:nvPicPr>
            <p:blipFill>
              <a:blip r:embed="rId37"/>
              <a:stretch>
                <a:fillRect/>
              </a:stretch>
            </p:blipFill>
            <p:spPr>
              <a:xfrm>
                <a:off x="0" y="0"/>
                <a:ext cx="0" cy="432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145" name="Ink 144"/>
              <p14:cNvContentPartPr/>
              <p14:nvPr/>
            </p14:nvContentPartPr>
            <p14:xfrm>
              <a:off x="7295555" y="242237"/>
              <a:ext cx="22320" cy="0"/>
            </p14:xfrm>
          </p:contentPart>
        </mc:Choice>
        <mc:Fallback xmlns="">
          <p:pic>
            <p:nvPicPr>
              <p:cNvPr id="145" name="Ink 144"/>
              <p:cNvPicPr/>
              <p:nvPr/>
            </p:nvPicPr>
            <p:blipFill>
              <a:blip r:embed="rId43"/>
              <a:stretch>
                <a:fillRect/>
              </a:stretch>
            </p:blipFill>
            <p:spPr>
              <a:xfrm>
                <a:off x="0" y="0"/>
                <a:ext cx="22320" cy="0"/>
              </a:xfrm>
              <a:prstGeom prst="rect">
                <a:avLst/>
              </a:prstGeom>
            </p:spPr>
          </p:pic>
        </mc:Fallback>
      </mc:AlternateContent>
    </p:spTree>
    <p:extLst>
      <p:ext uri="{BB962C8B-B14F-4D97-AF65-F5344CB8AC3E}">
        <p14:creationId xmlns:p14="http://schemas.microsoft.com/office/powerpoint/2010/main" val="10427596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41674" y="101980"/>
            <a:ext cx="8665888" cy="400110"/>
          </a:xfrm>
          <a:prstGeom prst="rect">
            <a:avLst/>
          </a:prstGeom>
          <a:noFill/>
        </p:spPr>
        <p:txBody>
          <a:bodyPr wrap="square" rtlCol="0">
            <a:spAutoFit/>
          </a:bodyPr>
          <a:lstStyle/>
          <a:p>
            <a:pPr algn="ctr"/>
            <a:r>
              <a:rPr lang="en-US" sz="2000" dirty="0">
                <a:solidFill>
                  <a:srgbClr val="C00000"/>
                </a:solidFill>
                <a:latin typeface="Times New Roman" panose="02020603050405020304" pitchFamily="18" charset="0"/>
                <a:cs typeface="Times New Roman" panose="02020603050405020304" pitchFamily="18" charset="0"/>
              </a:rPr>
              <a:t>States/Phases of Matter</a:t>
            </a:r>
          </a:p>
        </p:txBody>
      </p:sp>
      <p:sp>
        <p:nvSpPr>
          <p:cNvPr id="5" name="TextBox 4"/>
          <p:cNvSpPr txBox="1"/>
          <p:nvPr/>
        </p:nvSpPr>
        <p:spPr>
          <a:xfrm>
            <a:off x="147484" y="508616"/>
            <a:ext cx="7106433" cy="4401205"/>
          </a:xfrm>
          <a:prstGeom prst="rect">
            <a:avLst/>
          </a:prstGeom>
          <a:noFill/>
        </p:spPr>
        <p:txBody>
          <a:bodyPr wrap="none" rtlCol="0">
            <a:spAutoFit/>
          </a:bodyPr>
          <a:lstStyle/>
          <a:p>
            <a:r>
              <a:rPr lang="en-US" sz="2000" b="1" dirty="0">
                <a:solidFill>
                  <a:srgbClr val="C00000"/>
                </a:solidFill>
                <a:latin typeface="Times New Roman" panose="02020603050405020304" pitchFamily="18" charset="0"/>
                <a:cs typeface="Times New Roman" panose="02020603050405020304" pitchFamily="18" charset="0"/>
              </a:rPr>
              <a:t>Liquids</a:t>
            </a:r>
          </a:p>
          <a:p>
            <a:pPr marL="742950" lvl="1"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Particles are more loosely packed than in a solid</a:t>
            </a:r>
          </a:p>
          <a:p>
            <a:pPr marL="742950" lvl="1"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Particles are able to flow around each other</a:t>
            </a:r>
          </a:p>
          <a:p>
            <a:pPr marL="742950" lvl="1"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No fixed shape, liquid will take up the shape of its container</a:t>
            </a:r>
          </a:p>
          <a:p>
            <a:pPr marL="742950" lvl="1"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Particles in liquids have a higher kinetic energy than solids</a:t>
            </a:r>
          </a:p>
          <a:p>
            <a:pPr marL="742950" lvl="1"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Difficult to compress liquids</a:t>
            </a:r>
          </a:p>
          <a:p>
            <a:pPr marL="742950" lvl="1"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r>
              <a:rPr lang="en-US" sz="2000" b="1" dirty="0">
                <a:solidFill>
                  <a:srgbClr val="C00000"/>
                </a:solidFill>
                <a:latin typeface="Times New Roman" panose="02020603050405020304" pitchFamily="18" charset="0"/>
                <a:cs typeface="Times New Roman" panose="02020603050405020304" pitchFamily="18" charset="0"/>
              </a:rPr>
              <a:t>Gases</a:t>
            </a:r>
          </a:p>
          <a:p>
            <a:pPr marL="742950" lvl="1"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Particles have a great deal of space between them</a:t>
            </a:r>
          </a:p>
          <a:p>
            <a:pPr marL="742950" lvl="1"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No fixed shape or volume</a:t>
            </a:r>
          </a:p>
          <a:p>
            <a:pPr marL="742950" lvl="1"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Particles always floating in space</a:t>
            </a:r>
          </a:p>
          <a:p>
            <a:pPr marL="742950" lvl="1"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Gas particles have highest kinetic energy</a:t>
            </a:r>
          </a:p>
          <a:p>
            <a:pPr marL="742950" lvl="1"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Easy to compress when put under pressure</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p:txBody>
      </p:sp>
      <p:sp>
        <p:nvSpPr>
          <p:cNvPr id="2" name="Rectangle 1"/>
          <p:cNvSpPr/>
          <p:nvPr/>
        </p:nvSpPr>
        <p:spPr>
          <a:xfrm>
            <a:off x="5948516" y="3430874"/>
            <a:ext cx="6096000" cy="3170099"/>
          </a:xfrm>
          <a:prstGeom prst="rect">
            <a:avLst/>
          </a:prstGeom>
        </p:spPr>
        <p:txBody>
          <a:bodyPr>
            <a:spAutoFit/>
          </a:bodyPr>
          <a:lstStyle/>
          <a:p>
            <a:pPr algn="ctr"/>
            <a:r>
              <a:rPr lang="en-US" sz="2000" b="1" dirty="0">
                <a:solidFill>
                  <a:srgbClr val="C00000"/>
                </a:solidFill>
                <a:latin typeface="Times New Roman" panose="02020603050405020304" pitchFamily="18" charset="0"/>
                <a:cs typeface="Times New Roman" panose="02020603050405020304" pitchFamily="18" charset="0"/>
              </a:rPr>
              <a:t>Plasma</a:t>
            </a:r>
          </a:p>
          <a:p>
            <a:pPr marL="742950" lvl="1"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Not a common state of matter on Earth. The most common state of matter in the universe. Stars are made up of superheated plasma </a:t>
            </a:r>
          </a:p>
          <a:p>
            <a:pPr marL="742950" lvl="1"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Consists of highly charged particles</a:t>
            </a:r>
          </a:p>
          <a:p>
            <a:pPr marL="742950" lvl="1"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Particles have extremely high kinetic energy</a:t>
            </a:r>
          </a:p>
          <a:p>
            <a:pPr marL="742950" lvl="1"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Gases (helium, neon, argon, krypton, xenon and radon) which are often used to make glowing signs work by turning gas into plasma by using electricity</a:t>
            </a:r>
          </a:p>
        </p:txBody>
      </p:sp>
      <mc:AlternateContent xmlns:mc="http://schemas.openxmlformats.org/markup-compatibility/2006" xmlns:p14="http://schemas.microsoft.com/office/powerpoint/2010/main">
        <mc:Choice Requires="p14">
          <p:contentPart p14:bwMode="auto" r:id="rId3">
            <p14:nvContentPartPr>
              <p14:cNvPr id="181" name="Ink 180"/>
              <p14:cNvContentPartPr/>
              <p14:nvPr/>
            </p14:nvContentPartPr>
            <p14:xfrm>
              <a:off x="6010355" y="1819397"/>
              <a:ext cx="41760" cy="19440"/>
            </p14:xfrm>
          </p:contentPart>
        </mc:Choice>
        <mc:Fallback xmlns="">
          <p:pic>
            <p:nvPicPr>
              <p:cNvPr id="181" name="Ink 180"/>
              <p:cNvPicPr/>
              <p:nvPr/>
            </p:nvPicPr>
            <p:blipFill>
              <a:blip r:embed="rId9"/>
              <a:stretch>
                <a:fillRect/>
              </a:stretch>
            </p:blipFill>
            <p:spPr>
              <a:xfrm>
                <a:off x="6006755" y="1815797"/>
                <a:ext cx="53640" cy="3132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82" name="Ink 181"/>
              <p14:cNvContentPartPr/>
              <p14:nvPr/>
            </p14:nvContentPartPr>
            <p14:xfrm>
              <a:off x="6537395" y="1834877"/>
              <a:ext cx="16200" cy="7200"/>
            </p14:xfrm>
          </p:contentPart>
        </mc:Choice>
        <mc:Fallback xmlns="">
          <p:pic>
            <p:nvPicPr>
              <p:cNvPr id="182" name="Ink 181"/>
              <p:cNvPicPr/>
              <p:nvPr/>
            </p:nvPicPr>
            <p:blipFill>
              <a:blip r:embed="rId11"/>
              <a:stretch>
                <a:fillRect/>
              </a:stretch>
            </p:blipFill>
            <p:spPr>
              <a:xfrm>
                <a:off x="6532715" y="1827317"/>
                <a:ext cx="2880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39" name="Ink 138"/>
              <p14:cNvContentPartPr/>
              <p14:nvPr/>
            </p14:nvContentPartPr>
            <p14:xfrm>
              <a:off x="6902795" y="2248517"/>
              <a:ext cx="0" cy="4320"/>
            </p14:xfrm>
          </p:contentPart>
        </mc:Choice>
        <mc:Fallback xmlns="">
          <p:pic>
            <p:nvPicPr>
              <p:cNvPr id="139" name="Ink 138"/>
              <p:cNvPicPr/>
              <p:nvPr/>
            </p:nvPicPr>
            <p:blipFill>
              <a:blip r:embed="rId37"/>
              <a:stretch>
                <a:fillRect/>
              </a:stretch>
            </p:blipFill>
            <p:spPr>
              <a:xfrm>
                <a:off x="0" y="0"/>
                <a:ext cx="0" cy="432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145" name="Ink 144"/>
              <p14:cNvContentPartPr/>
              <p14:nvPr/>
            </p14:nvContentPartPr>
            <p14:xfrm>
              <a:off x="7295555" y="242237"/>
              <a:ext cx="22320" cy="0"/>
            </p14:xfrm>
          </p:contentPart>
        </mc:Choice>
        <mc:Fallback xmlns="">
          <p:pic>
            <p:nvPicPr>
              <p:cNvPr id="145" name="Ink 144"/>
              <p:cNvPicPr/>
              <p:nvPr/>
            </p:nvPicPr>
            <p:blipFill>
              <a:blip r:embed="rId43"/>
              <a:stretch>
                <a:fillRect/>
              </a:stretch>
            </p:blipFill>
            <p:spPr>
              <a:xfrm>
                <a:off x="0" y="0"/>
                <a:ext cx="22320" cy="0"/>
              </a:xfrm>
              <a:prstGeom prst="rect">
                <a:avLst/>
              </a:prstGeom>
            </p:spPr>
          </p:pic>
        </mc:Fallback>
      </mc:AlternateContent>
    </p:spTree>
    <p:extLst>
      <p:ext uri="{BB962C8B-B14F-4D97-AF65-F5344CB8AC3E}">
        <p14:creationId xmlns:p14="http://schemas.microsoft.com/office/powerpoint/2010/main" val="25909448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Parcel">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TM10001115[[fn=Parcel]]</Template>
  <TotalTime>7425</TotalTime>
  <Words>2373</Words>
  <Application>Microsoft Office PowerPoint</Application>
  <PresentationFormat>Widescreen</PresentationFormat>
  <Paragraphs>233</Paragraphs>
  <Slides>22</Slides>
  <Notes>15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Arial</vt:lpstr>
      <vt:lpstr>Calibri</vt:lpstr>
      <vt:lpstr>Courier New</vt:lpstr>
      <vt:lpstr>Gill Sans MT</vt:lpstr>
      <vt:lpstr>Times New Roman</vt:lpstr>
      <vt:lpstr>Verdana</vt:lpstr>
      <vt:lpstr>Parcel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Which picture best describes oxygen gas?</vt:lpstr>
      <vt:lpstr>Which is most likely liquid water?</vt:lpstr>
      <vt:lpstr>Which is most likely to have highest Kinetic Energy?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Sairam Tangirala</dc:creator>
  <cp:lastModifiedBy>Sairam Tangirala</cp:lastModifiedBy>
  <cp:revision>188</cp:revision>
  <dcterms:created xsi:type="dcterms:W3CDTF">2020-08-11T15:14:16Z</dcterms:created>
  <dcterms:modified xsi:type="dcterms:W3CDTF">2022-05-12T19:30:03Z</dcterms:modified>
</cp:coreProperties>
</file>