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2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58" r:id="rId3"/>
    <p:sldId id="272" r:id="rId4"/>
    <p:sldId id="259" r:id="rId5"/>
    <p:sldId id="260" r:id="rId6"/>
    <p:sldId id="273" r:id="rId7"/>
    <p:sldId id="261" r:id="rId8"/>
    <p:sldId id="262" r:id="rId9"/>
    <p:sldId id="263" r:id="rId10"/>
    <p:sldId id="276" r:id="rId11"/>
    <p:sldId id="264" r:id="rId12"/>
    <p:sldId id="265" r:id="rId13"/>
    <p:sldId id="266" r:id="rId14"/>
    <p:sldId id="267" r:id="rId15"/>
    <p:sldId id="269" r:id="rId16"/>
    <p:sldId id="279" r:id="rId17"/>
    <p:sldId id="280" r:id="rId18"/>
    <p:sldId id="282" r:id="rId19"/>
    <p:sldId id="270" r:id="rId20"/>
    <p:sldId id="283" r:id="rId21"/>
    <p:sldId id="27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0" d="100"/>
          <a:sy n="60" d="100"/>
        </p:scale>
        <p:origin x="816" y="52"/>
      </p:cViewPr>
      <p:guideLst>
        <p:guide orient="horz" pos="2112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0:52:51.296"/>
    </inkml:context>
    <inkml:brush xml:id="br0">
      <inkml:brushProperty name="width" value="0.07" units="cm"/>
      <inkml:brushProperty name="height" value="0.07" units="cm"/>
      <inkml:brushProperty name="color" value="#177D36"/>
      <inkml:brushProperty name="fitToCurve" value="1"/>
    </inkml:brush>
  </inkml:definitions>
  <inkml:trace contextRef="#ctx0" brushRef="#br0">-7-8 138 0,'5'0'32'15,"-5"0"-13"-15,0 0 14 0,0 0 10 16,0 0-13-16,0 0-13 16,0 0-1-16,0 0 13 15,0 0 1-15,0 0-10 16,0 0-11-16,0 0-8 16,0 0-2-16,0 0-13 15,0 0-29-15,0 0-33 16,0 4-60-16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1:34:18.791"/>
    </inkml:context>
    <inkml:brush xml:id="br0">
      <inkml:brushProperty name="width" value="0.07" units="cm"/>
      <inkml:brushProperty name="height" value="0.07" units="cm"/>
      <inkml:brushProperty name="color" value="#3165BB"/>
      <inkml:brushProperty name="fitToCurve" value="1"/>
    </inkml:brush>
  </inkml:definitions>
  <inkml:trace contextRef="#ctx0" brushRef="#br0">-1 0 396 0,'0'0'74'15,"0"0"-24"-15,0 0-2 0,0 0-31 16,0 0-22-16,0 16 0 16,0 13 13-16,0 8-1 15,0-4-2-15,0 2-3 16,0-5-1-16,0 1 1 16,0-3-10-16,0-8-66 15,0-4-42-15,0-5-114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1:34:24.003"/>
    </inkml:context>
    <inkml:brush xml:id="br0">
      <inkml:brushProperty name="width" value="0.07" units="cm"/>
      <inkml:brushProperty name="height" value="0.07" units="cm"/>
      <inkml:brushProperty name="color" value="#3165BB"/>
      <inkml:brushProperty name="fitToCurve" value="1"/>
    </inkml:brush>
  </inkml:definitions>
  <inkml:trace contextRef="#ctx0" brushRef="#br0">-8-3 228 0,'0'-4'96'16,"0"4"-24"-16,0 0-13 0,0 0-23 16,0 0-18-16,0 0-11 15,0 0-22-15,0 0-60 16,6 0-126-16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1:35:01.819"/>
    </inkml:context>
    <inkml:brush xml:id="br0">
      <inkml:brushProperty name="width" value="0.07" units="cm"/>
      <inkml:brushProperty name="height" value="0.07" units="cm"/>
      <inkml:brushProperty name="color" value="#177D36"/>
      <inkml:brushProperty name="fitToCurve" value="1"/>
    </inkml:brush>
  </inkml:definitions>
  <inkml:trace contextRef="#ctx0" brushRef="#br0">-3-5 194 0,'0'0'35'0,"-6"0"-13"15,6 0 35-15,0 0-2 16,0 0-22-16,0 0-3 15,0 0-6-15,0 0-4 16,0 0-9-16,0 0-6 16,0 0 0-16,0 0 0 15,0 0-3-15,0 0-2 16,0 0 1-16,0 0-1 0,0 0-2 16,0 0-15-16,0 0 1 15,0 0 8-15,0 0 2 16,0 0-3-16,0 0 0 15,0 0 2-15,0 0-7 16,0 0 2-16,0 0 4 16,0 0 3-16,0 0 2 15,0 0 0-15,0 0 0 16,0 0 1-16,0 0 0 16,0 0 0-16,0 0 2 15,0 0-6-15,0 0-31 16,11 0 22-16,9 0-33 15,-3 0-54-15,3 0-57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1:37:15.120"/>
    </inkml:context>
    <inkml:brush xml:id="br0">
      <inkml:brushProperty name="width" value="0.07" units="cm"/>
      <inkml:brushProperty name="height" value="0.07" units="cm"/>
      <inkml:brushProperty name="color" value="#177D36"/>
      <inkml:brushProperty name="fitToCurve" value="1"/>
    </inkml:brush>
  </inkml:definitions>
  <inkml:trace contextRef="#ctx0" brushRef="#br0">0-1 150 0,'20'0'1'16,"36"0"-2"-16,20 0-31 15,11 0-19-15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0:56:30.703"/>
    </inkml:context>
    <inkml:brush xml:id="br0">
      <inkml:brushProperty name="width" value="0.07" units="cm"/>
      <inkml:brushProperty name="height" value="0.07" units="cm"/>
      <inkml:brushProperty name="color" value="#ED1C24"/>
      <inkml:brushProperty name="fitToCurve" value="1"/>
    </inkml:brush>
  </inkml:definitions>
  <inkml:trace contextRef="#ctx0" brushRef="#br0">0-1 20 0,'6'0'9'15,"8"0"-7"-15,-3 0-2 16,9 0-1-16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0:56:30.503"/>
    </inkml:context>
    <inkml:brush xml:id="br0">
      <inkml:brushProperty name="width" value="0.07" units="cm"/>
      <inkml:brushProperty name="height" value="0.0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C0DEB7F2-DA7C-448B-A01D-65FB7EEF054B}" emma:medium="tactile" emma:mode="ink">
          <msink:context xmlns:msink="http://schemas.microsoft.com/ink/2010/main" type="inkDrawing" rotatedBoundingBox="21175,16651 21270,16651 21270,16666 21175,16666" shapeName="Other"/>
        </emma:interpretation>
      </emma:emma>
    </inkml:annotationXML>
    <inkml:trace contextRef="#ctx0" brushRef="#br0">0 0 3 0,'45'0'1'16,"5"0"-2"-16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0:56:30.305"/>
    </inkml:context>
    <inkml:brush xml:id="br0">
      <inkml:brushProperty name="width" value="0.07" units="cm"/>
      <inkml:brushProperty name="height" value="0.0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39A1FC20-ED16-4999-B503-837CDEB9D90C}" emma:medium="tactile" emma:mode="ink">
          <msink:context xmlns:msink="http://schemas.microsoft.com/ink/2010/main" type="inkDrawing" rotatedBoundingBox="19939,16628 20400,16651 20399,16658 19938,16635" shapeName="Other"/>
        </emma:interpretation>
      </emma:emma>
    </inkml:annotationXML>
    <inkml:trace contextRef="#ctx0" brushRef="#br0">733-38 0 0,'317'21'33'16,"-280"-21"-33"-16,13 0 0 0,7 0-20 15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0:56:30.127"/>
    </inkml:context>
    <inkml:brush xml:id="br0">
      <inkml:brushProperty name="width" value="0.07" units="cm"/>
      <inkml:brushProperty name="height" value="0.0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888D6528-9706-4BF1-90ED-C651326CD69B}" emma:medium="tactile" emma:mode="ink">
          <msink:context xmlns:msink="http://schemas.microsoft.com/ink/2010/main" type="inkDrawing" rotatedBoundingBox="19939,16630 19954,16630 19954,16645 19939,16645" shapeName="Other"/>
        </emma:interpretation>
      </emma:emma>
    </inkml:annotationXML>
    <inkml:trace contextRef="#ctx0" brushRef="#br0">733-38 99 0,'0'0'7'15,"0"0"-19"-15,0 0-15 16,0 0 7-16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0:56:29.775"/>
    </inkml:context>
    <inkml:brush xml:id="br0">
      <inkml:brushProperty name="width" value="0.07" units="cm"/>
      <inkml:brushProperty name="height" value="0.0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3319EC0C-4FC8-4CFD-83DC-A503A6BAC4EA}" emma:medium="tactile" emma:mode="ink">
          <msink:context xmlns:msink="http://schemas.microsoft.com/ink/2010/main" type="inkDrawing" rotatedBoundingBox="19205,16666 19250,16709 19239,16720 19194,16678" shapeName="Other"/>
        </emma:interpretation>
      </emma:emma>
    </inkml:annotationXML>
    <inkml:trace contextRef="#ctx0" brushRef="#br0">44 41 11 0,'-31'-8'53'0,"17"-9"-37"16,14 8-8-16,0 4 8 16,0 5-19-16,0-3-67 15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0:56:29.952"/>
    </inkml:context>
    <inkml:brush xml:id="br0">
      <inkml:brushProperty name="width" value="0.07" units="cm"/>
      <inkml:brushProperty name="height" value="0.0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BEDA9A52-B5CE-41DC-ABEB-01227314CDA8}" emma:medium="tactile" emma:mode="ink">
          <msink:context xmlns:msink="http://schemas.microsoft.com/ink/2010/main" type="inkDrawing" rotatedBoundingBox="19204,16667 19392,16661 19394,16704 19206,16710" shapeName="Other"/>
        </emma:interpretation>
      </emma:emma>
    </inkml:annotationXML>
    <inkml:trace contextRef="#ctx0" brushRef="#br0">44 41 9 0,'-45'-42'28'16,"45"42"-4"-16,0 0 4 15,0 0 0-15,20 0-22 16,5 0-4-16,6 0 0 15,0 0-2-15,14 3-16 16,-9-3-95-16</inkml:trace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1:17:44.213"/>
    </inkml:context>
    <inkml:brush xml:id="br0">
      <inkml:brushProperty name="width" value="0.07" units="cm"/>
      <inkml:brushProperty name="height" value="0.07" units="cm"/>
      <inkml:brushProperty name="color" value="#177D36"/>
      <inkml:brushProperty name="fitToCurve" value="1"/>
    </inkml:brush>
  </inkml:definitions>
  <inkml:trace contextRef="#ctx0" brushRef="#br0">-3 3 24 0,'0'-2'12'16,"0"-1"-11"-16,0 3 0 16,0 0 6-16,0 0 22 15,0 0-13-15,0 0-4 16,0 0 6-16,0 0-10 15,0 0-6-15,0 0-9 16,0 0-27-16,0-2-48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1-02T21:29:25.078"/>
    </inkml:context>
    <inkml:brush xml:id="br0">
      <inkml:brushProperty name="width" value="0.07" units="cm"/>
      <inkml:brushProperty name="height" value="0.07" units="cm"/>
      <inkml:brushProperty name="color" value="#ED1C24"/>
      <inkml:brushProperty name="fitToCurve" value="1"/>
    </inkml:brush>
  </inkml:definitions>
  <inkml:trace contextRef="#ctx0" brushRef="#br0">87-3 181 0,'0'3'90'16,"0"-3"-58"-16,0 0 34 16,0 0-12-16,0 0-30 15,0 0-18-15,0 0-7 16,0 0-4-16,0 0-11 15,-17 0-52-15,-8 0 4 16,-20 0-50-16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CC59F-5313-48D7-8B4F-1011F2991406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5789F-C149-4DDD-9944-8A071F9F5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05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https://www.sciencenewsforstudents.org/article/scientists-say-outbreak-epidemic-pandemic#:~:text=epidemic%3A%20A%20widespread%20outbreak%20of,animals%20or%20other%20living%20things.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5789F-C149-4DDD-9944-8A071F9F5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005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https://en.wikipedia.org/wiki/Exponential_growth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5789F-C149-4DDD-9944-8A071F9F5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57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https://www.youtube.com/watch?v=w90wFlR53VM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5789F-C149-4DDD-9944-8A071F9F5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023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https://www.youtube.com/watch?v=qdoQ9NHLuAQ</a:t>
            </a:r>
          </a:p>
          <a:p>
            <a:r>
              <a:rPr lang="en-US" dirty="0"/>
              <a:t>https://bio.libretexts.org/Bookshelves/Introductory_and_General_Biology/Book%3A_Introductory_Biology_(CK-12)/01%3A_Introduction_to_Biology/1.09%3A_Significance_of_Carbon#:~:text=Why%20is%20carbon%20so%20basic,based%20compounds%20in%20living%20things!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5789F-C149-4DDD-9944-8A071F9F5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04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https://sites.google.com/site/faiqyosefchem10hp2/role-of-phosphorus-in-the-body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5789F-C149-4DDD-9944-8A071F9F5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176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5789F-C149-4DDD-9944-8A071F9F5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341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5789F-C149-4DDD-9944-8A071F9F5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97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https://www.khanacademy.org/science/ap-biology/chemistry-of-life/structure-of-water-and-hydrogen-bonding/v/importance-of-water-for-life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5789F-C149-4DDD-9944-8A071F9F5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941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40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198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02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810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929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85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620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952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52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744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386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73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image" Target="../media/image223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1.xml"/><Relationship Id="rId5" Type="http://schemas.openxmlformats.org/officeDocument/2006/relationships/image" Target="../media/image2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customXml" Target="../ink/ink13.xml"/><Relationship Id="rId4" Type="http://schemas.openxmlformats.org/officeDocument/2006/relationships/image" Target="../media/image226.emf"/><Relationship Id="rId22" Type="http://schemas.openxmlformats.org/officeDocument/2006/relationships/image" Target="../media/image23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KyAKEisg2PQ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5" Type="http://schemas.openxmlformats.org/officeDocument/2006/relationships/image" Target="../media/image125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9" Type="http://schemas.openxmlformats.org/officeDocument/2006/relationships/customXml" Target="../ink/ink5.xml"/><Relationship Id="rId3" Type="http://schemas.openxmlformats.org/officeDocument/2006/relationships/image" Target="../media/image7.png"/><Relationship Id="rId34" Type="http://schemas.openxmlformats.org/officeDocument/2006/relationships/image" Target="../media/image152.emf"/><Relationship Id="rId38" Type="http://schemas.openxmlformats.org/officeDocument/2006/relationships/image" Target="../media/image154.emf"/><Relationship Id="rId46" Type="http://schemas.openxmlformats.org/officeDocument/2006/relationships/image" Target="../media/image158.emf"/><Relationship Id="rId2" Type="http://schemas.openxmlformats.org/officeDocument/2006/relationships/image" Target="../media/image6.png"/><Relationship Id="rId41" Type="http://schemas.openxmlformats.org/officeDocument/2006/relationships/customXml" Target="../ink/ink6.xml"/><Relationship Id="rId1" Type="http://schemas.openxmlformats.org/officeDocument/2006/relationships/slideLayout" Target="../slideLayouts/slideLayout7.xml"/><Relationship Id="rId37" Type="http://schemas.openxmlformats.org/officeDocument/2006/relationships/customXml" Target="../ink/ink4.xml"/><Relationship Id="rId40" Type="http://schemas.openxmlformats.org/officeDocument/2006/relationships/image" Target="../media/image155.emf"/><Relationship Id="rId45" Type="http://schemas.openxmlformats.org/officeDocument/2006/relationships/customXml" Target="../ink/ink7.xml"/><Relationship Id="rId5" Type="http://schemas.openxmlformats.org/officeDocument/2006/relationships/customXml" Target="../ink/ink2.xml"/><Relationship Id="rId36" Type="http://schemas.openxmlformats.org/officeDocument/2006/relationships/image" Target="../media/image153.emf"/><Relationship Id="rId44" Type="http://schemas.openxmlformats.org/officeDocument/2006/relationships/image" Target="../media/image157.emf"/><Relationship Id="rId4" Type="http://schemas.openxmlformats.org/officeDocument/2006/relationships/image" Target="../media/image8.png"/><Relationship Id="rId35" Type="http://schemas.openxmlformats.org/officeDocument/2006/relationships/customXml" Target="../ink/ink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1" Type="http://schemas.openxmlformats.org/officeDocument/2006/relationships/image" Target="../media/image198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customXml" Target="../ink/ink8.xml"/></Relationships>
</file>

<file path=ppt/slides/_rels/slide9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14.emf"/><Relationship Id="rId3" Type="http://schemas.openxmlformats.org/officeDocument/2006/relationships/customXml" Target="../ink/ink9.xml"/><Relationship Id="rId2" Type="http://schemas.openxmlformats.org/officeDocument/2006/relationships/hyperlink" Target="https://en.wikipedia.org/wiki/Mathematical_constant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45850" y="1192579"/>
            <a:ext cx="47765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pperplate Gothic Light" panose="020E0507020206020404" pitchFamily="34" charset="0"/>
                <a:ea typeface="+mn-ea"/>
                <a:cs typeface="+mn-cs"/>
              </a:rPr>
              <a:t>Assorted Topics</a:t>
            </a:r>
          </a:p>
        </p:txBody>
      </p:sp>
    </p:spTree>
    <p:extLst>
      <p:ext uri="{BB962C8B-B14F-4D97-AF65-F5344CB8AC3E}">
        <p14:creationId xmlns:p14="http://schemas.microsoft.com/office/powerpoint/2010/main" val="4219051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396563" y="237534"/>
            <a:ext cx="3475074" cy="62793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Example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Q) In a simple mathematical mode, let us assume that Covid-19 virus spreads exponentially with time ‘t’ in weeks as,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at t = 0 only 1 person was detected to be + with Covid-19, calculate the infected population after</a:t>
            </a:r>
          </a:p>
          <a:p>
            <a:pPr marL="685800" lvl="1" indent="-457200">
              <a:buClrTx/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 weeks</a:t>
            </a:r>
          </a:p>
          <a:p>
            <a:pPr marL="685800" lvl="1" indent="-457200">
              <a:buClrTx/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10 weeks</a:t>
            </a:r>
          </a:p>
          <a:p>
            <a:pPr marL="685800" lvl="1" indent="-457200">
              <a:buClrTx/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20 weeks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3" name="Ink 22"/>
              <p14:cNvContentPartPr/>
              <p14:nvPr/>
            </p14:nvContentPartPr>
            <p14:xfrm>
              <a:off x="3311828" y="1169110"/>
              <a:ext cx="0" cy="10332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6" name="Ink 35"/>
              <p14:cNvContentPartPr/>
              <p14:nvPr/>
            </p14:nvContentPartPr>
            <p14:xfrm>
              <a:off x="7322588" y="1096030"/>
              <a:ext cx="0" cy="0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9375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472813" y="433801"/>
            <a:ext cx="7322574" cy="67709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Population growth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76300" y="1353677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Going back to our deer population example, </a:t>
            </a:r>
          </a:p>
          <a:p>
            <a:pPr>
              <a:buClrTx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deer have an abundant (but finite) amount of grass, how would the population of deer change?</a:t>
            </a:r>
          </a:p>
          <a:p>
            <a:pPr>
              <a:buClrTx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Tx/>
              <a:buNone/>
            </a:pPr>
            <a:r>
              <a:rPr lang="en-US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Logistic growth</a:t>
            </a:r>
          </a:p>
          <a:p>
            <a:pPr lvl="2">
              <a:buClrTx/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larger time, growth saturates, and population stabilizes</a:t>
            </a:r>
          </a:p>
          <a:p>
            <a:pPr marL="685800" lvl="3" indent="0">
              <a:buClrTx/>
              <a:buNone/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 constant value</a:t>
            </a:r>
          </a:p>
        </p:txBody>
      </p:sp>
      <p:pic>
        <p:nvPicPr>
          <p:cNvPr id="4" name="Picture 4" descr="Image result for exponential growth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4" t="7370"/>
          <a:stretch/>
        </p:blipFill>
        <p:spPr bwMode="auto">
          <a:xfrm>
            <a:off x="8199669" y="2890684"/>
            <a:ext cx="3191436" cy="368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6" name="Ink 15"/>
              <p14:cNvContentPartPr/>
              <p14:nvPr/>
            </p14:nvContentPartPr>
            <p14:xfrm>
              <a:off x="3159908" y="2204830"/>
              <a:ext cx="21600" cy="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2160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47" name="Ink 246"/>
              <p14:cNvContentPartPr/>
              <p14:nvPr/>
            </p14:nvContentPartPr>
            <p14:xfrm>
              <a:off x="4298948" y="3832750"/>
              <a:ext cx="86400" cy="0"/>
            </p14:xfrm>
          </p:contentPart>
        </mc:Choice>
        <mc:Fallback xmlns="">
          <p:pic>
            <p:nvPicPr>
              <p:cNvPr id="247" name="Ink 246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0" y="0"/>
                <a:ext cx="86400" cy="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51251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71833" y="5729533"/>
            <a:ext cx="58483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https://www.youtube.com/watch?v=KyAKEisg2PQ</a:t>
            </a:r>
          </a:p>
        </p:txBody>
      </p:sp>
      <p:pic>
        <p:nvPicPr>
          <p:cNvPr id="3" name="KyAKEisg2PQ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979583" y="1917290"/>
            <a:ext cx="6309033" cy="35488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16525" y="299661"/>
            <a:ext cx="66351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Exponential and logistic growth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 in populations</a:t>
            </a:r>
          </a:p>
        </p:txBody>
      </p:sp>
    </p:spTree>
    <p:extLst>
      <p:ext uri="{BB962C8B-B14F-4D97-AF65-F5344CB8AC3E}">
        <p14:creationId xmlns:p14="http://schemas.microsoft.com/office/powerpoint/2010/main" val="4036915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92978" y="422475"/>
            <a:ext cx="4683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Elements Of Life: CHONPS</a:t>
            </a:r>
          </a:p>
        </p:txBody>
      </p:sp>
      <p:sp>
        <p:nvSpPr>
          <p:cNvPr id="4" name="Rectangle 3"/>
          <p:cNvSpPr/>
          <p:nvPr/>
        </p:nvSpPr>
        <p:spPr>
          <a:xfrm>
            <a:off x="1111045" y="1413839"/>
            <a:ext cx="100682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303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CHONPS stands for Carbon, Hydrogen, Oxygen, Nitrogen, Phosphorus, and Sulfur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303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303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six elements make up 98% of living matter on Earth!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167" y="3413760"/>
            <a:ext cx="8281066" cy="170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15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00393" y="182880"/>
            <a:ext cx="58147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Role of Carbon In Sustaining Life</a:t>
            </a:r>
          </a:p>
        </p:txBody>
      </p:sp>
      <p:sp>
        <p:nvSpPr>
          <p:cNvPr id="5" name="Rectangle 4"/>
          <p:cNvSpPr/>
          <p:nvPr/>
        </p:nvSpPr>
        <p:spPr>
          <a:xfrm>
            <a:off x="252393" y="644545"/>
            <a:ext cx="6096000" cy="62478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Organic compounds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compound found mainly in living things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Make up the cells and other structures of living beings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Carbon is the main element in all organic compounds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Four major types of organic compounds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Carbohydrates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Lipids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Proteins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Nucleic acids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8506" y="1060238"/>
            <a:ext cx="3959860" cy="2839145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5842000" y="4958695"/>
            <a:ext cx="6126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Carbon’s ability to form stable chemical bonds with many elements, including itself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Carbon is able to form a huge variety of very large and complex molecules needed for life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95319" y="4378954"/>
            <a:ext cx="53435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Carbon Is Very Important to life Because</a:t>
            </a:r>
          </a:p>
        </p:txBody>
      </p:sp>
    </p:spTree>
    <p:extLst>
      <p:ext uri="{BB962C8B-B14F-4D97-AF65-F5344CB8AC3E}">
        <p14:creationId xmlns:p14="http://schemas.microsoft.com/office/powerpoint/2010/main" val="4197627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34717" y="193040"/>
            <a:ext cx="7198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Role of Hydrogen In Sustaining Life</a:t>
            </a:r>
          </a:p>
        </p:txBody>
      </p:sp>
      <p:sp>
        <p:nvSpPr>
          <p:cNvPr id="4" name="Rectangle 3"/>
          <p:cNvSpPr/>
          <p:nvPr/>
        </p:nvSpPr>
        <p:spPr>
          <a:xfrm>
            <a:off x="467360" y="1209655"/>
            <a:ext cx="1103376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One of the major ways hydrogen is used in the living things is through water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Water is made up of two thirds Hydrogen and one thirds Oxygen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Water helps in keeping the cells hydrated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Water in removing toxins and waste from cells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Water helps in transportation of nutrients to cells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Hydrogen is useful in the production of ATP. Adenosine triphosphate (ATP) is an organic compound that provides energy to drive many processes in living cells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717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06852" y="288016"/>
            <a:ext cx="7054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Role of Nitrogen In Sustaining Life</a:t>
            </a:r>
          </a:p>
        </p:txBody>
      </p:sp>
      <p:sp>
        <p:nvSpPr>
          <p:cNvPr id="4" name="Rectangle 3"/>
          <p:cNvSpPr/>
          <p:nvPr/>
        </p:nvSpPr>
        <p:spPr>
          <a:xfrm>
            <a:off x="467360" y="1209655"/>
            <a:ext cx="110337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Nitrogen is needed to make proteins in muscles, skin, blood, hair, nails, and DNA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94563" y="3246282"/>
            <a:ext cx="6679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Role of Oxygen In Sustaining Life</a:t>
            </a:r>
          </a:p>
        </p:txBody>
      </p:sp>
      <p:sp>
        <p:nvSpPr>
          <p:cNvPr id="7" name="Rectangle 6"/>
          <p:cNvSpPr/>
          <p:nvPr/>
        </p:nvSpPr>
        <p:spPr>
          <a:xfrm>
            <a:off x="617220" y="4270555"/>
            <a:ext cx="110337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Oxygen is one of the two elements that make up water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We have already covered the importance of water to life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Oxygen is used in the metabolism. Metabolism describes the chemical processes inside the body which are needed to keep alive and to keep all organs functioning normally</a:t>
            </a:r>
          </a:p>
        </p:txBody>
      </p:sp>
    </p:spTree>
    <p:extLst>
      <p:ext uri="{BB962C8B-B14F-4D97-AF65-F5344CB8AC3E}">
        <p14:creationId xmlns:p14="http://schemas.microsoft.com/office/powerpoint/2010/main" val="2766593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65624" y="328901"/>
            <a:ext cx="76607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Role of Phosphorus In Sustaining Life</a:t>
            </a:r>
          </a:p>
        </p:txBody>
      </p:sp>
      <p:sp>
        <p:nvSpPr>
          <p:cNvPr id="6" name="Rectangle 5"/>
          <p:cNvSpPr/>
          <p:nvPr/>
        </p:nvSpPr>
        <p:spPr>
          <a:xfrm>
            <a:off x="579120" y="1390408"/>
            <a:ext cx="1103376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Part of DNA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Take part in energy distribution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About 85% of phosphorus in the body can be found in bones and teeth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Used to obtain the energy we gain from food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Also present in cells and tissues throughout the body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040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76134" y="323810"/>
            <a:ext cx="6881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Role of Sulphur In Sustaining Life</a:t>
            </a:r>
          </a:p>
        </p:txBody>
      </p:sp>
      <p:sp>
        <p:nvSpPr>
          <p:cNvPr id="6" name="Rectangle 5"/>
          <p:cNvSpPr/>
          <p:nvPr/>
        </p:nvSpPr>
        <p:spPr>
          <a:xfrm>
            <a:off x="467360" y="1209655"/>
            <a:ext cx="110337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 is essential for the growth and development of all crops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Required for the production of amino acids, which make up the proteins critical to plant growth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Sulphur deficiency can significantly reduce yield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Formation of chlorophyll that permits photosynthesis through which plants produce starch, sugars, oils, fats, vitamins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Sulfur plays an important role in the body and is necessary for the synthesis of certain key proteins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sulfur-containing amino acid ‘Cysteine’ is needed for making the anti-oxidant ‘Glutathione’, which protects human cells from damage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1587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7527" y="257671"/>
            <a:ext cx="14131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Water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54886" y="1336024"/>
            <a:ext cx="11558427" cy="535185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buNone/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is an excellent solvent</a:t>
            </a:r>
          </a:p>
          <a:p>
            <a:pPr lvl="1" fontAlgn="base">
              <a:buClrTx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Water has the unique ability to dissolve many polar and ionic substances. This is important to all living things because it takes many valuable nutrients along with it</a:t>
            </a:r>
          </a:p>
          <a:p>
            <a:pPr lvl="1" fontAlgn="base">
              <a:buClrTx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>
              <a:buClrTx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>
              <a:buClrTx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buNone/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has high heat capacity</a:t>
            </a:r>
          </a:p>
          <a:p>
            <a:pPr marL="0" indent="0" fontAlgn="base">
              <a:buNone/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Heat Capacity: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amount of heat needed by a unit of water to produce a unit change in its temperature</a:t>
            </a:r>
          </a:p>
          <a:p>
            <a:pPr lvl="1" fontAlgn="base">
              <a:buClrTx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 takes a lot of energy to raise the temperature of a certain amount of water by a degree, so water helps with regulating temperature in the environment</a:t>
            </a:r>
          </a:p>
          <a:p>
            <a:pPr lvl="1" fontAlgn="base">
              <a:buClrTx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This property allows the temperature of water in a pond to stay relatively constant from day to night, regardless of the changing atmospheric temperature</a:t>
            </a:r>
          </a:p>
        </p:txBody>
      </p:sp>
    </p:spTree>
    <p:extLst>
      <p:ext uri="{BB962C8B-B14F-4D97-AF65-F5344CB8AC3E}">
        <p14:creationId xmlns:p14="http://schemas.microsoft.com/office/powerpoint/2010/main" val="1336784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4891" y="1185613"/>
            <a:ext cx="772815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Epidemic</a:t>
            </a:r>
          </a:p>
          <a:p>
            <a:r>
              <a:rPr lang="en-US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widespread outbreak of an infectious disease that sickens many people (or other organisms) in a community at the same time. The term also may be applied to non-infectious diseases or conditions that have spread in a similar way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Outbreak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sudden emergence of disease in a population of people or animals. The term may also be applied to the sudden emergence of devastating natural phenomena, such as earthquakes or tornadoes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Pandemic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 epidemic that affects a large proportion of the population across a country or the world at the same time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70555" y="157316"/>
            <a:ext cx="4257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Science of Epidemics</a:t>
            </a:r>
          </a:p>
        </p:txBody>
      </p:sp>
      <p:pic>
        <p:nvPicPr>
          <p:cNvPr id="5" name="Picture 2" descr="TIME The Science of Epidemics by [TIME Magazine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162" y="1185613"/>
            <a:ext cx="35052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364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16078" y="130080"/>
            <a:ext cx="1236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Water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94592" y="1247486"/>
            <a:ext cx="11558427" cy="4363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buNone/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has high heat of vaporization</a:t>
            </a:r>
          </a:p>
          <a:p>
            <a:pPr marL="0" indent="0" fontAlgn="base">
              <a:buNone/>
            </a:pP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buNone/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Heat of vaporization: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Amount of energy that must be added to water to transform it from liquid to gas phase</a:t>
            </a:r>
          </a:p>
          <a:p>
            <a:pPr lvl="1" fontAlgn="base">
              <a:buClrTx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Humans (and other animals that sweat) use water’s high heat of vaporization to cool off</a:t>
            </a:r>
          </a:p>
          <a:p>
            <a:pPr lvl="1" fontAlgn="base">
              <a:buClrTx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Water is converted from liquid to vapor when the liquid water is supplied with “heat of vaporization”</a:t>
            </a:r>
          </a:p>
          <a:p>
            <a:pPr lvl="1" fontAlgn="base">
              <a:buClrTx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Sweat is made mostly of water, the evaporating water absorbs excess body heat and releases it to the atmosphere. This is known as 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evaporative cooling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7377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4189" y="905456"/>
            <a:ext cx="1100362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has cohesive and adhesive properties</a:t>
            </a:r>
          </a:p>
          <a:p>
            <a:pPr fontAlgn="base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Water molecules have strong 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cohesive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forces due to their ability to form hydrogen bonds with one another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Water also has 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adhesive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properties that allow it to stick to substances other than itself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Cohesive and Adhesive properties are essential for fluid transport in many forms of life</a:t>
            </a:r>
          </a:p>
          <a:p>
            <a:pPr fontAlgn="base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is less dense as a solid than as a liquid</a:t>
            </a:r>
          </a:p>
          <a:p>
            <a:pPr fontAlgn="base"/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As water freezes, its molecules form a crystalline structure that spaces the molecules further apart than in liquid water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This means that ice is less dense than liquid water, which is why ice floats on water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This property is important, as it keeps ponds, lakes, and oceans from freezing entirely into solid (ice) and allows life to continue to thrive under the icy surface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9747" y="224008"/>
            <a:ext cx="15887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1700605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3156" y="717960"/>
            <a:ext cx="747251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deer with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Abundant amount of grass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 predators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would the population of deer change with time?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Exponential growth will be observed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Exponential Growth Formula: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x = population size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x0 = x0 is the value of x at time 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=  Value of 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at time = 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 = growth rate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 = time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129801" y="2697413"/>
            <a:ext cx="3649244" cy="3841661"/>
            <a:chOff x="8129801" y="2697413"/>
            <a:chExt cx="3649244" cy="3841661"/>
          </a:xfrm>
        </p:grpSpPr>
        <p:pic>
          <p:nvPicPr>
            <p:cNvPr id="13" name="Picture 4" descr="Image result for exponential growth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16" r="49150" b="12475"/>
            <a:stretch/>
          </p:blipFill>
          <p:spPr bwMode="auto">
            <a:xfrm>
              <a:off x="8129801" y="2697413"/>
              <a:ext cx="3649244" cy="34723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9312452" y="6169742"/>
              <a:ext cx="128394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Time(years)</a:t>
              </a: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13" y="3649611"/>
            <a:ext cx="319087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111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57083" y="405823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Exponential Growth Formula: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x = population size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100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x0 = x0 is the value of x at time 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=  Value of 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at time = 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 = growth rate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 = time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500" y="837585"/>
            <a:ext cx="3190875" cy="10287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776077" y="2950317"/>
            <a:ext cx="49407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to study growth of a bacterial colony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91325" y="205768"/>
            <a:ext cx="4294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Exponential Growth </a:t>
            </a:r>
            <a:endParaRPr lang="en-US" sz="2800" dirty="0">
              <a:solidFill>
                <a:srgbClr val="C00000"/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08412" y="3745199"/>
            <a:ext cx="21675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 rate = 0.1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933248" y="3686986"/>
            <a:ext cx="1954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 rate =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083" y="4273192"/>
            <a:ext cx="4269242" cy="23852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4023" y="4156707"/>
            <a:ext cx="5612830" cy="261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585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2167" y="1319413"/>
            <a:ext cx="1068766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One bacterium splits itself into two, each of which splits itself resulting in four, then eight, 16, 32, and so 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rate of increase keeps increasing because it is proportional to the ever-increasing number of bacteria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Growth like this is observed in real-life activity or phenomena, such as the spread of virus infection, the growth of debt due to compound interest, and the spread of viral videos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real cases, initial exponential growth often does not last forever, instead slowing down eventually due to upper limits caused by external factors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87" name="Ink 286"/>
              <p14:cNvContentPartPr/>
              <p14:nvPr/>
            </p14:nvContentPartPr>
            <p14:xfrm>
              <a:off x="1138508" y="3793510"/>
              <a:ext cx="0" cy="0"/>
            </p14:xfrm>
          </p:contentPart>
        </mc:Choice>
        <mc:Fallback xmlns="">
          <p:pic>
            <p:nvPicPr>
              <p:cNvPr id="287" name="Ink 286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EBF7A670-6D78-4906-8835-8FF82C45369B}"/>
              </a:ext>
            </a:extLst>
          </p:cNvPr>
          <p:cNvSpPr/>
          <p:nvPr/>
        </p:nvSpPr>
        <p:spPr>
          <a:xfrm>
            <a:off x="4138432" y="333358"/>
            <a:ext cx="4294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Exponential Growth </a:t>
            </a:r>
            <a:endParaRPr lang="en-US" sz="2800" dirty="0">
              <a:solidFill>
                <a:srgbClr val="C00000"/>
              </a:solidFill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903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57083" y="405823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Exponential Decay Formula: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 population size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N0 = Value of N at time=0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100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N(t) =  Value of 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 at time = 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Lambda  	= decay rate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 = time</a:t>
            </a:r>
          </a:p>
        </p:txBody>
      </p:sp>
      <p:sp>
        <p:nvSpPr>
          <p:cNvPr id="2" name="Rectangle 1"/>
          <p:cNvSpPr/>
          <p:nvPr/>
        </p:nvSpPr>
        <p:spPr>
          <a:xfrm>
            <a:off x="4537689" y="205768"/>
            <a:ext cx="2835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Exponential Decay </a:t>
            </a:r>
            <a:endParaRPr lang="en-US" sz="2000" dirty="0">
              <a:solidFill>
                <a:srgbClr val="C00000"/>
              </a:solidFill>
              <a:latin typeface="Copperplate Gothic Light" panose="020E05070202060204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833" y="960336"/>
            <a:ext cx="2886075" cy="9810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85438" t="21128" r="6045" b="42793"/>
          <a:stretch/>
        </p:blipFill>
        <p:spPr>
          <a:xfrm>
            <a:off x="2259001" y="3143306"/>
            <a:ext cx="245806" cy="35396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828460" y="3771414"/>
            <a:ext cx="20697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Decay rate = 0.1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45165" y="3856474"/>
            <a:ext cx="18565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Decay rate =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93" y="4256584"/>
            <a:ext cx="5049867" cy="23913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2245" y="4299711"/>
            <a:ext cx="5186045" cy="24545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91" name="Ink 190"/>
              <p14:cNvContentPartPr/>
              <p14:nvPr/>
            </p14:nvContentPartPr>
            <p14:xfrm>
              <a:off x="7798868" y="6000670"/>
              <a:ext cx="18720" cy="0"/>
            </p14:xfrm>
          </p:contentPart>
        </mc:Choice>
        <mc:Fallback xmlns="">
          <p:pic>
            <p:nvPicPr>
              <p:cNvPr id="191" name="Ink 190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0" y="0"/>
                <a:ext cx="1872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94" name="Ink 193"/>
              <p14:cNvContentPartPr/>
              <p14:nvPr/>
            </p14:nvContentPartPr>
            <p14:xfrm>
              <a:off x="7623188" y="5994550"/>
              <a:ext cx="34560" cy="360"/>
            </p14:xfrm>
          </p:contentPart>
        </mc:Choice>
        <mc:Fallback xmlns="">
          <p:pic>
            <p:nvPicPr>
              <p:cNvPr id="194" name="Ink 193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619948" y="5991310"/>
                <a:ext cx="41040" cy="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196" name="Ink 195"/>
              <p14:cNvContentPartPr/>
              <p14:nvPr/>
            </p14:nvContentPartPr>
            <p14:xfrm>
              <a:off x="7178228" y="5986990"/>
              <a:ext cx="166320" cy="7920"/>
            </p14:xfrm>
          </p:contentPart>
        </mc:Choice>
        <mc:Fallback xmlns="">
          <p:pic>
            <p:nvPicPr>
              <p:cNvPr id="196" name="Ink 195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7174988" y="5983750"/>
                <a:ext cx="172800" cy="1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197" name="Ink 196"/>
              <p14:cNvContentPartPr/>
              <p14:nvPr/>
            </p14:nvContentPartPr>
            <p14:xfrm>
              <a:off x="7178228" y="5986990"/>
              <a:ext cx="360" cy="360"/>
            </p14:xfrm>
          </p:contentPart>
        </mc:Choice>
        <mc:Fallback xmlns="">
          <p:pic>
            <p:nvPicPr>
              <p:cNvPr id="197" name="Ink 196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7173188" y="5981950"/>
                <a:ext cx="10440" cy="1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199" name="Ink 198"/>
              <p14:cNvContentPartPr/>
              <p14:nvPr/>
            </p14:nvContentPartPr>
            <p14:xfrm>
              <a:off x="6914348" y="6000670"/>
              <a:ext cx="16200" cy="15120"/>
            </p14:xfrm>
          </p:contentPart>
        </mc:Choice>
        <mc:Fallback xmlns="">
          <p:pic>
            <p:nvPicPr>
              <p:cNvPr id="199" name="Ink 198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6909308" y="5996710"/>
                <a:ext cx="2448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200" name="Ink 199"/>
              <p14:cNvContentPartPr/>
              <p14:nvPr/>
            </p14:nvContentPartPr>
            <p14:xfrm>
              <a:off x="6914708" y="6000670"/>
              <a:ext cx="67320" cy="15120"/>
            </p14:xfrm>
          </p:contentPart>
        </mc:Choice>
        <mc:Fallback xmlns="">
          <p:pic>
            <p:nvPicPr>
              <p:cNvPr id="200" name="Ink 199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6909308" y="5994910"/>
                <a:ext cx="75960" cy="2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26295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6/64/Exponential.svg/300px-Exponential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071" y="2325685"/>
            <a:ext cx="4684699" cy="388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7754" y="1431807"/>
            <a:ext cx="6695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02122"/>
                </a:solidFill>
                <a:latin typeface="Arial" panose="020B0604020202020204" pitchFamily="34" charset="0"/>
              </a:rPr>
              <a:t>The graph illustrates how exponential growth (green) surpasses both linear (red) and cubic (blue) growth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202122"/>
                </a:solidFill>
                <a:latin typeface="Arial" panose="020B0604020202020204" pitchFamily="34" charset="0"/>
              </a:rPr>
              <a:t>  Exponential growth</a:t>
            </a: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202122"/>
                </a:solidFill>
                <a:latin typeface="Arial" panose="020B0604020202020204" pitchFamily="34" charset="0"/>
              </a:rPr>
              <a:t>  Cubic growth</a:t>
            </a: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202122"/>
                </a:solidFill>
                <a:latin typeface="Arial" panose="020B0604020202020204" pitchFamily="34" charset="0"/>
              </a:rPr>
              <a:t>  Linear growth</a:t>
            </a:r>
            <a:endParaRPr lang="en-US" sz="2000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6057" t="6099" b="6855"/>
          <a:stretch/>
        </p:blipFill>
        <p:spPr>
          <a:xfrm>
            <a:off x="3269341" y="4670322"/>
            <a:ext cx="3352801" cy="154366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02919" y="200038"/>
            <a:ext cx="7986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Exponential, Cubic, and Linear Growths</a:t>
            </a:r>
            <a:endParaRPr lang="en-US" sz="2800" dirty="0">
              <a:solidFill>
                <a:srgbClr val="C00000"/>
              </a:solidFill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246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365126"/>
            <a:ext cx="10515600" cy="7459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Equation for exponential vs linear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 txBox="1">
                <a:spLocks/>
              </p:cNvSpPr>
              <p:nvPr/>
            </p:nvSpPr>
            <p:spPr>
              <a:xfrm>
                <a:off x="838200" y="1825625"/>
                <a:ext cx="4903839" cy="4351338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00000"/>
                  </a:lnSpc>
                  <a:spcBef>
                    <a:spcPts val="1000"/>
                  </a:spcBef>
                  <a:buClr>
                    <a:schemeClr val="accent2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-228600" algn="l" defTabSz="914400" rtl="0" eaLnBrk="1" latinLnBrk="0" hangingPunct="1">
                  <a:lnSpc>
                    <a:spcPct val="100000"/>
                  </a:lnSpc>
                  <a:spcBef>
                    <a:spcPts val="1000"/>
                  </a:spcBef>
                  <a:buClr>
                    <a:schemeClr val="accent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685800" indent="-228600" algn="l" defTabSz="914400" rtl="0" eaLnBrk="1" latinLnBrk="0" hangingPunct="1">
                  <a:lnSpc>
                    <a:spcPct val="100000"/>
                  </a:lnSpc>
                  <a:spcBef>
                    <a:spcPts val="1000"/>
                  </a:spcBef>
                  <a:buClr>
                    <a:schemeClr val="accent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914400" indent="-228600" algn="l" defTabSz="914400" rtl="0" eaLnBrk="1" latinLnBrk="0" hangingPunct="1">
                  <a:lnSpc>
                    <a:spcPct val="100000"/>
                  </a:lnSpc>
                  <a:spcBef>
                    <a:spcPts val="1000"/>
                  </a:spcBef>
                  <a:buClr>
                    <a:schemeClr val="accent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143000" indent="-228600" algn="l" defTabSz="914400" rtl="0" eaLnBrk="1" latinLnBrk="0" hangingPunct="1">
                  <a:lnSpc>
                    <a:spcPct val="100000"/>
                  </a:lnSpc>
                  <a:spcBef>
                    <a:spcPts val="1000"/>
                  </a:spcBef>
                  <a:buClr>
                    <a:schemeClr val="accent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1312863" indent="-228600" algn="l" defTabSz="914400" rtl="0" eaLnBrk="1" latinLnBrk="0" hangingPunct="1">
                  <a:lnSpc>
                    <a:spcPct val="100000"/>
                  </a:lnSpc>
                  <a:spcBef>
                    <a:spcPts val="1000"/>
                  </a:spcBef>
                  <a:buClr>
                    <a:schemeClr val="accent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484313" indent="-228600" algn="l" defTabSz="914400" rtl="0" eaLnBrk="1" latinLnBrk="0" hangingPunct="1">
                  <a:lnSpc>
                    <a:spcPct val="100000"/>
                  </a:lnSpc>
                  <a:spcBef>
                    <a:spcPts val="1000"/>
                  </a:spcBef>
                  <a:buClr>
                    <a:schemeClr val="accent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657350" indent="-228600" algn="l" defTabSz="914400" rtl="0" eaLnBrk="1" latinLnBrk="0" hangingPunct="1">
                  <a:lnSpc>
                    <a:spcPct val="100000"/>
                  </a:lnSpc>
                  <a:spcBef>
                    <a:spcPts val="1000"/>
                  </a:spcBef>
                  <a:buClr>
                    <a:schemeClr val="accent2"/>
                  </a:buClr>
                  <a:buFont typeface="Arial" panose="020B0604020202020204" pitchFamily="34" charset="0"/>
                  <a:buChar char="•"/>
                  <a:defRPr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882775" indent="-228600" algn="l" defTabSz="914400" rtl="0" eaLnBrk="1" latinLnBrk="0" hangingPunct="1">
                  <a:lnSpc>
                    <a:spcPct val="100000"/>
                  </a:lnSpc>
                  <a:spcBef>
                    <a:spcPts val="1000"/>
                  </a:spcBef>
                  <a:buClr>
                    <a:schemeClr val="accent2"/>
                  </a:buClr>
                  <a:buFont typeface="Arial" panose="020B0604020202020204" pitchFamily="34" charset="0"/>
                  <a:buChar char="•"/>
                  <a:defRPr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Linear Growth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Population changes at a constant rate: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Slope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</m:oMath>
                </a14:m>
                <a:endParaRPr lang="en-US" sz="2000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P0 = initial population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 = rate of increase</a:t>
                </a:r>
              </a:p>
              <a:p>
                <a:pPr marL="0" indent="0" algn="ctr">
                  <a:buFont typeface="Arial" panose="020B0604020202020204" pitchFamily="34" charset="0"/>
                  <a:buNone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25625"/>
                <a:ext cx="4903839" cy="4351338"/>
              </a:xfrm>
              <a:prstGeom prst="rect">
                <a:avLst/>
              </a:prstGeom>
              <a:blipFill>
                <a:blip r:embed="rId2"/>
                <a:stretch>
                  <a:fillRect l="-1368" t="-5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6" t="11597" b="7058"/>
          <a:stretch/>
        </p:blipFill>
        <p:spPr>
          <a:xfrm>
            <a:off x="4862192" y="3020962"/>
            <a:ext cx="6948641" cy="338851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20" name="Ink 219"/>
              <p14:cNvContentPartPr/>
              <p14:nvPr/>
            </p14:nvContentPartPr>
            <p14:xfrm>
              <a:off x="1073348" y="3294190"/>
              <a:ext cx="0" cy="1440"/>
            </p14:xfrm>
          </p:contentPart>
        </mc:Choice>
        <mc:Fallback xmlns="">
          <p:pic>
            <p:nvPicPr>
              <p:cNvPr id="220" name="Ink 219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0" y="0"/>
                <a:ext cx="0" cy="1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58328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365125"/>
            <a:ext cx="10515600" cy="62793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Example Problem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38200" y="1570444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Q) You have a tree in your back yard. The tree grows in height exponentially. Initially, when you started measuring, its height it is 5m, what’s the height after</a:t>
            </a:r>
          </a:p>
          <a:p>
            <a:pPr marL="685800" lvl="1" indent="-457200">
              <a:buClrTx/>
              <a:buFont typeface="+mj-lt"/>
              <a:buAutoNum type="alphaLcParenR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year</a:t>
            </a:r>
          </a:p>
          <a:p>
            <a:pPr marL="685800" lvl="1" indent="-457200">
              <a:buClrTx/>
              <a:buFont typeface="+mj-lt"/>
              <a:buAutoNum type="alphaLcParenR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years</a:t>
            </a:r>
          </a:p>
          <a:p>
            <a:pPr marL="685800" lvl="1" indent="-457200">
              <a:buClrTx/>
              <a:buFont typeface="+mj-lt"/>
              <a:buAutoNum type="alphaLcParenR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years</a:t>
            </a:r>
          </a:p>
          <a:p>
            <a:pPr marL="685800" lvl="1" indent="-457200">
              <a:buClrTx/>
              <a:buFont typeface="+mj-lt"/>
              <a:buAutoNum type="alphaLcParenR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years</a:t>
            </a:r>
          </a:p>
          <a:p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may use the equation for tree’s height to be h(t) = e</a:t>
            </a:r>
            <a:r>
              <a:rPr lang="en-US" sz="20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where ‘t’ is in unit of years. The constant ‘e’ is known as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Euler's number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and e = </a:t>
            </a:r>
            <a:r>
              <a:rPr lang="en-US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known as Euler's number, is a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 tooltip="Mathematical constan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mathematical constant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approximately equal to 2.7</a:t>
            </a:r>
          </a:p>
          <a:p>
            <a:pPr marL="0" indent="0">
              <a:buNone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9" name="Ink 128"/>
              <p14:cNvContentPartPr/>
              <p14:nvPr/>
            </p14:nvContentPartPr>
            <p14:xfrm>
              <a:off x="7204508" y="4278790"/>
              <a:ext cx="29160" cy="0"/>
            </p14:xfrm>
          </p:contentPart>
        </mc:Choice>
        <mc:Fallback xmlns="">
          <p:pic>
            <p:nvPicPr>
              <p:cNvPr id="129" name="Ink 128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0" y="0"/>
                <a:ext cx="29160" cy="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247638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1633</Words>
  <Application>Microsoft Office PowerPoint</Application>
  <PresentationFormat>Widescreen</PresentationFormat>
  <Paragraphs>232</Paragraphs>
  <Slides>21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Cambria Math</vt:lpstr>
      <vt:lpstr>Copperplate Gothic Light</vt:lpstr>
      <vt:lpstr>Courier New</vt:lpstr>
      <vt:lpstr>Gill Sans MT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Sairam Tangirala</dc:creator>
  <cp:lastModifiedBy>Sairam Tangirala</cp:lastModifiedBy>
  <cp:revision>98</cp:revision>
  <dcterms:created xsi:type="dcterms:W3CDTF">2020-11-02T13:52:31Z</dcterms:created>
  <dcterms:modified xsi:type="dcterms:W3CDTF">2022-05-14T18:26:41Z</dcterms:modified>
</cp:coreProperties>
</file>