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7" r:id="rId2"/>
    <p:sldId id="258" r:id="rId3"/>
    <p:sldId id="264" r:id="rId4"/>
    <p:sldId id="265" r:id="rId5"/>
    <p:sldId id="260" r:id="rId6"/>
    <p:sldId id="261" r:id="rId7"/>
    <p:sldId id="266" r:id="rId8"/>
    <p:sldId id="267" r:id="rId9"/>
    <p:sldId id="278" r:id="rId10"/>
    <p:sldId id="271" r:id="rId11"/>
    <p:sldId id="268" r:id="rId12"/>
    <p:sldId id="263" r:id="rId13"/>
    <p:sldId id="269" r:id="rId14"/>
    <p:sldId id="273" r:id="rId15"/>
    <p:sldId id="274" r:id="rId16"/>
    <p:sldId id="275" r:id="rId17"/>
    <p:sldId id="276" r:id="rId18"/>
    <p:sldId id="277" r:id="rId19"/>
    <p:sldId id="282" r:id="rId20"/>
    <p:sldId id="270" r:id="rId21"/>
    <p:sldId id="272" r:id="rId22"/>
    <p:sldId id="259" r:id="rId23"/>
    <p:sldId id="283" r:id="rId24"/>
    <p:sldId id="284" r:id="rId25"/>
    <p:sldId id="285" r:id="rId26"/>
    <p:sldId id="286" r:id="rId27"/>
    <p:sldId id="287" r:id="rId28"/>
    <p:sldId id="288" r:id="rId29"/>
    <p:sldId id="289" r:id="rId30"/>
    <p:sldId id="29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iram Tangirala" initials="ST" lastIdx="1" clrIdx="0">
    <p:extLst>
      <p:ext uri="{19B8F6BF-5375-455C-9EA6-DF929625EA0E}">
        <p15:presenceInfo xmlns:p15="http://schemas.microsoft.com/office/powerpoint/2012/main" userId="S-1-5-21-370809377-2605056324-747118725-1184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0" d="100"/>
          <a:sy n="60" d="100"/>
        </p:scale>
        <p:origin x="816"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10-28T19:53:59.567"/>
    </inkml:context>
    <inkml:brush xml:id="br0">
      <inkml:brushProperty name="width" value="0.07" units="cm"/>
      <inkml:brushProperty name="height" value="0.07" units="cm"/>
      <inkml:brushProperty name="color" value="#177D36"/>
      <inkml:brushProperty name="fitToCurve" value="1"/>
    </inkml:brush>
  </inkml:definitions>
  <inkml:traceGroup>
    <inkml:annotationXML>
      <emma:emma xmlns:emma="http://www.w3.org/2003/04/emma" version="1.0">
        <emma:interpretation id="{614A9FCD-266F-437E-B56E-150319B60E14}" emma:medium="tactile" emma:mode="ink">
          <msink:context xmlns:msink="http://schemas.microsoft.com/ink/2010/main" type="writingRegion" rotatedBoundingBox="3050,977 34216,144 34698,18154 3532,18987"/>
        </emma:interpretation>
      </emma:emma>
    </inkml:annotationXML>
    <inkml:traceGroup>
      <inkml:annotationXML>
        <emma:emma xmlns:emma="http://www.w3.org/2003/04/emma" version="1.0">
          <emma:interpretation id="{243CFAF4-FCB4-4FAB-9B90-CD3CEA3445CF}" emma:medium="tactile" emma:mode="ink">
            <msink:context xmlns:msink="http://schemas.microsoft.com/ink/2010/main" type="paragraph" rotatedBoundingBox="9535,15623 34578,14727 34699,18114 9656,19009" alignmentLevel="5"/>
          </emma:interpretation>
        </emma:emma>
      </inkml:annotationXML>
      <inkml:traceGroup>
        <inkml:annotationXML>
          <emma:emma xmlns:emma="http://www.w3.org/2003/04/emma" version="1.0">
            <emma:interpretation id="{5CD17554-034A-4C0A-935E-B578B7A6616A}" emma:medium="tactile" emma:mode="ink">
              <msink:context xmlns:msink="http://schemas.microsoft.com/ink/2010/main" type="line" rotatedBoundingBox="25021,17675 34683,17495 34696,18190 25034,18370"/>
            </emma:interpretation>
          </emma:emma>
        </inkml:annotationXML>
        <inkml:traceGroup>
          <inkml:annotationXML>
            <emma:emma xmlns:emma="http://www.w3.org/2003/04/emma" version="1.0">
              <emma:interpretation id="{87523F76-179D-43E8-9FF4-A52F931FCA46}" emma:medium="tactile" emma:mode="ink">
                <msink:context xmlns:msink="http://schemas.microsoft.com/ink/2010/main" type="inkWord" rotatedBoundingBox="34139,17703 34686,17693 34691,17933 34143,17943"/>
              </emma:interpretation>
              <emma:one-of disjunction-type="recognition" id="oneOf0">
                <emma:interpretation id="interp0" emma:lang="" emma:confidence="0">
                  <emma:literal>n</emma:literal>
                </emma:interpretation>
                <emma:interpretation id="interp1" emma:lang="" emma:confidence="0">
                  <emma:literal>m</emma:literal>
                </emma:interpretation>
                <emma:interpretation id="interp2" emma:lang="" emma:confidence="0">
                  <emma:literal>u</emma:literal>
                </emma:interpretation>
                <emma:interpretation id="interp3" emma:lang="" emma:confidence="0">
                  <emma:literal>J</emma:literal>
                </emma:interpretation>
                <emma:interpretation id="interp4" emma:lang="" emma:confidence="0">
                  <emma:literal>U</emma:literal>
                </emma:interpretation>
              </emma:one-of>
            </emma:emma>
          </inkml:annotationXML>
          <inkml:trace contextRef="#ctx0" brushRef="#br0">30999 13379 33 0,'6'0'151'0,"-6"0"-133"16,0 0 24-16,0 0 26 15,0 20-21-15,0-1-22 16,0 7-7-16,0 0-8 15,0 1-3-15,14-1-4 16,11-4 1-16,6-2-1 0,-6-6-1 16,0-9 2-16,-8-2 0 15,-11-3 5-15,-6 0 12 16,8 0 30-16,3-3-30 16,9-22 2-16,5-11-7 15,-13 2-2-15,13-6-7 16,-5 4-4-16,5 5-1 15,0 8 2-15,-14 12 1 16,1 6-2-16,-4 5-5 16,9 0-6-16,22 5 7 15,-2 26 1-15,13 8 1 16,-13 6-7-16,-18-7-27 16,-19 0-58-16,0-4-105 0</inkml:trace>
        </inkml:traceGroup>
      </inkml:traceGroup>
    </inkml:traceGroup>
  </inkml:traceGroup>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2C3DF2-329E-4F05-A356-4B0F65EBB0AA}" type="datetimeFigureOut">
              <a:rPr lang="en-US" smtClean="0"/>
              <a:t>5/13/2022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AF3207-3C60-48C7-8896-BBCA0F79B41C}" type="slidenum">
              <a:rPr lang="en-US" smtClean="0"/>
              <a:t>‹#›</a:t>
            </a:fld>
            <a:endParaRPr lang="en-US"/>
          </a:p>
        </p:txBody>
      </p:sp>
    </p:spTree>
    <p:extLst>
      <p:ext uri="{BB962C8B-B14F-4D97-AF65-F5344CB8AC3E}">
        <p14:creationId xmlns:p14="http://schemas.microsoft.com/office/powerpoint/2010/main" val="591653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https://www.usgs.gov/special-topic/water-science-school/science/capillary-action-and-water?qt-science_center_objects=0#qt-science_center_objects</a:t>
            </a:r>
          </a:p>
        </p:txBody>
      </p:sp>
      <p:sp>
        <p:nvSpPr>
          <p:cNvPr id="4" name="Slide Number Placeholder 3"/>
          <p:cNvSpPr>
            <a:spLocks noGrp="1"/>
          </p:cNvSpPr>
          <p:nvPr>
            <p:ph type="sldNum" sz="quarter" idx="10"/>
          </p:nvPr>
        </p:nvSpPr>
        <p:spPr/>
        <p:txBody>
          <a:bodyPr/>
          <a:lstStyle/>
          <a:p>
            <a:fld id="{88AF3207-3C60-48C7-8896-BBCA0F79B41C}" type="slidenum">
              <a:rPr lang="en-US" smtClean="0"/>
              <a:t>12</a:t>
            </a:fld>
            <a:endParaRPr lang="en-US"/>
          </a:p>
        </p:txBody>
      </p:sp>
    </p:spTree>
    <p:extLst>
      <p:ext uri="{BB962C8B-B14F-4D97-AF65-F5344CB8AC3E}">
        <p14:creationId xmlns:p14="http://schemas.microsoft.com/office/powerpoint/2010/main" val="3912076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https://www.usgs.gov/special-topics/water-science-school/science/surface-tension-and-water</a:t>
            </a:r>
          </a:p>
        </p:txBody>
      </p:sp>
      <p:sp>
        <p:nvSpPr>
          <p:cNvPr id="4" name="Slide Number Placeholder 3"/>
          <p:cNvSpPr>
            <a:spLocks noGrp="1"/>
          </p:cNvSpPr>
          <p:nvPr>
            <p:ph type="sldNum" sz="quarter" idx="5"/>
          </p:nvPr>
        </p:nvSpPr>
        <p:spPr/>
        <p:txBody>
          <a:bodyPr/>
          <a:lstStyle/>
          <a:p>
            <a:fld id="{88AF3207-3C60-48C7-8896-BBCA0F79B41C}" type="slidenum">
              <a:rPr lang="en-US" smtClean="0"/>
              <a:t>24</a:t>
            </a:fld>
            <a:endParaRPr lang="en-US"/>
          </a:p>
        </p:txBody>
      </p:sp>
    </p:spTree>
    <p:extLst>
      <p:ext uri="{BB962C8B-B14F-4D97-AF65-F5344CB8AC3E}">
        <p14:creationId xmlns:p14="http://schemas.microsoft.com/office/powerpoint/2010/main" val="2846757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https://www.usgs.gov/special-topics/water-science-school/science/surface-tension-and-water</a:t>
            </a:r>
          </a:p>
        </p:txBody>
      </p:sp>
      <p:sp>
        <p:nvSpPr>
          <p:cNvPr id="4" name="Slide Number Placeholder 3"/>
          <p:cNvSpPr>
            <a:spLocks noGrp="1"/>
          </p:cNvSpPr>
          <p:nvPr>
            <p:ph type="sldNum" sz="quarter" idx="5"/>
          </p:nvPr>
        </p:nvSpPr>
        <p:spPr/>
        <p:txBody>
          <a:bodyPr/>
          <a:lstStyle/>
          <a:p>
            <a:fld id="{88AF3207-3C60-48C7-8896-BBCA0F79B41C}" type="slidenum">
              <a:rPr lang="en-US" smtClean="0"/>
              <a:t>25</a:t>
            </a:fld>
            <a:endParaRPr lang="en-US"/>
          </a:p>
        </p:txBody>
      </p:sp>
    </p:spTree>
    <p:extLst>
      <p:ext uri="{BB962C8B-B14F-4D97-AF65-F5344CB8AC3E}">
        <p14:creationId xmlns:p14="http://schemas.microsoft.com/office/powerpoint/2010/main" val="16290120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https://www.usgs.gov/special-topics/water-science-school/science/surface-tension-and-water</a:t>
            </a:r>
          </a:p>
        </p:txBody>
      </p:sp>
      <p:sp>
        <p:nvSpPr>
          <p:cNvPr id="4" name="Slide Number Placeholder 3"/>
          <p:cNvSpPr>
            <a:spLocks noGrp="1"/>
          </p:cNvSpPr>
          <p:nvPr>
            <p:ph type="sldNum" sz="quarter" idx="5"/>
          </p:nvPr>
        </p:nvSpPr>
        <p:spPr/>
        <p:txBody>
          <a:bodyPr/>
          <a:lstStyle/>
          <a:p>
            <a:fld id="{88AF3207-3C60-48C7-8896-BBCA0F79B41C}" type="slidenum">
              <a:rPr lang="en-US" smtClean="0"/>
              <a:t>26</a:t>
            </a:fld>
            <a:endParaRPr lang="en-US"/>
          </a:p>
        </p:txBody>
      </p:sp>
    </p:spTree>
    <p:extLst>
      <p:ext uri="{BB962C8B-B14F-4D97-AF65-F5344CB8AC3E}">
        <p14:creationId xmlns:p14="http://schemas.microsoft.com/office/powerpoint/2010/main" val="568984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https://www.usgs.gov/special-topics/water-science-school/science/surface-tension-and-water</a:t>
            </a:r>
          </a:p>
        </p:txBody>
      </p:sp>
      <p:sp>
        <p:nvSpPr>
          <p:cNvPr id="4" name="Slide Number Placeholder 3"/>
          <p:cNvSpPr>
            <a:spLocks noGrp="1"/>
          </p:cNvSpPr>
          <p:nvPr>
            <p:ph type="sldNum" sz="quarter" idx="5"/>
          </p:nvPr>
        </p:nvSpPr>
        <p:spPr/>
        <p:txBody>
          <a:bodyPr/>
          <a:lstStyle/>
          <a:p>
            <a:fld id="{88AF3207-3C60-48C7-8896-BBCA0F79B41C}" type="slidenum">
              <a:rPr lang="en-US" smtClean="0"/>
              <a:t>27</a:t>
            </a:fld>
            <a:endParaRPr lang="en-US"/>
          </a:p>
        </p:txBody>
      </p:sp>
    </p:spTree>
    <p:extLst>
      <p:ext uri="{BB962C8B-B14F-4D97-AF65-F5344CB8AC3E}">
        <p14:creationId xmlns:p14="http://schemas.microsoft.com/office/powerpoint/2010/main" val="3583495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https://www.usgs.gov/special-topics/water-science-school/science/surface-tension-and-water</a:t>
            </a:r>
          </a:p>
        </p:txBody>
      </p:sp>
      <p:sp>
        <p:nvSpPr>
          <p:cNvPr id="4" name="Slide Number Placeholder 3"/>
          <p:cNvSpPr>
            <a:spLocks noGrp="1"/>
          </p:cNvSpPr>
          <p:nvPr>
            <p:ph type="sldNum" sz="quarter" idx="5"/>
          </p:nvPr>
        </p:nvSpPr>
        <p:spPr/>
        <p:txBody>
          <a:bodyPr/>
          <a:lstStyle/>
          <a:p>
            <a:fld id="{88AF3207-3C60-48C7-8896-BBCA0F79B41C}" type="slidenum">
              <a:rPr lang="en-US" smtClean="0"/>
              <a:t>28</a:t>
            </a:fld>
            <a:endParaRPr lang="en-US"/>
          </a:p>
        </p:txBody>
      </p:sp>
    </p:spTree>
    <p:extLst>
      <p:ext uri="{BB962C8B-B14F-4D97-AF65-F5344CB8AC3E}">
        <p14:creationId xmlns:p14="http://schemas.microsoft.com/office/powerpoint/2010/main" val="3095898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https://www.usgs.gov/special-topics/water-science-school/science/surface-tension-and-water</a:t>
            </a:r>
          </a:p>
        </p:txBody>
      </p:sp>
      <p:sp>
        <p:nvSpPr>
          <p:cNvPr id="4" name="Slide Number Placeholder 3"/>
          <p:cNvSpPr>
            <a:spLocks noGrp="1"/>
          </p:cNvSpPr>
          <p:nvPr>
            <p:ph type="sldNum" sz="quarter" idx="5"/>
          </p:nvPr>
        </p:nvSpPr>
        <p:spPr/>
        <p:txBody>
          <a:bodyPr/>
          <a:lstStyle/>
          <a:p>
            <a:fld id="{88AF3207-3C60-48C7-8896-BBCA0F79B41C}" type="slidenum">
              <a:rPr lang="en-US" smtClean="0"/>
              <a:t>29</a:t>
            </a:fld>
            <a:endParaRPr lang="en-US"/>
          </a:p>
        </p:txBody>
      </p:sp>
    </p:spTree>
    <p:extLst>
      <p:ext uri="{BB962C8B-B14F-4D97-AF65-F5344CB8AC3E}">
        <p14:creationId xmlns:p14="http://schemas.microsoft.com/office/powerpoint/2010/main" val="1621557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https://www.usgs.gov/special-topics/water-science-school/science/surface-tension-and-water</a:t>
            </a:r>
          </a:p>
        </p:txBody>
      </p:sp>
      <p:sp>
        <p:nvSpPr>
          <p:cNvPr id="4" name="Slide Number Placeholder 3"/>
          <p:cNvSpPr>
            <a:spLocks noGrp="1"/>
          </p:cNvSpPr>
          <p:nvPr>
            <p:ph type="sldNum" sz="quarter" idx="5"/>
          </p:nvPr>
        </p:nvSpPr>
        <p:spPr/>
        <p:txBody>
          <a:bodyPr/>
          <a:lstStyle/>
          <a:p>
            <a:fld id="{88AF3207-3C60-48C7-8896-BBCA0F79B41C}" type="slidenum">
              <a:rPr lang="en-US" smtClean="0"/>
              <a:t>30</a:t>
            </a:fld>
            <a:endParaRPr lang="en-US"/>
          </a:p>
        </p:txBody>
      </p:sp>
    </p:spTree>
    <p:extLst>
      <p:ext uri="{BB962C8B-B14F-4D97-AF65-F5344CB8AC3E}">
        <p14:creationId xmlns:p14="http://schemas.microsoft.com/office/powerpoint/2010/main" val="3283959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DDC06E46-5019-43F7-A17D-308A3DF5FA45}" type="datetimeFigureOut">
              <a:rPr lang="en-US" smtClean="0"/>
              <a:t>5/13/2022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4067297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06E46-5019-43F7-A17D-308A3DF5FA45}" type="datetimeFigureOut">
              <a:rPr lang="en-US" smtClean="0"/>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92570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06E46-5019-43F7-A17D-308A3DF5FA45}" type="datetimeFigureOut">
              <a:rPr lang="en-US" smtClean="0"/>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41676114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C06E46-5019-43F7-A17D-308A3DF5FA45}" type="datetimeFigureOut">
              <a:rPr lang="en-US" smtClean="0"/>
              <a:t>5/13/2022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4283939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7" name="Date Placeholder 6"/>
          <p:cNvSpPr>
            <a:spLocks noGrp="1"/>
          </p:cNvSpPr>
          <p:nvPr>
            <p:ph type="dt" sz="half" idx="10"/>
          </p:nvPr>
        </p:nvSpPr>
        <p:spPr/>
        <p:txBody>
          <a:bodyPr/>
          <a:lstStyle/>
          <a:p>
            <a:fld id="{DDC06E46-5019-43F7-A17D-308A3DF5FA45}" type="datetimeFigureOut">
              <a:rPr lang="en-US" smtClean="0"/>
              <a:t>5/13/2022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8126382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DDC06E46-5019-43F7-A17D-308A3DF5FA45}" type="datetimeFigureOut">
              <a:rPr lang="en-US" smtClean="0"/>
              <a:t>5/13/2022</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447987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p:cNvSpPr>
            <a:spLocks noGrp="1"/>
          </p:cNvSpPr>
          <p:nvPr>
            <p:ph type="dt" sz="half" idx="10"/>
          </p:nvPr>
        </p:nvSpPr>
        <p:spPr/>
        <p:txBody>
          <a:bodyPr/>
          <a:lstStyle/>
          <a:p>
            <a:fld id="{DDC06E46-5019-43F7-A17D-308A3DF5FA45}" type="datetimeFigureOut">
              <a:rPr lang="en-US" smtClean="0"/>
              <a:t>5/13/2022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42402850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C06E46-5019-43F7-A17D-308A3DF5FA45}" type="datetimeFigureOut">
              <a:rPr lang="en-US" smtClean="0"/>
              <a:t>5/13/2022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0262468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C06E46-5019-43F7-A17D-308A3DF5FA45}" type="datetimeFigureOut">
              <a:rPr lang="en-US" smtClean="0"/>
              <a:t>5/13/2022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28595671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9" name="Date Placeholder 8"/>
          <p:cNvSpPr>
            <a:spLocks noGrp="1"/>
          </p:cNvSpPr>
          <p:nvPr>
            <p:ph type="dt" sz="half" idx="10"/>
          </p:nvPr>
        </p:nvSpPr>
        <p:spPr/>
        <p:txBody>
          <a:bodyPr/>
          <a:lstStyle/>
          <a:p>
            <a:fld id="{DDC06E46-5019-43F7-A17D-308A3DF5FA45}" type="datetimeFigureOut">
              <a:rPr lang="en-US" smtClean="0"/>
              <a:t>5/13/2022</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922977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DDC06E46-5019-43F7-A17D-308A3DF5FA45}" type="datetimeFigureOut">
              <a:rPr lang="en-US" smtClean="0"/>
              <a:t>5/13/2022</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856814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DDC06E46-5019-43F7-A17D-308A3DF5FA45}" type="datetimeFigureOut">
              <a:rPr lang="en-US" smtClean="0"/>
              <a:t>5/13/2022</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E4B29F23-B9E2-4658-A936-C3B89C3A7EE7}" type="slidenum">
              <a:rPr lang="en-US" smtClean="0"/>
              <a:t>‹#›</a:t>
            </a:fld>
            <a:endParaRPr lang="en-US"/>
          </a:p>
        </p:txBody>
      </p:sp>
    </p:spTree>
    <p:extLst>
      <p:ext uri="{BB962C8B-B14F-4D97-AF65-F5344CB8AC3E}">
        <p14:creationId xmlns:p14="http://schemas.microsoft.com/office/powerpoint/2010/main" val="30573165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www.youtube.com/embed/HGc9RFD7iSE"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customXml" Target="../ink/ink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www.youtube.com/embed/oAY3yISf-24"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https://www.youtube.com/embed/CgSHXO4dZPc" TargetMode="External"/><Relationship Id="rId1" Type="http://schemas.openxmlformats.org/officeDocument/2006/relationships/video" Target="https://www.youtube.com/embed/RSRiywp9v9w" TargetMode="Externa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www.youtube.com/embed/P_jQ1B9UwpU"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www.youtube.com/embed/je2Gzu3C8A4"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watch?v=WsksFbFZeeU"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www.youtube.com/embed/1gco4bhsBPk"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53762" y="1011825"/>
            <a:ext cx="7684476" cy="70788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rPr>
              <a:t>Self-Assembly</a:t>
            </a:r>
            <a:r>
              <a:rPr kumimoji="0" lang="en-US" sz="4000" b="0" i="0" u="none" strike="noStrike" kern="1200" cap="none" spc="0" normalizeH="0" noProof="0" dirty="0">
                <a:ln>
                  <a:noFill/>
                </a:ln>
                <a:solidFill>
                  <a:srgbClr val="C00000"/>
                </a:solidFill>
                <a:effectLst/>
                <a:uLnTx/>
                <a:uFillTx/>
                <a:latin typeface="Copperplate Gothic Light" panose="020E0507020206020404" pitchFamily="34" charset="0"/>
                <a:ea typeface="+mn-ea"/>
                <a:cs typeface="+mn-cs"/>
              </a:rPr>
              <a:t> In Materials</a:t>
            </a:r>
            <a:endParaRPr kumimoji="0" lang="en-US" sz="40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endParaRPr>
          </a:p>
        </p:txBody>
      </p:sp>
    </p:spTree>
    <p:extLst>
      <p:ext uri="{BB962C8B-B14F-4D97-AF65-F5344CB8AC3E}">
        <p14:creationId xmlns:p14="http://schemas.microsoft.com/office/powerpoint/2010/main" val="22519108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23903" y="180539"/>
            <a:ext cx="4544193"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Van Der Waals Forces</a:t>
            </a:r>
          </a:p>
        </p:txBody>
      </p:sp>
      <p:sp>
        <p:nvSpPr>
          <p:cNvPr id="4" name="Rectangle 3"/>
          <p:cNvSpPr/>
          <p:nvPr/>
        </p:nvSpPr>
        <p:spPr>
          <a:xfrm>
            <a:off x="2913435" y="4805948"/>
            <a:ext cx="5920467" cy="400110"/>
          </a:xfrm>
          <a:prstGeom prst="rect">
            <a:avLst/>
          </a:prstGeom>
        </p:spPr>
        <p:txBody>
          <a:bodyPr wrap="none">
            <a:spAutoFit/>
          </a:bodyPr>
          <a:lstStyle/>
          <a:p>
            <a:r>
              <a:rPr lang="en-US" sz="2000" dirty="0">
                <a:solidFill>
                  <a:srgbClr val="C00000"/>
                </a:solidFill>
                <a:latin typeface="Arial" panose="020B0604020202020204" pitchFamily="34" charset="0"/>
                <a:cs typeface="Arial" panose="020B0604020202020204" pitchFamily="34" charset="0"/>
              </a:rPr>
              <a:t>https://www.youtube.com/watch?v=HGc9RFD7iSE</a:t>
            </a:r>
          </a:p>
        </p:txBody>
      </p:sp>
      <p:pic>
        <p:nvPicPr>
          <p:cNvPr id="5" name="HGc9RFD7iSE"/>
          <p:cNvPicPr>
            <a:picLocks noRot="1" noChangeAspect="1"/>
          </p:cNvPicPr>
          <p:nvPr>
            <a:videoFile r:link="rId1"/>
          </p:nvPr>
        </p:nvPicPr>
        <p:blipFill>
          <a:blip r:embed="rId3"/>
          <a:stretch>
            <a:fillRect/>
          </a:stretch>
        </p:blipFill>
        <p:spPr>
          <a:xfrm>
            <a:off x="2521671" y="1103042"/>
            <a:ext cx="6412766" cy="3607181"/>
          </a:xfrm>
          <a:prstGeom prst="rect">
            <a:avLst/>
          </a:prstGeom>
        </p:spPr>
      </p:pic>
    </p:spTree>
    <p:extLst>
      <p:ext uri="{BB962C8B-B14F-4D97-AF65-F5344CB8AC3E}">
        <p14:creationId xmlns:p14="http://schemas.microsoft.com/office/powerpoint/2010/main" val="19978084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11280" y="157818"/>
            <a:ext cx="3569439"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Capillary Forces</a:t>
            </a:r>
          </a:p>
        </p:txBody>
      </p:sp>
      <p:sp>
        <p:nvSpPr>
          <p:cNvPr id="4" name="Rectangle 3"/>
          <p:cNvSpPr/>
          <p:nvPr/>
        </p:nvSpPr>
        <p:spPr>
          <a:xfrm>
            <a:off x="309280" y="770587"/>
            <a:ext cx="11225842" cy="5632311"/>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Capillary forces are important in moving water and all of the things that are dissolved in it</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Capillary Action</a:t>
            </a:r>
          </a:p>
          <a:p>
            <a:endParaRPr lang="en-US" sz="2000" b="1"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Is defined as the movement of water within the spaces inside a porous material due to the forces of adhesion, cohesion, and surface tension</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Adhesion forces result in dissimilar particles or surfaces to stick to one another</a:t>
            </a: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Cohesive force is the property of like molecules sticking together, being mutually attractive. It is caused by the shape and structure of molecules</a:t>
            </a: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Surface tension is a force which is responsible for liquid surfaces to shrink into minimum surface area drops. It allows insects (e.g. water striders) to float and slide on a water surface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mc:AlternateContent xmlns:mc="http://schemas.openxmlformats.org/markup-compatibility/2006" xmlns:p14="http://schemas.microsoft.com/office/powerpoint/2010/main">
        <mc:Choice Requires="p14">
          <p:contentPart p14:bwMode="auto" r:id="rId2">
            <p14:nvContentPartPr>
              <p14:cNvPr id="88" name="Ink 87"/>
              <p14:cNvContentPartPr/>
              <p14:nvPr/>
            </p14:nvContentPartPr>
            <p14:xfrm>
              <a:off x="12290948" y="6371110"/>
              <a:ext cx="195840" cy="88200"/>
            </p14:xfrm>
          </p:contentPart>
        </mc:Choice>
        <mc:Fallback xmlns="">
          <p:pic>
            <p:nvPicPr>
              <p:cNvPr id="88" name="Ink 87"/>
              <p:cNvPicPr/>
              <p:nvPr/>
            </p:nvPicPr>
            <p:blipFill>
              <a:blip r:embed="rId3"/>
              <a:stretch>
                <a:fillRect/>
              </a:stretch>
            </p:blipFill>
            <p:spPr>
              <a:xfrm>
                <a:off x="12281948" y="6356350"/>
                <a:ext cx="218520" cy="115560"/>
              </a:xfrm>
              <a:prstGeom prst="rect">
                <a:avLst/>
              </a:prstGeom>
            </p:spPr>
          </p:pic>
        </mc:Fallback>
      </mc:AlternateContent>
    </p:spTree>
    <p:extLst>
      <p:ext uri="{BB962C8B-B14F-4D97-AF65-F5344CB8AC3E}">
        <p14:creationId xmlns:p14="http://schemas.microsoft.com/office/powerpoint/2010/main" val="19341024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lass tubes showing how water climbs up them by capillary ac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4419" y="1087406"/>
            <a:ext cx="3923162" cy="317314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78370" y="4517749"/>
            <a:ext cx="10679502" cy="2246769"/>
          </a:xfrm>
          <a:prstGeom prst="rect">
            <a:avLst/>
          </a:prstGeom>
        </p:spPr>
        <p:txBody>
          <a:bodyPr wrap="square">
            <a:spAutoFit/>
          </a:bodyPr>
          <a:lstStyle/>
          <a:p>
            <a:pPr marL="171450" indent="-171450">
              <a:buFont typeface="Arial" panose="020B0604020202020204" pitchFamily="34" charset="0"/>
              <a:buChar char="•"/>
            </a:pPr>
            <a:r>
              <a:rPr lang="en-US" sz="2000" dirty="0">
                <a:latin typeface="Arial" panose="020B0604020202020204" pitchFamily="34" charset="0"/>
                <a:cs typeface="Arial" panose="020B0604020202020204" pitchFamily="34" charset="0"/>
              </a:rPr>
              <a:t>Without capillary action, the water level in all tubes would be the same</a:t>
            </a:r>
          </a:p>
          <a:p>
            <a:pPr marL="171450" indent="-1714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2000" dirty="0">
                <a:latin typeface="Arial" panose="020B0604020202020204" pitchFamily="34" charset="0"/>
                <a:cs typeface="Arial" panose="020B0604020202020204" pitchFamily="34" charset="0"/>
              </a:rPr>
              <a:t>Smaller diameter tubes have more relative surface area inside the tube, allowing capillary action to pull water up higher than in the larger diameter tubes</a:t>
            </a:r>
          </a:p>
          <a:p>
            <a:pPr marL="171450" indent="-1714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r>
              <a:rPr lang="en-US" sz="2000" dirty="0">
                <a:solidFill>
                  <a:srgbClr val="C00000"/>
                </a:solidFill>
                <a:latin typeface="Arial" panose="020B0604020202020204" pitchFamily="34" charset="0"/>
                <a:cs typeface="Arial" panose="020B0604020202020204" pitchFamily="34" charset="0"/>
              </a:rPr>
              <a:t>https://www.youtube.com/watch?v=PP9mn-X9i2Q</a:t>
            </a:r>
          </a:p>
          <a:p>
            <a:pPr marL="171450" indent="-1714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
        <p:nvSpPr>
          <p:cNvPr id="4" name="Rectangle 3"/>
          <p:cNvSpPr/>
          <p:nvPr/>
        </p:nvSpPr>
        <p:spPr>
          <a:xfrm>
            <a:off x="4317308" y="306989"/>
            <a:ext cx="3557384"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Capillary Action </a:t>
            </a:r>
          </a:p>
        </p:txBody>
      </p:sp>
    </p:spTree>
    <p:extLst>
      <p:ext uri="{BB962C8B-B14F-4D97-AF65-F5344CB8AC3E}">
        <p14:creationId xmlns:p14="http://schemas.microsoft.com/office/powerpoint/2010/main" val="2890362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8082" y="1333843"/>
            <a:ext cx="10990052" cy="4190314"/>
          </a:xfrm>
          <a:prstGeom prst="rect">
            <a:avLst/>
          </a:prstGeom>
        </p:spPr>
        <p:txBody>
          <a:bodyPr wrap="square">
            <a:spAutoFit/>
          </a:bodyPr>
          <a:lstStyle/>
          <a:p>
            <a:pPr marL="285750" indent="-285750">
              <a:lnSpc>
                <a:spcPct val="150000"/>
              </a:lnSpc>
              <a:buFont typeface="Arial" panose="020B0604020202020204" pitchFamily="34" charset="0"/>
              <a:buChar char="•"/>
            </a:pPr>
            <a:r>
              <a:rPr lang="en-US" sz="2000" dirty="0">
                <a:latin typeface="Arial" panose="020B0604020202020204" pitchFamily="34" charset="0"/>
                <a:cs typeface="Arial" panose="020B0604020202020204" pitchFamily="34" charset="0"/>
              </a:rPr>
              <a:t>If we dip a paper towel in water, we see it "magically" climb up the towel, appearing to ignore gravity </a:t>
            </a:r>
          </a:p>
          <a:p>
            <a:pPr marL="285750" indent="-285750">
              <a:lnSpc>
                <a:spcPct val="150000"/>
              </a:lnSpc>
              <a:buFont typeface="Arial" panose="020B0604020202020204" pitchFamily="34" charset="0"/>
              <a:buChar char="•"/>
            </a:pPr>
            <a:r>
              <a:rPr lang="en-US" sz="2000" dirty="0">
                <a:latin typeface="Arial" panose="020B0604020202020204" pitchFamily="34" charset="0"/>
                <a:cs typeface="Arial" panose="020B0604020202020204" pitchFamily="34" charset="0"/>
              </a:rPr>
              <a:t>This is capillary action in action. The water molecules climb up the towel and drag other water molecules along</a:t>
            </a:r>
          </a:p>
          <a:p>
            <a:pPr marL="285750" indent="-285750">
              <a:lnSpc>
                <a:spcPct val="150000"/>
              </a:lnSpc>
              <a:buFont typeface="Arial" panose="020B0604020202020204" pitchFamily="34" charset="0"/>
              <a:buChar char="•"/>
            </a:pPr>
            <a:r>
              <a:rPr lang="en-US" sz="2000" dirty="0">
                <a:latin typeface="Arial" panose="020B0604020202020204" pitchFamily="34" charset="0"/>
                <a:cs typeface="Arial" panose="020B0604020202020204" pitchFamily="34" charset="0"/>
              </a:rPr>
              <a:t>Plants and trees couldn't thrive without capillary action</a:t>
            </a:r>
          </a:p>
          <a:p>
            <a:pPr marL="285750" indent="-285750">
              <a:lnSpc>
                <a:spcPct val="150000"/>
              </a:lnSpc>
              <a:buFont typeface="Arial" panose="020B0604020202020204" pitchFamily="34" charset="0"/>
              <a:buChar char="•"/>
            </a:pPr>
            <a:r>
              <a:rPr lang="en-US" sz="2000" dirty="0">
                <a:latin typeface="Arial" panose="020B0604020202020204" pitchFamily="34" charset="0"/>
                <a:cs typeface="Arial" panose="020B0604020202020204" pitchFamily="34" charset="0"/>
              </a:rPr>
              <a:t>Plants put down roots into the soil which are capable of carrying water from the soil up into the plant</a:t>
            </a:r>
          </a:p>
          <a:p>
            <a:pPr marL="285750" indent="-285750">
              <a:lnSpc>
                <a:spcPct val="150000"/>
              </a:lnSpc>
              <a:buFont typeface="Arial" panose="020B0604020202020204" pitchFamily="34" charset="0"/>
              <a:buChar char="•"/>
            </a:pPr>
            <a:r>
              <a:rPr lang="en-US" sz="2000" dirty="0">
                <a:latin typeface="Arial" panose="020B0604020202020204" pitchFamily="34" charset="0"/>
                <a:cs typeface="Arial" panose="020B0604020202020204" pitchFamily="34" charset="0"/>
              </a:rPr>
              <a:t>Water dissolves nutrients and gets inside the roots and starts climbing up the plant</a:t>
            </a:r>
          </a:p>
          <a:p>
            <a:pPr marL="285750" indent="-285750">
              <a:lnSpc>
                <a:spcPct val="150000"/>
              </a:lnSpc>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
        <p:nvSpPr>
          <p:cNvPr id="3" name="Rectangle 2"/>
          <p:cNvSpPr/>
          <p:nvPr/>
        </p:nvSpPr>
        <p:spPr>
          <a:xfrm>
            <a:off x="2852163" y="194596"/>
            <a:ext cx="6487673"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Application of Capillary Action </a:t>
            </a:r>
          </a:p>
        </p:txBody>
      </p:sp>
    </p:spTree>
    <p:extLst>
      <p:ext uri="{BB962C8B-B14F-4D97-AF65-F5344CB8AC3E}">
        <p14:creationId xmlns:p14="http://schemas.microsoft.com/office/powerpoint/2010/main" val="1400687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7419" y="1038257"/>
            <a:ext cx="10559845" cy="4611519"/>
          </a:xfrm>
          <a:prstGeom prst="rect">
            <a:avLst/>
          </a:prstGeom>
        </p:spPr>
        <p:txBody>
          <a:bodyPr wrap="square">
            <a:spAutoFit/>
          </a:bodyPr>
          <a:lstStyle/>
          <a:p>
            <a:pPr marL="285750" indent="-285750">
              <a:lnSpc>
                <a:spcPct val="150000"/>
              </a:lnSpc>
              <a:buFont typeface="Arial" panose="020B0604020202020204" pitchFamily="34" charset="0"/>
              <a:buChar char="•"/>
            </a:pPr>
            <a:r>
              <a:rPr lang="en-US" sz="2000" dirty="0">
                <a:latin typeface="Arial" panose="020B0604020202020204" pitchFamily="34" charset="0"/>
                <a:cs typeface="Arial" panose="020B0604020202020204" pitchFamily="34" charset="0"/>
              </a:rPr>
              <a:t>Capillary action can "pull" water up a small upward distance, after which it cannot overcome gravity</a:t>
            </a:r>
          </a:p>
          <a:p>
            <a:pPr marL="285750" indent="-285750">
              <a:lnSpc>
                <a:spcPct val="150000"/>
              </a:lnSpc>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n-US" sz="2000" dirty="0">
                <a:latin typeface="Arial" panose="020B0604020202020204" pitchFamily="34" charset="0"/>
                <a:cs typeface="Arial" panose="020B0604020202020204" pitchFamily="34" charset="0"/>
              </a:rPr>
              <a:t>To get water up to all the branches and leaves, the forces of adhesion and cohesion are useful</a:t>
            </a:r>
          </a:p>
          <a:p>
            <a:pPr marL="285750" indent="-285750">
              <a:lnSpc>
                <a:spcPct val="150000"/>
              </a:lnSpc>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n-US" sz="2000" dirty="0">
                <a:latin typeface="Arial" panose="020B0604020202020204" pitchFamily="34" charset="0"/>
                <a:cs typeface="Arial" panose="020B0604020202020204" pitchFamily="34" charset="0"/>
              </a:rPr>
              <a:t>Capillary action is also responsible for drainage of constantly produced tear fluid from the eye</a:t>
            </a:r>
          </a:p>
          <a:p>
            <a:pPr marL="285750" indent="-285750">
              <a:lnSpc>
                <a:spcPct val="150000"/>
              </a:lnSpc>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00143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9728" y="1650978"/>
            <a:ext cx="10932544" cy="4401205"/>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action or property of same-type molecules to stick together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It is a mutually attractive property</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It is an in-built property of a substance that is caused by the shape and structure of molecules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Structural property makes the distribution of surrounding electrons non-uniform</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When same-type molecules with non-uniform electron distribution get close to one another, it creates an electrical attraction</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Water is an example of strongly cohesive molecule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
        <p:nvSpPr>
          <p:cNvPr id="4" name="Rectangle 3"/>
          <p:cNvSpPr/>
          <p:nvPr/>
        </p:nvSpPr>
        <p:spPr>
          <a:xfrm>
            <a:off x="2751544" y="112080"/>
            <a:ext cx="6085064" cy="954107"/>
          </a:xfrm>
          <a:prstGeom prst="rect">
            <a:avLst/>
          </a:prstGeom>
        </p:spPr>
        <p:txBody>
          <a:bodyPr wrap="none">
            <a:spAutoFit/>
          </a:bodyPr>
          <a:lstStyle/>
          <a:p>
            <a:pPr algn="ctr"/>
            <a:r>
              <a:rPr lang="en-US" sz="2800" dirty="0">
                <a:solidFill>
                  <a:srgbClr val="C00000"/>
                </a:solidFill>
                <a:latin typeface="Copperplate Gothic Light" panose="020E0507020206020404" pitchFamily="34" charset="0"/>
                <a:cs typeface="Arial" panose="020B0604020202020204" pitchFamily="34" charset="0"/>
              </a:rPr>
              <a:t>Cohesion or cohesive </a:t>
            </a:r>
          </a:p>
          <a:p>
            <a:pPr algn="ctr"/>
            <a:r>
              <a:rPr lang="en-US" sz="2800" dirty="0">
                <a:solidFill>
                  <a:srgbClr val="C00000"/>
                </a:solidFill>
                <a:latin typeface="Copperplate Gothic Light" panose="020E0507020206020404" pitchFamily="34" charset="0"/>
                <a:cs typeface="Arial" panose="020B0604020202020204" pitchFamily="34" charset="0"/>
              </a:rPr>
              <a:t>attraction or cohesive force </a:t>
            </a:r>
            <a:endParaRPr lang="en-US" sz="2800" dirty="0">
              <a:solidFill>
                <a:srgbClr val="C00000"/>
              </a:solidFill>
              <a:latin typeface="Copperplate Gothic Light" panose="020E0507020206020404" pitchFamily="34" charset="0"/>
            </a:endParaRPr>
          </a:p>
        </p:txBody>
      </p:sp>
    </p:spTree>
    <p:extLst>
      <p:ext uri="{BB962C8B-B14F-4D97-AF65-F5344CB8AC3E}">
        <p14:creationId xmlns:p14="http://schemas.microsoft.com/office/powerpoint/2010/main" val="2834955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4771" y="205614"/>
            <a:ext cx="10382458" cy="523220"/>
          </a:xfrm>
          <a:prstGeom prst="rect">
            <a:avLst/>
          </a:prstGeom>
        </p:spPr>
        <p:txBody>
          <a:bodyPr wrap="none">
            <a:spAutoFit/>
          </a:bodyPr>
          <a:lstStyle/>
          <a:p>
            <a:r>
              <a:rPr lang="en-US" sz="2800" dirty="0">
                <a:solidFill>
                  <a:srgbClr val="C00000"/>
                </a:solidFill>
                <a:latin typeface="Copperplate Gothic Light" panose="020E0507020206020404" pitchFamily="34" charset="0"/>
                <a:cs typeface="Arial" panose="020B0604020202020204" pitchFamily="34" charset="0"/>
              </a:rPr>
              <a:t>Adhesion or Adhesive attraction or Adhesive force </a:t>
            </a:r>
            <a:endParaRPr lang="en-US" sz="2800" dirty="0">
              <a:solidFill>
                <a:srgbClr val="C00000"/>
              </a:solidFill>
              <a:latin typeface="Copperplate Gothic Light" panose="020E0507020206020404" pitchFamily="34" charset="0"/>
            </a:endParaRPr>
          </a:p>
        </p:txBody>
      </p:sp>
      <p:sp>
        <p:nvSpPr>
          <p:cNvPr id="4" name="Rectangle 3"/>
          <p:cNvSpPr/>
          <p:nvPr/>
        </p:nvSpPr>
        <p:spPr>
          <a:xfrm>
            <a:off x="595614" y="1242321"/>
            <a:ext cx="9977887" cy="3477875"/>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Adhesion is the tendency of dissimilar particles get attracted to one another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Its opposite to Cohesion property</a:t>
            </a:r>
          </a:p>
          <a:p>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forces that cause adhesion and cohesion can be divided into several types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Categories of Adhesive forces</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Mechanical adhesion</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Chemical adhesion</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Dispersive adhesion</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Diffusive adhesion</a:t>
            </a:r>
          </a:p>
        </p:txBody>
      </p:sp>
      <p:pic>
        <p:nvPicPr>
          <p:cNvPr id="1026" name="Picture 2" descr="https://upload.wikimedia.org/wikipedia/commons/thumb/4/43/Spider_web_Luc_Viatour.jpg/220px-Spider_web_Luc_Viatou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5313" y="3293084"/>
            <a:ext cx="3805630" cy="285422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91307" y="5856127"/>
            <a:ext cx="5428089" cy="400110"/>
          </a:xfrm>
          <a:prstGeom prst="rect">
            <a:avLst/>
          </a:prstGeom>
        </p:spPr>
        <p:txBody>
          <a:bodyPr wrap="none">
            <a:spAutoFit/>
          </a:bodyPr>
          <a:lstStyle/>
          <a:p>
            <a:r>
              <a:rPr lang="en-US" sz="2000" dirty="0">
                <a:solidFill>
                  <a:srgbClr val="C00000"/>
                </a:solidFill>
                <a:latin typeface="Arial" panose="020B0604020202020204" pitchFamily="34" charset="0"/>
                <a:cs typeface="Arial" panose="020B0604020202020204" pitchFamily="34" charset="0"/>
              </a:rPr>
              <a:t>Example: Dew drops adhering to a spider web</a:t>
            </a:r>
          </a:p>
        </p:txBody>
      </p:sp>
    </p:spTree>
    <p:extLst>
      <p:ext uri="{BB962C8B-B14F-4D97-AF65-F5344CB8AC3E}">
        <p14:creationId xmlns:p14="http://schemas.microsoft.com/office/powerpoint/2010/main" val="12125700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0498" y="461237"/>
            <a:ext cx="10691003" cy="6555641"/>
          </a:xfrm>
          <a:prstGeom prst="rect">
            <a:avLst/>
          </a:prstGeom>
        </p:spPr>
        <p:txBody>
          <a:bodyPr wrap="square">
            <a:spAutoFit/>
          </a:bodyPr>
          <a:lstStyle/>
          <a:p>
            <a:r>
              <a:rPr lang="en-US" sz="2000" b="1" dirty="0">
                <a:solidFill>
                  <a:srgbClr val="C00000"/>
                </a:solidFill>
                <a:latin typeface="Arial" panose="020B0604020202020204" pitchFamily="34" charset="0"/>
                <a:cs typeface="Arial" panose="020B0604020202020204" pitchFamily="34" charset="0"/>
              </a:rPr>
              <a:t>Mechanical Adhesion</a:t>
            </a:r>
          </a:p>
          <a:p>
            <a:endParaRPr lang="en-US" sz="2000"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Attraction due to interlocking of two different particles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Interlocking phenomena are observed on different length scales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Courier New" panose="02070309020205020404" pitchFamily="49" charset="0"/>
              <a:buChar char="o"/>
            </a:pPr>
            <a:r>
              <a:rPr lang="en-US" sz="2000" dirty="0">
                <a:latin typeface="Arial" panose="020B0604020202020204" pitchFamily="34" charset="0"/>
                <a:cs typeface="Arial" panose="020B0604020202020204" pitchFamily="34" charset="0"/>
              </a:rPr>
              <a:t>Sewing is an example of two materials forming a large scale mechanical bond</a:t>
            </a:r>
          </a:p>
          <a:p>
            <a:pPr marL="742950" lvl="1" indent="-285750">
              <a:buFont typeface="Courier New" panose="02070309020205020404" pitchFamily="49" charset="0"/>
              <a:buChar char="o"/>
            </a:pPr>
            <a:r>
              <a:rPr lang="en-US" sz="2000" dirty="0">
                <a:latin typeface="Arial" panose="020B0604020202020204" pitchFamily="34" charset="0"/>
                <a:cs typeface="Arial" panose="020B0604020202020204" pitchFamily="34" charset="0"/>
              </a:rPr>
              <a:t>Velcro forms one on a medium scale</a:t>
            </a:r>
          </a:p>
          <a:p>
            <a:pPr marL="742950" lvl="1" indent="-285750">
              <a:buFont typeface="Courier New" panose="02070309020205020404" pitchFamily="49" charset="0"/>
              <a:buChar char="o"/>
            </a:pPr>
            <a:r>
              <a:rPr lang="en-US" sz="2000" dirty="0">
                <a:latin typeface="Arial" panose="020B0604020202020204" pitchFamily="34" charset="0"/>
                <a:cs typeface="Arial" panose="020B0604020202020204" pitchFamily="34" charset="0"/>
              </a:rPr>
              <a:t>Textile adhesives (glue) form one at a small scale</a:t>
            </a: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r>
              <a:rPr lang="en-US" sz="2000" b="1" dirty="0">
                <a:solidFill>
                  <a:srgbClr val="C00000"/>
                </a:solidFill>
                <a:latin typeface="Arial" panose="020B0604020202020204" pitchFamily="34" charset="0"/>
                <a:cs typeface="Arial" panose="020B0604020202020204" pitchFamily="34" charset="0"/>
              </a:rPr>
              <a:t>Chemical Adhesion</a:t>
            </a:r>
          </a:p>
          <a:p>
            <a:endParaRPr lang="en-US" sz="2000"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Two materials may form a compound locally at the joint where both materials are present</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strongest joints are where atoms of the two materials share or swap electrons to form a covalent or ionic bon</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This happens only at the boundary of two materials</a:t>
            </a:r>
          </a:p>
          <a:p>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219689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8258" y="1189505"/>
            <a:ext cx="11130115" cy="4370427"/>
          </a:xfrm>
          <a:prstGeom prst="rect">
            <a:avLst/>
          </a:prstGeom>
        </p:spPr>
        <p:txBody>
          <a:bodyPr wrap="square">
            <a:spAutoFit/>
          </a:bodyPr>
          <a:lstStyle/>
          <a:p>
            <a:r>
              <a:rPr lang="en-US" sz="2000" b="1" dirty="0">
                <a:solidFill>
                  <a:srgbClr val="C00000"/>
                </a:solidFill>
                <a:latin typeface="Arial" panose="020B0604020202020204" pitchFamily="34" charset="0"/>
                <a:cs typeface="Arial" panose="020B0604020202020204" pitchFamily="34" charset="0"/>
              </a:rPr>
              <a:t>Chemical Adhesion continued</a:t>
            </a: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Occurs when the surface atoms of two separate surfaces form ionic, covalent, or hydrogen bonds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These attractive ionic and covalent forces are effective over only very small distances – less than a nanometer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These bonds are fairly brittle, since the surfaces then need to be kept close together for them to experience chemical adhesion</a:t>
            </a:r>
          </a:p>
          <a:p>
            <a:endParaRPr lang="en-US" sz="2000" dirty="0">
              <a:latin typeface="Arial" panose="020B0604020202020204" pitchFamily="34" charset="0"/>
              <a:cs typeface="Arial" panose="020B0604020202020204" pitchFamily="34" charset="0"/>
            </a:endParaRPr>
          </a:p>
          <a:p>
            <a:r>
              <a:rPr lang="en-US" sz="2000" b="1" dirty="0">
                <a:solidFill>
                  <a:srgbClr val="C00000"/>
                </a:solidFill>
                <a:latin typeface="Arial" panose="020B0604020202020204" pitchFamily="34" charset="0"/>
                <a:cs typeface="Arial" panose="020B0604020202020204" pitchFamily="34" charset="0"/>
              </a:rPr>
              <a:t>Dispersive Adhesion</a:t>
            </a: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Also known as </a:t>
            </a:r>
            <a:r>
              <a:rPr lang="en-US" sz="2000" dirty="0" err="1">
                <a:latin typeface="Arial" panose="020B0604020202020204" pitchFamily="34" charset="0"/>
                <a:cs typeface="Arial" panose="020B0604020202020204" pitchFamily="34" charset="0"/>
              </a:rPr>
              <a:t>Physisorption</a:t>
            </a: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Two materials are held together by van der Waals forces: the attraction between two molecules</a:t>
            </a:r>
          </a:p>
        </p:txBody>
      </p:sp>
    </p:spTree>
    <p:extLst>
      <p:ext uri="{BB962C8B-B14F-4D97-AF65-F5344CB8AC3E}">
        <p14:creationId xmlns:p14="http://schemas.microsoft.com/office/powerpoint/2010/main" val="2910769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16584" y="456762"/>
            <a:ext cx="7726212" cy="954107"/>
          </a:xfrm>
          <a:prstGeom prst="rect">
            <a:avLst/>
          </a:prstGeom>
        </p:spPr>
        <p:txBody>
          <a:bodyPr wrap="square">
            <a:spAutoFit/>
          </a:bodyPr>
          <a:lstStyle/>
          <a:p>
            <a:pPr algn="ctr"/>
            <a:r>
              <a:rPr lang="en-US" sz="2800" dirty="0">
                <a:solidFill>
                  <a:srgbClr val="C00000"/>
                </a:solidFill>
                <a:latin typeface="Copperplate Gothic Light" panose="020E0507020206020404" pitchFamily="34" charset="0"/>
              </a:rPr>
              <a:t>Cohesion and Adhesion On-Board the International Space Station</a:t>
            </a:r>
          </a:p>
        </p:txBody>
      </p:sp>
      <p:sp>
        <p:nvSpPr>
          <p:cNvPr id="4" name="Rectangle 3"/>
          <p:cNvSpPr/>
          <p:nvPr/>
        </p:nvSpPr>
        <p:spPr>
          <a:xfrm>
            <a:off x="3073249" y="5224905"/>
            <a:ext cx="5612883" cy="400110"/>
          </a:xfrm>
          <a:prstGeom prst="rect">
            <a:avLst/>
          </a:prstGeom>
        </p:spPr>
        <p:txBody>
          <a:bodyPr wrap="none">
            <a:spAutoFit/>
          </a:bodyPr>
          <a:lstStyle/>
          <a:p>
            <a:r>
              <a:rPr lang="en-US" sz="2000" dirty="0">
                <a:solidFill>
                  <a:srgbClr val="C00000"/>
                </a:solidFill>
                <a:latin typeface="Arial" panose="020B0604020202020204" pitchFamily="34" charset="0"/>
                <a:cs typeface="Arial" panose="020B0604020202020204" pitchFamily="34" charset="0"/>
              </a:rPr>
              <a:t>https://www.youtube.com/watch?v=oAY3yISf-24</a:t>
            </a:r>
          </a:p>
        </p:txBody>
      </p:sp>
      <p:pic>
        <p:nvPicPr>
          <p:cNvPr id="5" name="oAY3yISf-24"/>
          <p:cNvPicPr>
            <a:picLocks noRot="1" noChangeAspect="1"/>
          </p:cNvPicPr>
          <p:nvPr>
            <a:videoFile r:link="rId1"/>
          </p:nvPr>
        </p:nvPicPr>
        <p:blipFill>
          <a:blip r:embed="rId3"/>
          <a:stretch>
            <a:fillRect/>
          </a:stretch>
        </p:blipFill>
        <p:spPr>
          <a:xfrm>
            <a:off x="2831691" y="1810979"/>
            <a:ext cx="6069203" cy="3413926"/>
          </a:xfrm>
          <a:prstGeom prst="rect">
            <a:avLst/>
          </a:prstGeom>
        </p:spPr>
      </p:pic>
    </p:spTree>
    <p:extLst>
      <p:ext uri="{BB962C8B-B14F-4D97-AF65-F5344CB8AC3E}">
        <p14:creationId xmlns:p14="http://schemas.microsoft.com/office/powerpoint/2010/main" val="1170699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48820" y="278179"/>
            <a:ext cx="2969852"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rPr>
              <a:t>Self-Assembly</a:t>
            </a:r>
          </a:p>
        </p:txBody>
      </p:sp>
      <p:sp>
        <p:nvSpPr>
          <p:cNvPr id="4" name="Rectangle 3"/>
          <p:cNvSpPr/>
          <p:nvPr/>
        </p:nvSpPr>
        <p:spPr>
          <a:xfrm>
            <a:off x="1088576" y="1224172"/>
            <a:ext cx="9690340" cy="4985980"/>
          </a:xfrm>
          <a:prstGeom prst="rect">
            <a:avLst/>
          </a:prstGeom>
        </p:spPr>
        <p:txBody>
          <a:bodyPr wrap="square">
            <a:spAutoFit/>
          </a:bodyPr>
          <a:lstStyle/>
          <a:p>
            <a:r>
              <a:rPr lang="en-US" sz="2000" b="1" dirty="0">
                <a:latin typeface="Arial" panose="020B0604020202020204" pitchFamily="34" charset="0"/>
                <a:cs typeface="Arial" panose="020B0604020202020204" pitchFamily="34" charset="0"/>
              </a:rPr>
              <a:t>Self-Assembly:</a:t>
            </a:r>
          </a:p>
          <a:p>
            <a:r>
              <a:rPr lang="en-US" sz="2000" dirty="0">
                <a:latin typeface="Arial" panose="020B0604020202020204" pitchFamily="34" charset="0"/>
                <a:cs typeface="Arial" panose="020B0604020202020204" pitchFamily="34" charset="0"/>
              </a:rPr>
              <a:t> Process in which a disordered mixtures of pre-existing components forms an organized structure or pattern</a:t>
            </a: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Self-assembly happens due to local interactions among the components of mixtures, with no external influences/forces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When the self-assembling components are molecules, the process is termed </a:t>
            </a:r>
            <a:r>
              <a:rPr lang="en-US" sz="2000" b="1" dirty="0">
                <a:latin typeface="Arial" panose="020B0604020202020204" pitchFamily="34" charset="0"/>
                <a:cs typeface="Arial" panose="020B0604020202020204" pitchFamily="34" charset="0"/>
              </a:rPr>
              <a:t>molecular self-assembly</a:t>
            </a:r>
          </a:p>
          <a:p>
            <a:pPr marL="285750" indent="-285750">
              <a:buFont typeface="Arial" panose="020B0604020202020204" pitchFamily="34" charset="0"/>
              <a:buChar char="•"/>
            </a:pPr>
            <a:endParaRPr lang="en-US" sz="2000"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b="1"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Two Types of self-assembly</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Static self-assembly</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Dynamic self-assembly</a:t>
            </a:r>
          </a:p>
        </p:txBody>
      </p:sp>
    </p:spTree>
    <p:extLst>
      <p:ext uri="{BB962C8B-B14F-4D97-AF65-F5344CB8AC3E}">
        <p14:creationId xmlns:p14="http://schemas.microsoft.com/office/powerpoint/2010/main" val="17907273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5944" y="5034615"/>
            <a:ext cx="5282280" cy="369332"/>
          </a:xfrm>
          <a:prstGeom prst="rect">
            <a:avLst/>
          </a:prstGeom>
        </p:spPr>
        <p:txBody>
          <a:bodyPr wrap="none">
            <a:spAutoFit/>
          </a:bodyPr>
          <a:lstStyle/>
          <a:p>
            <a:r>
              <a:rPr lang="en-US" dirty="0">
                <a:solidFill>
                  <a:srgbClr val="C00000"/>
                </a:solidFill>
                <a:latin typeface="Arial" panose="020B0604020202020204" pitchFamily="34" charset="0"/>
                <a:cs typeface="Arial" panose="020B0604020202020204" pitchFamily="34" charset="0"/>
              </a:rPr>
              <a:t>https://www.youtube.com/watch?v=RSRiywp9v9w</a:t>
            </a:r>
          </a:p>
        </p:txBody>
      </p:sp>
      <p:pic>
        <p:nvPicPr>
          <p:cNvPr id="3" name="RSRiywp9v9w"/>
          <p:cNvPicPr>
            <a:picLocks noRot="1" noChangeAspect="1"/>
          </p:cNvPicPr>
          <p:nvPr>
            <a:videoFile r:link="rId1"/>
          </p:nvPr>
        </p:nvPicPr>
        <p:blipFill>
          <a:blip r:embed="rId4"/>
          <a:stretch>
            <a:fillRect/>
          </a:stretch>
        </p:blipFill>
        <p:spPr>
          <a:xfrm>
            <a:off x="315694" y="1897626"/>
            <a:ext cx="5574891" cy="3135876"/>
          </a:xfrm>
          <a:prstGeom prst="rect">
            <a:avLst/>
          </a:prstGeom>
        </p:spPr>
      </p:pic>
      <p:sp>
        <p:nvSpPr>
          <p:cNvPr id="4" name="Rectangle 3"/>
          <p:cNvSpPr/>
          <p:nvPr/>
        </p:nvSpPr>
        <p:spPr>
          <a:xfrm>
            <a:off x="4115277" y="569960"/>
            <a:ext cx="3265894"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Hydrogen Bond</a:t>
            </a:r>
          </a:p>
        </p:txBody>
      </p:sp>
      <p:sp>
        <p:nvSpPr>
          <p:cNvPr id="5" name="Rectangle 4"/>
          <p:cNvSpPr/>
          <p:nvPr/>
        </p:nvSpPr>
        <p:spPr>
          <a:xfrm>
            <a:off x="6535674" y="5034615"/>
            <a:ext cx="5410520" cy="369332"/>
          </a:xfrm>
          <a:prstGeom prst="rect">
            <a:avLst/>
          </a:prstGeom>
        </p:spPr>
        <p:txBody>
          <a:bodyPr wrap="none">
            <a:spAutoFit/>
          </a:bodyPr>
          <a:lstStyle/>
          <a:p>
            <a:r>
              <a:rPr lang="en-US" dirty="0">
                <a:solidFill>
                  <a:srgbClr val="C00000"/>
                </a:solidFill>
                <a:latin typeface="Arial" panose="020B0604020202020204" pitchFamily="34" charset="0"/>
                <a:cs typeface="Arial" panose="020B0604020202020204" pitchFamily="34" charset="0"/>
              </a:rPr>
              <a:t>https://www.youtube.com/watch?v=CgSHXO4dZPc</a:t>
            </a:r>
          </a:p>
        </p:txBody>
      </p:sp>
      <p:pic>
        <p:nvPicPr>
          <p:cNvPr id="6" name="CgSHXO4dZPc"/>
          <p:cNvPicPr>
            <a:picLocks noRot="1" noChangeAspect="1"/>
          </p:cNvPicPr>
          <p:nvPr>
            <a:videoFile r:link="rId2"/>
          </p:nvPr>
        </p:nvPicPr>
        <p:blipFill>
          <a:blip r:embed="rId4"/>
          <a:stretch>
            <a:fillRect/>
          </a:stretch>
        </p:blipFill>
        <p:spPr>
          <a:xfrm>
            <a:off x="6371304" y="1897626"/>
            <a:ext cx="5574890" cy="3135876"/>
          </a:xfrm>
          <a:prstGeom prst="rect">
            <a:avLst/>
          </a:prstGeom>
        </p:spPr>
      </p:pic>
    </p:spTree>
    <p:extLst>
      <p:ext uri="{BB962C8B-B14F-4D97-AF65-F5344CB8AC3E}">
        <p14:creationId xmlns:p14="http://schemas.microsoft.com/office/powerpoint/2010/main" val="30686302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86472" y="5554476"/>
            <a:ext cx="5920467" cy="400110"/>
          </a:xfrm>
          <a:prstGeom prst="rect">
            <a:avLst/>
          </a:prstGeom>
        </p:spPr>
        <p:txBody>
          <a:bodyPr wrap="none">
            <a:spAutoFit/>
          </a:bodyPr>
          <a:lstStyle/>
          <a:p>
            <a:r>
              <a:rPr lang="en-US" sz="2000" dirty="0">
                <a:solidFill>
                  <a:srgbClr val="C00000"/>
                </a:solidFill>
                <a:latin typeface="Arial" panose="020B0604020202020204" pitchFamily="34" charset="0"/>
                <a:cs typeface="Arial" panose="020B0604020202020204" pitchFamily="34" charset="0"/>
              </a:rPr>
              <a:t>https://www.youtube.com/watch?v=P_jQ1B9UwpU</a:t>
            </a:r>
          </a:p>
        </p:txBody>
      </p:sp>
      <p:sp>
        <p:nvSpPr>
          <p:cNvPr id="3" name="Rectangle 2"/>
          <p:cNvSpPr/>
          <p:nvPr/>
        </p:nvSpPr>
        <p:spPr>
          <a:xfrm>
            <a:off x="1945759" y="160349"/>
            <a:ext cx="9112102" cy="1384995"/>
          </a:xfrm>
          <a:prstGeom prst="rect">
            <a:avLst/>
          </a:prstGeom>
        </p:spPr>
        <p:txBody>
          <a:bodyPr wrap="square">
            <a:spAutoFit/>
          </a:bodyPr>
          <a:lstStyle/>
          <a:p>
            <a:pPr algn="ctr"/>
            <a:r>
              <a:rPr lang="en-US" sz="2800" dirty="0">
                <a:solidFill>
                  <a:srgbClr val="C00000"/>
                </a:solidFill>
                <a:latin typeface="Copperplate Gothic Light" panose="020E0507020206020404" pitchFamily="34" charset="0"/>
              </a:rPr>
              <a:t>Summary:</a:t>
            </a:r>
          </a:p>
          <a:p>
            <a:pPr algn="ctr"/>
            <a:r>
              <a:rPr lang="en-US" sz="2800" dirty="0">
                <a:solidFill>
                  <a:srgbClr val="C00000"/>
                </a:solidFill>
                <a:latin typeface="Copperplate Gothic Light" panose="020E0507020206020404" pitchFamily="34" charset="0"/>
              </a:rPr>
              <a:t>Viscosity, Cohesive and Adhesive Forces, Surface Tension, and Capillary Action</a:t>
            </a:r>
            <a:endParaRPr lang="en-US" sz="2800" b="0" i="0" dirty="0">
              <a:solidFill>
                <a:srgbClr val="C00000"/>
              </a:solidFill>
              <a:effectLst/>
              <a:latin typeface="Copperplate Gothic Light" panose="020E0507020206020404" pitchFamily="34" charset="0"/>
            </a:endParaRPr>
          </a:p>
        </p:txBody>
      </p:sp>
      <p:pic>
        <p:nvPicPr>
          <p:cNvPr id="4" name="P_jQ1B9UwpU"/>
          <p:cNvPicPr>
            <a:picLocks noRot="1" noChangeAspect="1"/>
          </p:cNvPicPr>
          <p:nvPr>
            <a:videoFile r:link="rId1"/>
          </p:nvPr>
        </p:nvPicPr>
        <p:blipFill>
          <a:blip r:embed="rId3"/>
          <a:stretch>
            <a:fillRect/>
          </a:stretch>
        </p:blipFill>
        <p:spPr>
          <a:xfrm>
            <a:off x="2985058" y="1952579"/>
            <a:ext cx="6221881" cy="3499808"/>
          </a:xfrm>
          <a:prstGeom prst="rect">
            <a:avLst/>
          </a:prstGeom>
        </p:spPr>
      </p:pic>
    </p:spTree>
    <p:extLst>
      <p:ext uri="{BB962C8B-B14F-4D97-AF65-F5344CB8AC3E}">
        <p14:creationId xmlns:p14="http://schemas.microsoft.com/office/powerpoint/2010/main" val="17132109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21723" y="220670"/>
            <a:ext cx="4683462"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rPr>
              <a:t>Types of Self-Assembly</a:t>
            </a:r>
          </a:p>
        </p:txBody>
      </p:sp>
      <p:sp>
        <p:nvSpPr>
          <p:cNvPr id="4" name="Rectangle 3"/>
          <p:cNvSpPr/>
          <p:nvPr/>
        </p:nvSpPr>
        <p:spPr>
          <a:xfrm>
            <a:off x="442822" y="1193660"/>
            <a:ext cx="11185585" cy="5016758"/>
          </a:xfrm>
          <a:prstGeom prst="rect">
            <a:avLst/>
          </a:prstGeom>
        </p:spPr>
        <p:txBody>
          <a:bodyPr wrap="square">
            <a:spAutoFit/>
          </a:bodyPr>
          <a:lstStyle/>
          <a:p>
            <a:r>
              <a:rPr lang="en-US" sz="2000" b="1" dirty="0">
                <a:solidFill>
                  <a:srgbClr val="C00000"/>
                </a:solidFill>
                <a:latin typeface="Arial" panose="020B0604020202020204" pitchFamily="34" charset="0"/>
                <a:cs typeface="Arial" panose="020B0604020202020204" pitchFamily="34" charset="0"/>
              </a:rPr>
              <a:t>Static self-assembly</a:t>
            </a: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mixture system takes time and gradually approaches an “ordered state” as the system constituents try to  minimize potential energy</a:t>
            </a: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Static self-assembly is commonly a relatively slow process</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Recollect that</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Negative potential energy means particles attract</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More attraction means more stable the mixture is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r>
              <a:rPr lang="en-US" sz="2000" b="1" dirty="0">
                <a:solidFill>
                  <a:srgbClr val="C00000"/>
                </a:solidFill>
                <a:latin typeface="Arial" panose="020B0604020202020204" pitchFamily="34" charset="0"/>
                <a:cs typeface="Arial" panose="020B0604020202020204" pitchFamily="34" charset="0"/>
              </a:rPr>
              <a:t>Dynamic self-assembly</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Occurs when the formation of an ordered state requires dissipation of energy</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Interactions responsible for the formation of structures or patterns between components occur only if the system dissipates energy </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Dynamic self-assembly commonly forms stable patterns that are not in equilibrium</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32484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489" y="220670"/>
            <a:ext cx="3415935"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rPr>
              <a:t>Surface Tension</a:t>
            </a:r>
          </a:p>
        </p:txBody>
      </p:sp>
      <p:sp>
        <p:nvSpPr>
          <p:cNvPr id="4" name="Rectangle 3"/>
          <p:cNvSpPr/>
          <p:nvPr/>
        </p:nvSpPr>
        <p:spPr>
          <a:xfrm>
            <a:off x="442822" y="1193660"/>
            <a:ext cx="11185585" cy="2769989"/>
          </a:xfrm>
          <a:prstGeom prst="rect">
            <a:avLst/>
          </a:prstGeom>
        </p:spPr>
        <p:txBody>
          <a:bodyPr wrap="square">
            <a:spAutoFit/>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Property displayed by all liquids</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The property of the surface of a liquid that allows it to resist an external force, due to the cohesive attraction by its molecules</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Property of the surface of a liquid that allows it to resist an external force, due to the cohesive nature of the water molecules</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25606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82180" y="220670"/>
            <a:ext cx="5362558"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rPr>
              <a:t>Surface Tension Of Water</a:t>
            </a:r>
          </a:p>
        </p:txBody>
      </p:sp>
      <p:sp>
        <p:nvSpPr>
          <p:cNvPr id="4" name="Rectangle 3"/>
          <p:cNvSpPr/>
          <p:nvPr/>
        </p:nvSpPr>
        <p:spPr>
          <a:xfrm>
            <a:off x="325864" y="1395679"/>
            <a:ext cx="7901916" cy="2862322"/>
          </a:xfrm>
          <a:prstGeom prst="rect">
            <a:avLst/>
          </a:prstGeom>
        </p:spPr>
        <p:txBody>
          <a:bodyPr wrap="square">
            <a:spAutoFit/>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The molecules at the surface of water do not have other water molecules on all sides of them</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They cohere more strongly to those directly neighboring them (in this case, next to and below them)</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Stronger cohesion between water molecules as opposed to the attraction of the water molecules to the air makes it more difficult to move the paper clip through the surface </a:t>
            </a:r>
          </a:p>
        </p:txBody>
      </p:sp>
      <p:pic>
        <p:nvPicPr>
          <p:cNvPr id="1026" name="Picture 2" descr="A paper clip floating on water, due to surface tension.">
            <a:extLst>
              <a:ext uri="{FF2B5EF4-FFF2-40B4-BE49-F238E27FC236}">
                <a16:creationId xmlns:a16="http://schemas.microsoft.com/office/drawing/2014/main" id="{CD279FB3-E8A3-4AE4-817A-B79A36910F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02064" y="3429000"/>
            <a:ext cx="3238500" cy="3238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73146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4721" y="253666"/>
            <a:ext cx="5362558"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rPr>
              <a:t>Surface Tension Of Water</a:t>
            </a:r>
          </a:p>
        </p:txBody>
      </p:sp>
      <p:sp>
        <p:nvSpPr>
          <p:cNvPr id="4" name="Rectangle 3"/>
          <p:cNvSpPr/>
          <p:nvPr/>
        </p:nvSpPr>
        <p:spPr>
          <a:xfrm>
            <a:off x="409104" y="1322252"/>
            <a:ext cx="8532877" cy="4093428"/>
          </a:xfrm>
          <a:prstGeom prst="rect">
            <a:avLst/>
          </a:prstGeom>
        </p:spPr>
        <p:txBody>
          <a:bodyPr wrap="square">
            <a:spAutoFit/>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Water molecules want to cling to each other</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At the surface, there are fewer water molecules to cling to since there is air above (thus, no water molecules)</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A stronger bond between those molecules that actually do come in contact with one another, and a layer of strongly bonded water (see diagram)</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This surface layer (held together by surface tension) creates a considerable barrier between the atmosphere and the water</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This barrier is called surface tension</a:t>
            </a:r>
          </a:p>
        </p:txBody>
      </p:sp>
      <p:pic>
        <p:nvPicPr>
          <p:cNvPr id="2050" name="Picture 2" descr="Drawing showing water molecules on a water surface form a strong bond, causing surface tension.">
            <a:extLst>
              <a:ext uri="{FF2B5EF4-FFF2-40B4-BE49-F238E27FC236}">
                <a16:creationId xmlns:a16="http://schemas.microsoft.com/office/drawing/2014/main" id="{A3DCDA92-4E17-47C6-9564-A03C11DA7A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1981" y="3404419"/>
            <a:ext cx="3005249" cy="3079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41493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69259" y="261599"/>
            <a:ext cx="5362558"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rPr>
              <a:t>Surface Tension Of Water</a:t>
            </a:r>
          </a:p>
        </p:txBody>
      </p:sp>
      <p:sp>
        <p:nvSpPr>
          <p:cNvPr id="4" name="Rectangle 3"/>
          <p:cNvSpPr/>
          <p:nvPr/>
        </p:nvSpPr>
        <p:spPr>
          <a:xfrm>
            <a:off x="402989" y="1237190"/>
            <a:ext cx="8228828" cy="3785652"/>
          </a:xfrm>
          <a:prstGeom prst="rect">
            <a:avLst/>
          </a:prstGeom>
        </p:spPr>
        <p:txBody>
          <a:bodyPr wrap="square">
            <a:spAutoFit/>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Within a body of a liquid, a molecule will not experience a net force because the forces by the neighboring molecules all cancel out</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However for a molecule on the surface of the liquid, there will be a net inward force since there will be no attractive force acting from above</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This inward net force causes the molecules on the surface to contract and to resist being stretched or broken</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Thus the surface is under tension, which is where the name "surface tension" originates</a:t>
            </a:r>
          </a:p>
        </p:txBody>
      </p:sp>
      <p:pic>
        <p:nvPicPr>
          <p:cNvPr id="2050" name="Picture 2" descr="Drawing showing water molecules on a water surface form a strong bond, causing surface tension.">
            <a:extLst>
              <a:ext uri="{FF2B5EF4-FFF2-40B4-BE49-F238E27FC236}">
                <a16:creationId xmlns:a16="http://schemas.microsoft.com/office/drawing/2014/main" id="{A3DCDA92-4E17-47C6-9564-A03C11DA7A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02961" y="3646479"/>
            <a:ext cx="2686050" cy="275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16187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69259" y="299925"/>
            <a:ext cx="5362558"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rPr>
              <a:t>Surface Tension Of Water</a:t>
            </a:r>
          </a:p>
        </p:txBody>
      </p:sp>
      <p:sp>
        <p:nvSpPr>
          <p:cNvPr id="4" name="Rectangle 3"/>
          <p:cNvSpPr/>
          <p:nvPr/>
        </p:nvSpPr>
        <p:spPr>
          <a:xfrm>
            <a:off x="402989" y="1012954"/>
            <a:ext cx="8532877" cy="2862322"/>
          </a:xfrm>
          <a:prstGeom prst="rect">
            <a:avLst/>
          </a:prstGeom>
        </p:spPr>
        <p:txBody>
          <a:bodyPr wrap="square">
            <a:spAutoFit/>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Due to the surface tension, small objects will "float" on the surface of a fluid, as long as the object cannot break through and separate the top layer of water molecules</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When an object is on the surface of the fluid, the surface under tension will behave like an elastic membrane</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Surface tension results in the top layer of liquid to behave like an elastic membrane (</a:t>
            </a:r>
            <a:r>
              <a:rPr lang="en-US" sz="2000" dirty="0" err="1">
                <a:latin typeface="Arial" panose="020B0604020202020204" pitchFamily="34" charset="0"/>
                <a:cs typeface="Arial" panose="020B0604020202020204" pitchFamily="34" charset="0"/>
              </a:rPr>
              <a:t>eg.</a:t>
            </a:r>
            <a:r>
              <a:rPr lang="en-US" sz="2000" dirty="0">
                <a:latin typeface="Arial" panose="020B0604020202020204" pitchFamily="34" charset="0"/>
                <a:cs typeface="Arial" panose="020B0604020202020204" pitchFamily="34" charset="0"/>
              </a:rPr>
              <a:t> balloon)</a:t>
            </a:r>
          </a:p>
        </p:txBody>
      </p:sp>
      <p:pic>
        <p:nvPicPr>
          <p:cNvPr id="2050" name="Picture 2" descr="Drawing showing water molecules on a water surface form a strong bond, causing surface tension.">
            <a:extLst>
              <a:ext uri="{FF2B5EF4-FFF2-40B4-BE49-F238E27FC236}">
                <a16:creationId xmlns:a16="http://schemas.microsoft.com/office/drawing/2014/main" id="{A3DCDA92-4E17-47C6-9564-A03C11DA7A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35866" y="3761935"/>
            <a:ext cx="2686050" cy="275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17780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84300" y="304129"/>
            <a:ext cx="5826147" cy="523220"/>
          </a:xfrm>
          <a:prstGeom prst="rect">
            <a:avLst/>
          </a:prstGeom>
        </p:spPr>
        <p:txBody>
          <a:bodyPr wrap="none">
            <a:spAutoFit/>
          </a:bodyPr>
          <a:lstStyle/>
          <a:p>
            <a:pPr lvl="0" algn="ctr">
              <a:defRPr/>
            </a:pPr>
            <a:r>
              <a:rPr lang="en-US" sz="2800" dirty="0">
                <a:solidFill>
                  <a:srgbClr val="C00000"/>
                </a:solidFill>
                <a:latin typeface="Copperplate Gothic Light" panose="020E0507020206020404" pitchFamily="34" charset="0"/>
              </a:rPr>
              <a:t>Examples of surface tension</a:t>
            </a:r>
            <a:endPar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endParaRPr>
          </a:p>
        </p:txBody>
      </p:sp>
      <p:sp>
        <p:nvSpPr>
          <p:cNvPr id="4" name="Rectangle 3"/>
          <p:cNvSpPr/>
          <p:nvPr/>
        </p:nvSpPr>
        <p:spPr>
          <a:xfrm>
            <a:off x="644367" y="1690062"/>
            <a:ext cx="10506015" cy="3477875"/>
          </a:xfrm>
          <a:prstGeom prst="rect">
            <a:avLst/>
          </a:prstGeom>
        </p:spPr>
        <p:txBody>
          <a:bodyPr wrap="square">
            <a:spAutoFit/>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Small insects walking on water</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Floating a needle</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Clinical test for jaundice: Normal urine has a surface tension of about 66 dynes/centimeter but if bile is present (a test for jaundice), it drops to about 55. In the Hay test, powdered sulfur is sprinkled on the urine surface. It will float on normal urine, but will sink if the surface tension is lowered by the bile</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Surface tension disinfectants: Disinfectants are usually solutions of low surface tension. This allow them to spread out on the cell walls of bacteria and disrupt them</a:t>
            </a:r>
          </a:p>
        </p:txBody>
      </p:sp>
    </p:spTree>
    <p:extLst>
      <p:ext uri="{BB962C8B-B14F-4D97-AF65-F5344CB8AC3E}">
        <p14:creationId xmlns:p14="http://schemas.microsoft.com/office/powerpoint/2010/main" val="21246135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84302" y="197804"/>
            <a:ext cx="5826147" cy="523220"/>
          </a:xfrm>
          <a:prstGeom prst="rect">
            <a:avLst/>
          </a:prstGeom>
        </p:spPr>
        <p:txBody>
          <a:bodyPr wrap="none">
            <a:spAutoFit/>
          </a:bodyPr>
          <a:lstStyle/>
          <a:p>
            <a:pPr lvl="0" algn="ctr">
              <a:defRPr/>
            </a:pPr>
            <a:r>
              <a:rPr lang="en-US" sz="2800" dirty="0">
                <a:solidFill>
                  <a:srgbClr val="C00000"/>
                </a:solidFill>
                <a:latin typeface="Copperplate Gothic Light" panose="020E0507020206020404" pitchFamily="34" charset="0"/>
              </a:rPr>
              <a:t>Examples of surface tension</a:t>
            </a:r>
            <a:endPar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endParaRPr>
          </a:p>
        </p:txBody>
      </p:sp>
      <p:sp>
        <p:nvSpPr>
          <p:cNvPr id="4" name="Rectangle 3"/>
          <p:cNvSpPr/>
          <p:nvPr/>
        </p:nvSpPr>
        <p:spPr>
          <a:xfrm>
            <a:off x="554327" y="1553682"/>
            <a:ext cx="11083345" cy="3477875"/>
          </a:xfrm>
          <a:prstGeom prst="rect">
            <a:avLst/>
          </a:prstGeom>
        </p:spPr>
        <p:txBody>
          <a:bodyPr wrap="square">
            <a:spAutoFit/>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Soaps and detergents: lower the surface tension of the water so that it more readily soaks into pores and soiled areas</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Washing with cold water: The major reason for using hot water for washing is that its surface tension is lower and it is a better wetting agent</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Why bubbles are round: The surface tension of water provides the necessary wall tension for the formation of bubbles with water. The tendency to minimize that wall tension pulls the bubbles into spherical shapes</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Spherical shape of liquids</a:t>
            </a:r>
          </a:p>
        </p:txBody>
      </p:sp>
    </p:spTree>
    <p:extLst>
      <p:ext uri="{BB962C8B-B14F-4D97-AF65-F5344CB8AC3E}">
        <p14:creationId xmlns:p14="http://schemas.microsoft.com/office/powerpoint/2010/main" val="960751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05664" y="5561964"/>
            <a:ext cx="5364610" cy="400110"/>
          </a:xfrm>
          <a:prstGeom prst="rect">
            <a:avLst/>
          </a:prstGeom>
        </p:spPr>
        <p:txBody>
          <a:bodyPr wrap="none">
            <a:spAutoFit/>
          </a:bodyPr>
          <a:lstStyle/>
          <a:p>
            <a:r>
              <a:rPr lang="en-US" sz="2000" dirty="0">
                <a:solidFill>
                  <a:srgbClr val="C00000"/>
                </a:solidFill>
              </a:rPr>
              <a:t>https://www.youtube.com/watch?v=je2Gzu3C8A4</a:t>
            </a:r>
          </a:p>
        </p:txBody>
      </p:sp>
      <p:pic>
        <p:nvPicPr>
          <p:cNvPr id="3" name="je2Gzu3C8A4"/>
          <p:cNvPicPr>
            <a:picLocks noRot="1" noChangeAspect="1"/>
          </p:cNvPicPr>
          <p:nvPr>
            <a:videoFile r:link="rId1"/>
          </p:nvPr>
        </p:nvPicPr>
        <p:blipFill>
          <a:blip r:embed="rId3"/>
          <a:stretch>
            <a:fillRect/>
          </a:stretch>
        </p:blipFill>
        <p:spPr>
          <a:xfrm>
            <a:off x="2576059" y="1453551"/>
            <a:ext cx="7023819" cy="3950898"/>
          </a:xfrm>
          <a:prstGeom prst="rect">
            <a:avLst/>
          </a:prstGeom>
        </p:spPr>
      </p:pic>
      <p:sp>
        <p:nvSpPr>
          <p:cNvPr id="4" name="Rectangle 3"/>
          <p:cNvSpPr/>
          <p:nvPr/>
        </p:nvSpPr>
        <p:spPr>
          <a:xfrm>
            <a:off x="3481998" y="541391"/>
            <a:ext cx="4698915"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What is Self Assembly?</a:t>
            </a:r>
            <a:endParaRPr lang="en-US" sz="2800" b="0" i="0" dirty="0">
              <a:solidFill>
                <a:srgbClr val="C00000"/>
              </a:solidFill>
              <a:effectLst/>
              <a:latin typeface="Copperplate Gothic Light" panose="020E0507020206020404" pitchFamily="34" charset="0"/>
            </a:endParaRPr>
          </a:p>
        </p:txBody>
      </p:sp>
    </p:spTree>
    <p:extLst>
      <p:ext uri="{BB962C8B-B14F-4D97-AF65-F5344CB8AC3E}">
        <p14:creationId xmlns:p14="http://schemas.microsoft.com/office/powerpoint/2010/main" val="587601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84302" y="197804"/>
            <a:ext cx="5826147" cy="523220"/>
          </a:xfrm>
          <a:prstGeom prst="rect">
            <a:avLst/>
          </a:prstGeom>
        </p:spPr>
        <p:txBody>
          <a:bodyPr wrap="none">
            <a:spAutoFit/>
          </a:bodyPr>
          <a:lstStyle/>
          <a:p>
            <a:pPr lvl="0" algn="ctr">
              <a:defRPr/>
            </a:pPr>
            <a:r>
              <a:rPr lang="en-US" sz="2800" dirty="0">
                <a:solidFill>
                  <a:srgbClr val="C00000"/>
                </a:solidFill>
                <a:latin typeface="Copperplate Gothic Light" panose="020E0507020206020404" pitchFamily="34" charset="0"/>
              </a:rPr>
              <a:t>Examples of surface tension</a:t>
            </a:r>
            <a:endPar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endParaRPr>
          </a:p>
        </p:txBody>
      </p:sp>
      <p:sp>
        <p:nvSpPr>
          <p:cNvPr id="4" name="Rectangle 3"/>
          <p:cNvSpPr/>
          <p:nvPr/>
        </p:nvSpPr>
        <p:spPr>
          <a:xfrm>
            <a:off x="1207893" y="1479254"/>
            <a:ext cx="7308786" cy="3477875"/>
          </a:xfrm>
          <a:prstGeom prst="rect">
            <a:avLst/>
          </a:prstGeom>
        </p:spPr>
        <p:txBody>
          <a:bodyPr wrap="square">
            <a:spAutoFit/>
          </a:bodyPr>
          <a:lstStyle/>
          <a:p>
            <a:pPr marL="342900" indent="-342900">
              <a:buFont typeface="Arial" panose="020B0604020202020204" pitchFamily="34" charset="0"/>
              <a:buChar char="•"/>
            </a:pPr>
            <a:r>
              <a:rPr lang="en-US" sz="2000" dirty="0">
                <a:solidFill>
                  <a:srgbClr val="C00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https://www.youtube.com/watch?v=P_jQ1B9UwpU</a:t>
            </a:r>
          </a:p>
          <a:p>
            <a:pPr marL="342900" indent="-342900">
              <a:buFont typeface="Arial" panose="020B0604020202020204" pitchFamily="34" charset="0"/>
              <a:buChar char="•"/>
            </a:pPr>
            <a:endParaRPr lang="en-US" sz="2000" dirty="0">
              <a:solidFill>
                <a:srgbClr val="C00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endParaRPr>
          </a:p>
          <a:p>
            <a:pPr marL="342900" indent="-342900">
              <a:buFont typeface="Arial" panose="020B0604020202020204" pitchFamily="34" charset="0"/>
              <a:buChar char="•"/>
            </a:pPr>
            <a:endParaRPr lang="en-US" sz="2000" dirty="0">
              <a:solidFill>
                <a:srgbClr val="C00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endParaRPr>
          </a:p>
          <a:p>
            <a:pPr marL="342900" indent="-342900">
              <a:buFont typeface="Arial" panose="020B0604020202020204" pitchFamily="34" charset="0"/>
              <a:buChar char="•"/>
            </a:pPr>
            <a:r>
              <a:rPr lang="en-US" sz="2000" dirty="0">
                <a:solidFill>
                  <a:srgbClr val="C00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https://www.youtube.com/watch?v=zMzqiAuOSz0</a:t>
            </a:r>
          </a:p>
          <a:p>
            <a:pPr marL="342900" indent="-342900">
              <a:buFont typeface="Arial" panose="020B0604020202020204" pitchFamily="34" charset="0"/>
              <a:buChar char="•"/>
            </a:pPr>
            <a:endParaRPr lang="en-US" sz="2000" dirty="0">
              <a:solidFill>
                <a:srgbClr val="C00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endParaRPr>
          </a:p>
          <a:p>
            <a:pPr marL="342900" indent="-342900">
              <a:buFont typeface="Arial" panose="020B0604020202020204" pitchFamily="34" charset="0"/>
              <a:buChar char="•"/>
            </a:pPr>
            <a:endParaRPr lang="en-US" sz="2000" dirty="0">
              <a:solidFill>
                <a:srgbClr val="C00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endParaRPr>
          </a:p>
          <a:p>
            <a:pPr marL="342900" indent="-342900">
              <a:buFont typeface="Arial" panose="020B0604020202020204" pitchFamily="34" charset="0"/>
              <a:buChar char="•"/>
            </a:pPr>
            <a:r>
              <a:rPr lang="en-US" sz="2000" dirty="0">
                <a:solidFill>
                  <a:srgbClr val="C00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https://www.youtube.com/watch?v=pmagWO-kQ0M</a:t>
            </a:r>
          </a:p>
          <a:p>
            <a:pPr marL="342900" indent="-342900">
              <a:buFont typeface="Arial" panose="020B0604020202020204" pitchFamily="34" charset="0"/>
              <a:buChar char="•"/>
            </a:pPr>
            <a:endParaRPr lang="en-US" sz="2000" dirty="0">
              <a:solidFill>
                <a:srgbClr val="C00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endParaRPr>
          </a:p>
          <a:p>
            <a:pPr marL="342900" indent="-342900">
              <a:buFont typeface="Arial" panose="020B0604020202020204" pitchFamily="34" charset="0"/>
              <a:buChar char="•"/>
            </a:pPr>
            <a:endParaRPr lang="en-US" sz="2000" dirty="0">
              <a:solidFill>
                <a:srgbClr val="C00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endParaRPr>
          </a:p>
          <a:p>
            <a:pPr marL="342900" indent="-342900">
              <a:buFont typeface="Arial" panose="020B0604020202020204" pitchFamily="34" charset="0"/>
              <a:buChar char="•"/>
            </a:pPr>
            <a:r>
              <a:rPr lang="en-US" sz="2000" dirty="0">
                <a:solidFill>
                  <a:srgbClr val="C00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https://www.youtube.com/watch?v=WsksFbFZeeU</a:t>
            </a:r>
            <a:endParaRPr lang="en-US" sz="2000" dirty="0">
              <a:solidFill>
                <a:srgbClr val="C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US" sz="2000"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05652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07901" y="5245780"/>
            <a:ext cx="5776197" cy="400110"/>
          </a:xfrm>
          <a:prstGeom prst="rect">
            <a:avLst/>
          </a:prstGeom>
        </p:spPr>
        <p:txBody>
          <a:bodyPr wrap="none">
            <a:spAutoFit/>
          </a:bodyPr>
          <a:lstStyle/>
          <a:p>
            <a:r>
              <a:rPr lang="en-US" sz="2000" dirty="0">
                <a:solidFill>
                  <a:srgbClr val="C00000"/>
                </a:solidFill>
                <a:latin typeface="Arial" panose="020B0604020202020204" pitchFamily="34" charset="0"/>
                <a:cs typeface="Arial" panose="020B0604020202020204" pitchFamily="34" charset="0"/>
              </a:rPr>
              <a:t>https://www.youtube.com/watch?v=1gco4bhsBPk</a:t>
            </a:r>
          </a:p>
        </p:txBody>
      </p:sp>
      <p:sp>
        <p:nvSpPr>
          <p:cNvPr id="4" name="Rectangle 3"/>
          <p:cNvSpPr/>
          <p:nvPr/>
        </p:nvSpPr>
        <p:spPr>
          <a:xfrm>
            <a:off x="2400821" y="489633"/>
            <a:ext cx="6944722"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What is Molecular Self Assembly?</a:t>
            </a:r>
            <a:endParaRPr lang="en-US" sz="2800" b="0" i="0" dirty="0">
              <a:solidFill>
                <a:srgbClr val="C00000"/>
              </a:solidFill>
              <a:effectLst/>
              <a:latin typeface="Copperplate Gothic Light" panose="020E0507020206020404" pitchFamily="34" charset="0"/>
            </a:endParaRPr>
          </a:p>
        </p:txBody>
      </p:sp>
      <p:pic>
        <p:nvPicPr>
          <p:cNvPr id="5" name="1gco4bhsBPk"/>
          <p:cNvPicPr>
            <a:picLocks noRot="1" noChangeAspect="1"/>
          </p:cNvPicPr>
          <p:nvPr>
            <a:videoFile r:link="rId1"/>
          </p:nvPr>
        </p:nvPicPr>
        <p:blipFill>
          <a:blip r:embed="rId3"/>
          <a:stretch>
            <a:fillRect/>
          </a:stretch>
        </p:blipFill>
        <p:spPr>
          <a:xfrm>
            <a:off x="2768611" y="1566197"/>
            <a:ext cx="6269064" cy="3526349"/>
          </a:xfrm>
          <a:prstGeom prst="rect">
            <a:avLst/>
          </a:prstGeom>
        </p:spPr>
      </p:pic>
    </p:spTree>
    <p:extLst>
      <p:ext uri="{BB962C8B-B14F-4D97-AF65-F5344CB8AC3E}">
        <p14:creationId xmlns:p14="http://schemas.microsoft.com/office/powerpoint/2010/main" val="13212992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31655" y="184832"/>
            <a:ext cx="5321841"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Self-assembly in materials</a:t>
            </a:r>
          </a:p>
        </p:txBody>
      </p:sp>
      <p:sp>
        <p:nvSpPr>
          <p:cNvPr id="4" name="Rectangle 3"/>
          <p:cNvSpPr/>
          <p:nvPr/>
        </p:nvSpPr>
        <p:spPr>
          <a:xfrm>
            <a:off x="431320" y="1400694"/>
            <a:ext cx="11087819" cy="2554545"/>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Self-assembly is spontaneous and reversible organization of molecular units into ordered structures by non-covalent interactions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Interactions responsible for the formation of the self-assembled system act on a very small length scales: at </a:t>
            </a:r>
            <a:r>
              <a:rPr lang="en-US" sz="2000" dirty="0" err="1">
                <a:latin typeface="Arial" panose="020B0604020202020204" pitchFamily="34" charset="0"/>
                <a:cs typeface="Arial" panose="020B0604020202020204" pitchFamily="34" charset="0"/>
              </a:rPr>
              <a:t>nano</a:t>
            </a:r>
            <a:r>
              <a:rPr lang="en-US" sz="2000" dirty="0">
                <a:latin typeface="Arial" panose="020B0604020202020204" pitchFamily="34" charset="0"/>
                <a:cs typeface="Arial" panose="020B0604020202020204" pitchFamily="34" charset="0"/>
              </a:rPr>
              <a:t>-length scales (10</a:t>
            </a:r>
            <a:r>
              <a:rPr lang="en-US" sz="2000" baseline="30000" dirty="0">
                <a:latin typeface="Arial" panose="020B0604020202020204" pitchFamily="34" charset="0"/>
                <a:cs typeface="Arial" panose="020B0604020202020204" pitchFamily="34" charset="0"/>
              </a:rPr>
              <a:t>-9</a:t>
            </a:r>
            <a:r>
              <a:rPr lang="en-US" sz="2000" dirty="0">
                <a:latin typeface="Arial" panose="020B0604020202020204" pitchFamily="34" charset="0"/>
                <a:cs typeface="Arial" panose="020B0604020202020204" pitchFamily="34" charset="0"/>
              </a:rPr>
              <a:t> m)</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Self-assembly occurs between weakly-interacting components and also between strongly-bound covalent systems</a:t>
            </a:r>
          </a:p>
        </p:txBody>
      </p:sp>
    </p:spTree>
    <p:extLst>
      <p:ext uri="{BB962C8B-B14F-4D97-AF65-F5344CB8AC3E}">
        <p14:creationId xmlns:p14="http://schemas.microsoft.com/office/powerpoint/2010/main" val="24611923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2309" y="716822"/>
            <a:ext cx="11227381" cy="6186309"/>
          </a:xfrm>
          <a:prstGeom prst="rect">
            <a:avLst/>
          </a:prstGeom>
        </p:spPr>
        <p:txBody>
          <a:bodyPr wrap="square">
            <a:spAutoFit/>
          </a:bodyPr>
          <a:lstStyle/>
          <a:p>
            <a:r>
              <a:rPr lang="en-US" dirty="0">
                <a:solidFill>
                  <a:srgbClr val="202122"/>
                </a:solidFill>
                <a:latin typeface="Arial" panose="020B0604020202020204" pitchFamily="34" charset="0"/>
              </a:rPr>
              <a:t>Three distinctive features that make self-assembly a distinct concept</a:t>
            </a:r>
          </a:p>
          <a:p>
            <a:pPr marL="285750" indent="-285750">
              <a:buFont typeface="Arial" panose="020B0604020202020204" pitchFamily="34" charset="0"/>
              <a:buChar char="•"/>
            </a:pPr>
            <a:endParaRPr lang="en-US" dirty="0">
              <a:solidFill>
                <a:srgbClr val="202122"/>
              </a:solidFill>
              <a:latin typeface="Arial" panose="020B0604020202020204" pitchFamily="34" charset="0"/>
            </a:endParaRPr>
          </a:p>
          <a:p>
            <a:r>
              <a:rPr lang="en-US" b="1" dirty="0">
                <a:solidFill>
                  <a:srgbClr val="C00000"/>
                </a:solidFill>
                <a:latin typeface="Arial" panose="020B0604020202020204" pitchFamily="34" charset="0"/>
              </a:rPr>
              <a:t>Order</a:t>
            </a:r>
          </a:p>
          <a:p>
            <a:pPr marL="285750" indent="-285750">
              <a:buFont typeface="Arial" panose="020B0604020202020204" pitchFamily="34" charset="0"/>
              <a:buChar char="•"/>
            </a:pPr>
            <a:r>
              <a:rPr lang="en-US" dirty="0">
                <a:solidFill>
                  <a:srgbClr val="202122"/>
                </a:solidFill>
                <a:latin typeface="Arial" panose="020B0604020202020204" pitchFamily="34" charset="0"/>
              </a:rPr>
              <a:t>The self-assembled structures have a higher spatial-arrangements (order and shape) than the isolated components</a:t>
            </a:r>
          </a:p>
          <a:p>
            <a:pPr marL="285750" indent="-285750">
              <a:buFont typeface="Arial" panose="020B0604020202020204" pitchFamily="34" charset="0"/>
              <a:buChar char="•"/>
            </a:pPr>
            <a:endParaRPr lang="en-US" dirty="0">
              <a:solidFill>
                <a:srgbClr val="202122"/>
              </a:solidFill>
              <a:latin typeface="Arial" panose="020B0604020202020204" pitchFamily="34" charset="0"/>
            </a:endParaRPr>
          </a:p>
          <a:p>
            <a:pPr marL="285750" indent="-285750">
              <a:buFont typeface="Arial" panose="020B0604020202020204" pitchFamily="34" charset="0"/>
              <a:buChar char="•"/>
            </a:pPr>
            <a:r>
              <a:rPr lang="en-US" dirty="0">
                <a:solidFill>
                  <a:srgbClr val="202122"/>
                </a:solidFill>
                <a:latin typeface="Arial" panose="020B0604020202020204" pitchFamily="34" charset="0"/>
              </a:rPr>
              <a:t>Ordering is generally not observed in chemical reactions, where an initial ordered state may proceed towards a disordered state depending on external parameters</a:t>
            </a:r>
          </a:p>
          <a:p>
            <a:pPr marL="285750" indent="-285750">
              <a:buFont typeface="Arial" panose="020B0604020202020204" pitchFamily="34" charset="0"/>
              <a:buChar char="•"/>
            </a:pPr>
            <a:endParaRPr lang="en-US" dirty="0">
              <a:solidFill>
                <a:srgbClr val="202122"/>
              </a:solidFill>
              <a:latin typeface="Arial" panose="020B0604020202020204" pitchFamily="34" charset="0"/>
            </a:endParaRPr>
          </a:p>
          <a:p>
            <a:r>
              <a:rPr lang="en-US" b="1" dirty="0">
                <a:solidFill>
                  <a:srgbClr val="C00000"/>
                </a:solidFill>
                <a:latin typeface="Arial" panose="020B0604020202020204" pitchFamily="34" charset="0"/>
              </a:rPr>
              <a:t>Interactions</a:t>
            </a:r>
          </a:p>
          <a:p>
            <a:pPr marL="285750" indent="-285750">
              <a:buFont typeface="Arial" panose="020B0604020202020204" pitchFamily="34" charset="0"/>
              <a:buChar char="•"/>
            </a:pPr>
            <a:r>
              <a:rPr lang="en-US" dirty="0">
                <a:solidFill>
                  <a:srgbClr val="202122"/>
                </a:solidFill>
                <a:latin typeface="Arial" panose="020B0604020202020204" pitchFamily="34" charset="0"/>
              </a:rPr>
              <a:t>They exhibit weak interactions instead of  chemical bonds: covalent, ionic, or metallic bonds</a:t>
            </a:r>
          </a:p>
          <a:p>
            <a:pPr marL="285750" indent="-285750">
              <a:buFont typeface="Arial" panose="020B0604020202020204" pitchFamily="34" charset="0"/>
              <a:buChar char="•"/>
            </a:pPr>
            <a:endParaRPr lang="en-US" dirty="0">
              <a:solidFill>
                <a:srgbClr val="202122"/>
              </a:solidFill>
              <a:latin typeface="Arial" panose="020B0604020202020204" pitchFamily="34" charset="0"/>
            </a:endParaRPr>
          </a:p>
          <a:p>
            <a:pPr marL="285750" indent="-285750">
              <a:buFont typeface="Arial" panose="020B0604020202020204" pitchFamily="34" charset="0"/>
              <a:buChar char="•"/>
            </a:pPr>
            <a:r>
              <a:rPr lang="en-US" dirty="0">
                <a:solidFill>
                  <a:srgbClr val="202122"/>
                </a:solidFill>
                <a:latin typeface="Arial" panose="020B0604020202020204" pitchFamily="34" charset="0"/>
              </a:rPr>
              <a:t>Examples of weak interactions found in self-assembled structures include:</a:t>
            </a:r>
          </a:p>
          <a:p>
            <a:pPr marL="742950" lvl="1" indent="-285750">
              <a:buFont typeface="Arial" panose="020B0604020202020204" pitchFamily="34" charset="0"/>
              <a:buChar char="•"/>
            </a:pPr>
            <a:r>
              <a:rPr lang="en-US" dirty="0">
                <a:solidFill>
                  <a:srgbClr val="202122"/>
                </a:solidFill>
                <a:latin typeface="Arial" panose="020B0604020202020204" pitchFamily="34" charset="0"/>
              </a:rPr>
              <a:t>Van der Waals</a:t>
            </a:r>
          </a:p>
          <a:p>
            <a:pPr marL="742950" lvl="1" indent="-285750">
              <a:buFont typeface="Arial" panose="020B0604020202020204" pitchFamily="34" charset="0"/>
              <a:buChar char="•"/>
            </a:pPr>
            <a:r>
              <a:rPr lang="en-US" dirty="0">
                <a:solidFill>
                  <a:srgbClr val="202122"/>
                </a:solidFill>
                <a:latin typeface="Arial" panose="020B0604020202020204" pitchFamily="34" charset="0"/>
              </a:rPr>
              <a:t>Capillary forces</a:t>
            </a:r>
          </a:p>
          <a:p>
            <a:pPr marL="742950" lvl="1" indent="-285750">
              <a:buFont typeface="Arial" panose="020B0604020202020204" pitchFamily="34" charset="0"/>
              <a:buChar char="•"/>
            </a:pPr>
            <a:r>
              <a:rPr lang="en-US" dirty="0">
                <a:solidFill>
                  <a:srgbClr val="202122"/>
                </a:solidFill>
                <a:latin typeface="Arial" panose="020B0604020202020204" pitchFamily="34" charset="0"/>
              </a:rPr>
              <a:t>Hydrogen bonds</a:t>
            </a:r>
          </a:p>
          <a:p>
            <a:pPr marL="742950" lvl="1" indent="-285750">
              <a:buFont typeface="Arial" panose="020B0604020202020204" pitchFamily="34" charset="0"/>
              <a:buChar char="•"/>
            </a:pPr>
            <a:endParaRPr lang="en-US" dirty="0">
              <a:solidFill>
                <a:srgbClr val="202122"/>
              </a:solidFill>
              <a:latin typeface="Arial" panose="020B0604020202020204" pitchFamily="34" charset="0"/>
            </a:endParaRPr>
          </a:p>
          <a:p>
            <a:r>
              <a:rPr lang="en-US" b="1" dirty="0">
                <a:solidFill>
                  <a:srgbClr val="C00000"/>
                </a:solidFill>
                <a:latin typeface="Arial" panose="020B0604020202020204" pitchFamily="34" charset="0"/>
              </a:rPr>
              <a:t>Building blocks</a:t>
            </a:r>
          </a:p>
          <a:p>
            <a:pPr marL="285750" indent="-285750">
              <a:buFont typeface="Arial" panose="020B0604020202020204" pitchFamily="34" charset="0"/>
              <a:buChar char="•"/>
            </a:pPr>
            <a:r>
              <a:rPr lang="en-US" dirty="0">
                <a:solidFill>
                  <a:srgbClr val="202122"/>
                </a:solidFill>
                <a:latin typeface="Arial" panose="020B0604020202020204" pitchFamily="34" charset="0"/>
              </a:rPr>
              <a:t>Building blocks are not only atoms and molecules, but may span a wide length range of nanometers and mesoscopic structures</a:t>
            </a:r>
          </a:p>
          <a:p>
            <a:pPr marL="285750" indent="-285750">
              <a:buFont typeface="Arial" panose="020B0604020202020204" pitchFamily="34" charset="0"/>
              <a:buChar char="•"/>
            </a:pPr>
            <a:r>
              <a:rPr lang="en-US" dirty="0">
                <a:solidFill>
                  <a:srgbClr val="202122"/>
                </a:solidFill>
                <a:latin typeface="Arial" panose="020B0604020202020204" pitchFamily="34" charset="0"/>
              </a:rPr>
              <a:t>Each assembly has different chemical compositions, functionalities, and shapes</a:t>
            </a:r>
          </a:p>
          <a:p>
            <a:pPr marL="742950" lvl="1" indent="-285750">
              <a:buFont typeface="Arial" panose="020B0604020202020204" pitchFamily="34" charset="0"/>
              <a:buChar char="•"/>
            </a:pPr>
            <a:endParaRPr lang="en-US" dirty="0">
              <a:solidFill>
                <a:srgbClr val="202122"/>
              </a:solidFill>
              <a:latin typeface="Arial" panose="020B0604020202020204" pitchFamily="34" charset="0"/>
            </a:endParaRPr>
          </a:p>
        </p:txBody>
      </p:sp>
      <p:sp>
        <p:nvSpPr>
          <p:cNvPr id="5" name="Rectangle 4"/>
          <p:cNvSpPr/>
          <p:nvPr/>
        </p:nvSpPr>
        <p:spPr>
          <a:xfrm>
            <a:off x="3860278" y="173331"/>
            <a:ext cx="4197880"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distinctive features </a:t>
            </a:r>
          </a:p>
        </p:txBody>
      </p:sp>
    </p:spTree>
    <p:extLst>
      <p:ext uri="{BB962C8B-B14F-4D97-AF65-F5344CB8AC3E}">
        <p14:creationId xmlns:p14="http://schemas.microsoft.com/office/powerpoint/2010/main" val="1761974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52626" y="183096"/>
            <a:ext cx="5371727"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Van der Waals Interaction</a:t>
            </a:r>
          </a:p>
        </p:txBody>
      </p:sp>
      <p:sp>
        <p:nvSpPr>
          <p:cNvPr id="3" name="TextBox 2"/>
          <p:cNvSpPr txBox="1"/>
          <p:nvPr/>
        </p:nvSpPr>
        <p:spPr>
          <a:xfrm>
            <a:off x="783867" y="734816"/>
            <a:ext cx="10933212" cy="5940088"/>
          </a:xfrm>
          <a:prstGeom prst="rect">
            <a:avLst/>
          </a:prstGeom>
          <a:noFill/>
        </p:spPr>
        <p:txBody>
          <a:bodyPr wrap="square" rtlCol="0">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Distance-dependent attractive interaction between atoms or molecules</a:t>
            </a:r>
          </a:p>
          <a:p>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Can result in attractive or repulsive interactions depending on distance between atoms or molecules</a:t>
            </a:r>
          </a:p>
          <a:p>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Unlike ionic or covalent bonds, Van der Wall’s interactions do not result from a chemical electronic bond</a:t>
            </a:r>
          </a:p>
          <a:p>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 Van der Wall’s interactions are comparatively weak and more susceptible to disturbance from external parameters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Van der Waals force quickly vanishes (goes to zero) at longer distances between interacting particles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Van der Waals force results from temporary changes in electrons distribution around the nucleus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Van der Waals forces are </a:t>
            </a:r>
            <a:r>
              <a:rPr lang="en-US" sz="2000" b="1" dirty="0">
                <a:latin typeface="Arial" panose="020B0604020202020204" pitchFamily="34" charset="0"/>
                <a:cs typeface="Arial" panose="020B0604020202020204" pitchFamily="34" charset="0"/>
              </a:rPr>
              <a:t>Anisotropic</a:t>
            </a:r>
            <a:r>
              <a:rPr lang="en-US" sz="2000" dirty="0">
                <a:latin typeface="Arial" panose="020B0604020202020204" pitchFamily="34" charset="0"/>
                <a:cs typeface="Arial" panose="020B0604020202020204" pitchFamily="34" charset="0"/>
              </a:rPr>
              <a:t> in nature. </a:t>
            </a:r>
            <a:r>
              <a:rPr lang="en-US" sz="2000" b="1" dirty="0">
                <a:latin typeface="Arial" panose="020B0604020202020204" pitchFamily="34" charset="0"/>
                <a:cs typeface="Arial" panose="020B0604020202020204" pitchFamily="34" charset="0"/>
              </a:rPr>
              <a:t>Anisotropic</a:t>
            </a:r>
            <a:r>
              <a:rPr lang="en-US" sz="2000" dirty="0">
                <a:latin typeface="Arial" panose="020B0604020202020204" pitchFamily="34" charset="0"/>
                <a:cs typeface="Arial" panose="020B0604020202020204" pitchFamily="34" charset="0"/>
              </a:rPr>
              <a:t> means that Van der Waals forces depend on the relative direction/orientation of the molecules</a:t>
            </a:r>
          </a:p>
        </p:txBody>
      </p:sp>
    </p:spTree>
    <p:extLst>
      <p:ext uri="{BB962C8B-B14F-4D97-AF65-F5344CB8AC3E}">
        <p14:creationId xmlns:p14="http://schemas.microsoft.com/office/powerpoint/2010/main" val="31490525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489" y="1094866"/>
            <a:ext cx="11133826" cy="5016758"/>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202122"/>
                </a:solidFill>
                <a:latin typeface="Arial" panose="020B0604020202020204" pitchFamily="34" charset="0"/>
              </a:rPr>
              <a:t>They are weaker than normal covalent and ionic bonds</a:t>
            </a:r>
          </a:p>
          <a:p>
            <a:endParaRPr lang="en-US" sz="2000" dirty="0">
              <a:solidFill>
                <a:srgbClr val="202122"/>
              </a:solidFill>
              <a:latin typeface="Arial" panose="020B0604020202020204" pitchFamily="34" charset="0"/>
            </a:endParaRPr>
          </a:p>
          <a:p>
            <a:pPr marL="285750" indent="-285750">
              <a:buFont typeface="Arial" panose="020B0604020202020204" pitchFamily="34" charset="0"/>
              <a:buChar char="•"/>
            </a:pPr>
            <a:r>
              <a:rPr lang="en-US" sz="2000" dirty="0">
                <a:solidFill>
                  <a:srgbClr val="202122"/>
                </a:solidFill>
                <a:latin typeface="Arial" panose="020B0604020202020204" pitchFamily="34" charset="0"/>
              </a:rPr>
              <a:t>They are all short-range forces and hence only interactions between the nearest particles need to be considered</a:t>
            </a:r>
          </a:p>
          <a:p>
            <a:pPr marL="285750" indent="-285750">
              <a:buFont typeface="Arial" panose="020B0604020202020204" pitchFamily="34" charset="0"/>
              <a:buChar char="•"/>
            </a:pPr>
            <a:endParaRPr lang="en-US" sz="2000" dirty="0">
              <a:solidFill>
                <a:srgbClr val="202122"/>
              </a:solidFill>
              <a:latin typeface="Arial" panose="020B0604020202020204" pitchFamily="34" charset="0"/>
            </a:endParaRPr>
          </a:p>
          <a:p>
            <a:pPr marL="285750" indent="-285750">
              <a:buFont typeface="Arial" panose="020B0604020202020204" pitchFamily="34" charset="0"/>
              <a:buChar char="•"/>
            </a:pPr>
            <a:r>
              <a:rPr lang="en-US" sz="2000" dirty="0">
                <a:solidFill>
                  <a:srgbClr val="202122"/>
                </a:solidFill>
                <a:latin typeface="Arial" panose="020B0604020202020204" pitchFamily="34" charset="0"/>
              </a:rPr>
              <a:t>Van der Waals attraction is greater if the molecules are closer.</a:t>
            </a:r>
          </a:p>
          <a:p>
            <a:endParaRPr lang="en-US" sz="2000" dirty="0">
              <a:solidFill>
                <a:srgbClr val="202122"/>
              </a:solidFill>
              <a:latin typeface="Arial" panose="020B0604020202020204" pitchFamily="34" charset="0"/>
            </a:endParaRPr>
          </a:p>
          <a:p>
            <a:pPr marL="285750" indent="-285750">
              <a:buFont typeface="Arial" panose="020B0604020202020204" pitchFamily="34" charset="0"/>
              <a:buChar char="•"/>
            </a:pPr>
            <a:r>
              <a:rPr lang="en-US" sz="2000" dirty="0">
                <a:solidFill>
                  <a:srgbClr val="202122"/>
                </a:solidFill>
                <a:latin typeface="Arial" panose="020B0604020202020204" pitchFamily="34" charset="0"/>
              </a:rPr>
              <a:t>Van der Waals forces are generally independent of temperature</a:t>
            </a:r>
            <a:endParaRPr lang="en-US" sz="2000" b="0" i="0" dirty="0">
              <a:solidFill>
                <a:srgbClr val="202122"/>
              </a:solidFill>
              <a:effectLst/>
              <a:latin typeface="Arial" panose="020B0604020202020204" pitchFamily="34" charset="0"/>
            </a:endParaRPr>
          </a:p>
          <a:p>
            <a:pPr marL="285750" indent="-285750">
              <a:buFont typeface="Arial" panose="020B0604020202020204" pitchFamily="34" charset="0"/>
              <a:buChar char="•"/>
            </a:pPr>
            <a:endParaRPr lang="en-US" sz="2000" b="0" i="0" dirty="0">
              <a:solidFill>
                <a:srgbClr val="202122"/>
              </a:solidFill>
              <a:effectLst/>
              <a:latin typeface="Arial" panose="020B0604020202020204" pitchFamily="34" charset="0"/>
            </a:endParaRPr>
          </a:p>
          <a:p>
            <a:pPr marL="285750" indent="-285750">
              <a:buFont typeface="Arial" panose="020B0604020202020204" pitchFamily="34" charset="0"/>
              <a:buChar char="•"/>
            </a:pPr>
            <a:r>
              <a:rPr lang="en-US" sz="2000" dirty="0">
                <a:solidFill>
                  <a:srgbClr val="202122"/>
                </a:solidFill>
                <a:latin typeface="Arial" panose="020B0604020202020204" pitchFamily="34" charset="0"/>
              </a:rPr>
              <a:t>Van der Waals forces become dominant for collections of very small particles such as very fine-grained dry powders</a:t>
            </a:r>
          </a:p>
          <a:p>
            <a:endParaRPr lang="en-US" sz="2000" dirty="0">
              <a:solidFill>
                <a:srgbClr val="202122"/>
              </a:solidFill>
              <a:latin typeface="Arial" panose="020B0604020202020204" pitchFamily="34" charset="0"/>
            </a:endParaRPr>
          </a:p>
          <a:p>
            <a:pPr marL="285750" indent="-285750">
              <a:buFont typeface="Arial" panose="020B0604020202020204" pitchFamily="34" charset="0"/>
              <a:buChar char="•"/>
            </a:pPr>
            <a:r>
              <a:rPr lang="en-US" sz="2000" dirty="0">
                <a:solidFill>
                  <a:srgbClr val="202122"/>
                </a:solidFill>
                <a:latin typeface="Arial" panose="020B0604020202020204" pitchFamily="34" charset="0"/>
              </a:rPr>
              <a:t>Van der Waals forces  are dependent on the surface geometry of materials</a:t>
            </a:r>
          </a:p>
          <a:p>
            <a:endParaRPr lang="en-US" sz="2000" dirty="0">
              <a:solidFill>
                <a:srgbClr val="202122"/>
              </a:solidFill>
              <a:latin typeface="Arial" panose="020B0604020202020204" pitchFamily="34" charset="0"/>
            </a:endParaRPr>
          </a:p>
          <a:p>
            <a:pPr marL="285750" indent="-285750">
              <a:buFont typeface="Arial" panose="020B0604020202020204" pitchFamily="34" charset="0"/>
              <a:buChar char="•"/>
            </a:pPr>
            <a:r>
              <a:rPr lang="en-US" sz="2000" dirty="0">
                <a:solidFill>
                  <a:srgbClr val="202122"/>
                </a:solidFill>
                <a:latin typeface="Arial" panose="020B0604020202020204" pitchFamily="34" charset="0"/>
              </a:rPr>
              <a:t>Greater total area of contact between two particles, the larger the Van der Waals force of attraction</a:t>
            </a:r>
          </a:p>
        </p:txBody>
      </p:sp>
      <p:sp>
        <p:nvSpPr>
          <p:cNvPr id="3" name="Rectangle 2"/>
          <p:cNvSpPr/>
          <p:nvPr/>
        </p:nvSpPr>
        <p:spPr>
          <a:xfrm>
            <a:off x="2008275" y="145660"/>
            <a:ext cx="8619860"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Van der Waals Interaction characteristics</a:t>
            </a:r>
          </a:p>
        </p:txBody>
      </p:sp>
    </p:spTree>
    <p:extLst>
      <p:ext uri="{BB962C8B-B14F-4D97-AF65-F5344CB8AC3E}">
        <p14:creationId xmlns:p14="http://schemas.microsoft.com/office/powerpoint/2010/main" val="1210377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6158" y="1602931"/>
            <a:ext cx="9857117" cy="3170099"/>
          </a:xfrm>
          <a:prstGeom prst="rect">
            <a:avLst/>
          </a:prstGeom>
        </p:spPr>
        <p:txBody>
          <a:bodyPr wrap="square">
            <a:spAutoFit/>
          </a:bodyPr>
          <a:lstStyle/>
          <a:p>
            <a:r>
              <a:rPr lang="en-US" sz="2000" dirty="0" err="1">
                <a:solidFill>
                  <a:srgbClr val="C00000"/>
                </a:solidFill>
                <a:latin typeface="Arial" panose="020B0604020202020204" pitchFamily="34" charset="0"/>
                <a:cs typeface="Arial" panose="020B0604020202020204" pitchFamily="34" charset="0"/>
              </a:rPr>
              <a:t>Keesom</a:t>
            </a:r>
            <a:r>
              <a:rPr lang="en-US" sz="2000" dirty="0">
                <a:solidFill>
                  <a:srgbClr val="C00000"/>
                </a:solidFill>
                <a:latin typeface="Arial" panose="020B0604020202020204" pitchFamily="34" charset="0"/>
                <a:cs typeface="Arial" panose="020B0604020202020204" pitchFamily="34" charset="0"/>
              </a:rPr>
              <a:t> forces</a:t>
            </a:r>
          </a:p>
          <a:p>
            <a:r>
              <a:rPr lang="en-US" sz="2000" dirty="0">
                <a:latin typeface="Arial" panose="020B0604020202020204" pitchFamily="34" charset="0"/>
                <a:cs typeface="Arial" panose="020B0604020202020204" pitchFamily="34" charset="0"/>
              </a:rPr>
              <a:t>	The positive and negative non-uniform charges may be a permanent property of a molecule</a:t>
            </a: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r>
              <a:rPr lang="en-US" sz="2000" dirty="0">
                <a:solidFill>
                  <a:srgbClr val="C00000"/>
                </a:solidFill>
                <a:latin typeface="Arial" panose="020B0604020202020204" pitchFamily="34" charset="0"/>
                <a:cs typeface="Arial" panose="020B0604020202020204" pitchFamily="34" charset="0"/>
              </a:rPr>
              <a:t>London forces</a:t>
            </a:r>
          </a:p>
          <a:p>
            <a:pPr lvl="1"/>
            <a:r>
              <a:rPr lang="en-US" sz="2000" dirty="0">
                <a:latin typeface="Arial" panose="020B0604020202020204" pitchFamily="34" charset="0"/>
                <a:cs typeface="Arial" panose="020B0604020202020204" pitchFamily="34" charset="0"/>
              </a:rPr>
              <a:t> The positive and negative non-uniform charges may be a temporary property of a molecule due to the random movement of electrons within the molecules</a:t>
            </a:r>
          </a:p>
        </p:txBody>
      </p:sp>
      <p:sp>
        <p:nvSpPr>
          <p:cNvPr id="3" name="Rectangle 2"/>
          <p:cNvSpPr/>
          <p:nvPr/>
        </p:nvSpPr>
        <p:spPr>
          <a:xfrm>
            <a:off x="2004495" y="183429"/>
            <a:ext cx="8183009"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Two Types of Van der Waals Interactions</a:t>
            </a:r>
          </a:p>
        </p:txBody>
      </p:sp>
    </p:spTree>
    <p:extLst>
      <p:ext uri="{BB962C8B-B14F-4D97-AF65-F5344CB8AC3E}">
        <p14:creationId xmlns:p14="http://schemas.microsoft.com/office/powerpoint/2010/main" val="554269541"/>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5163</TotalTime>
  <Words>2156</Words>
  <Application>Microsoft Office PowerPoint</Application>
  <PresentationFormat>Widescreen</PresentationFormat>
  <Paragraphs>270</Paragraphs>
  <Slides>30</Slides>
  <Notes>8</Notes>
  <HiddenSlides>0</HiddenSlides>
  <MMClips>7</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Calibri</vt:lpstr>
      <vt:lpstr>Copperplate Gothic Light</vt:lpstr>
      <vt:lpstr>Courier New</vt:lpstr>
      <vt:lpstr>Gill Sans MT</vt:lpstr>
      <vt:lpstr>Parcel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Sairam Tangirala</dc:creator>
  <cp:lastModifiedBy>Sairam Tangirala</cp:lastModifiedBy>
  <cp:revision>234</cp:revision>
  <dcterms:created xsi:type="dcterms:W3CDTF">2020-10-12T14:42:12Z</dcterms:created>
  <dcterms:modified xsi:type="dcterms:W3CDTF">2022-05-13T18:39:57Z</dcterms:modified>
</cp:coreProperties>
</file>