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23"/>
  </p:notesMasterIdLst>
  <p:sldIdLst>
    <p:sldId id="256" r:id="rId2"/>
    <p:sldId id="258" r:id="rId3"/>
    <p:sldId id="280" r:id="rId4"/>
    <p:sldId id="298" r:id="rId5"/>
    <p:sldId id="301" r:id="rId6"/>
    <p:sldId id="302" r:id="rId7"/>
    <p:sldId id="281" r:id="rId8"/>
    <p:sldId id="282" r:id="rId9"/>
    <p:sldId id="303" r:id="rId10"/>
    <p:sldId id="261" r:id="rId11"/>
    <p:sldId id="289" r:id="rId12"/>
    <p:sldId id="290" r:id="rId13"/>
    <p:sldId id="299" r:id="rId14"/>
    <p:sldId id="300" r:id="rId15"/>
    <p:sldId id="273" r:id="rId16"/>
    <p:sldId id="304" r:id="rId17"/>
    <p:sldId id="305" r:id="rId18"/>
    <p:sldId id="308" r:id="rId19"/>
    <p:sldId id="291" r:id="rId20"/>
    <p:sldId id="306" r:id="rId21"/>
    <p:sldId id="292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062A27-EE0D-42B2-B728-12B4448E2C9E}">
  <a:tblStyle styleId="{79062A27-EE0D-42B2-B728-12B4448E2C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80452" autoAdjust="0"/>
  </p:normalViewPr>
  <p:slideViewPr>
    <p:cSldViewPr snapToGrid="0">
      <p:cViewPr varScale="1">
        <p:scale>
          <a:sx n="72" d="100"/>
          <a:sy n="72" d="100"/>
        </p:scale>
        <p:origin x="12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24a59d8d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224a59d8d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454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24a59d8d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224a59d8d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https://en.wikipedia.org/wiki/Sound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0707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24a59d8d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224a59d8d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https://en.wikipedia.org/wiki/Sound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6946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24a59d8d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224a59d8d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https://en.wikipedia.org/wiki/Sound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2489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https://en.wikipedia.org/wiki/Seven-segment_display</a:t>
            </a:r>
          </a:p>
        </p:txBody>
      </p:sp>
    </p:spTree>
    <p:extLst>
      <p:ext uri="{BB962C8B-B14F-4D97-AF65-F5344CB8AC3E}">
        <p14:creationId xmlns:p14="http://schemas.microsoft.com/office/powerpoint/2010/main" val="3075360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https://en.wikipedia.org/wiki/Fourteen-segment_display</a:t>
            </a:r>
          </a:p>
        </p:txBody>
      </p:sp>
    </p:spTree>
    <p:extLst>
      <p:ext uri="{BB962C8B-B14F-4D97-AF65-F5344CB8AC3E}">
        <p14:creationId xmlns:p14="http://schemas.microsoft.com/office/powerpoint/2010/main" val="2293831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https://en.wikipedia.org/wiki/Seven-segment_display</a:t>
            </a:r>
          </a:p>
        </p:txBody>
      </p:sp>
    </p:spTree>
    <p:extLst>
      <p:ext uri="{BB962C8B-B14F-4D97-AF65-F5344CB8AC3E}">
        <p14:creationId xmlns:p14="http://schemas.microsoft.com/office/powerpoint/2010/main" val="2552310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24a59d8d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224a59d8d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24a59d8d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224a59d8d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https://en.wikipedia.org/wiki/Sound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2388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24a59d8d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224a59d8d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7236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24a59d8d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224a59d8d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https://en.wikipedia.org/wiki/Sound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9201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24a59d8d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224a59d8d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https://en.wikipedia.org/wiki/Sound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5413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24a59d8d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224a59d8d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[1]. Albert Einstein, Leopold </a:t>
            </a:r>
            <a:r>
              <a:rPr lang="en-US" dirty="0" err="1"/>
              <a:t>Infeld</a:t>
            </a:r>
            <a:r>
              <a:rPr lang="en-US" dirty="0"/>
              <a:t> (1938). The Evolution of Physics: The Growth of Ideas from Early Concepts to Relativity and Quanta. Cambridge University Press. Bibcode:1938epgi.book.....E. Quoted in Harrison, David (2002). "Complementarity and the Copenhagen Interpretation of Quantum Mechanics". UPSCALE. Dept. of Physics, U. of Toronto. Retrieved 2008-06-21.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1670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https://upload.wikimedia.org/wikipedia/commons/e/e4/Wave-particle_duality.ogv</a:t>
            </a:r>
          </a:p>
        </p:txBody>
      </p:sp>
    </p:spTree>
    <p:extLst>
      <p:ext uri="{BB962C8B-B14F-4D97-AF65-F5344CB8AC3E}">
        <p14:creationId xmlns:p14="http://schemas.microsoft.com/office/powerpoint/2010/main" val="1003041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https://upload.wikimedia.org/wikipedia/commons/e/e4/Wave-particle_duality.ogv</a:t>
            </a:r>
          </a:p>
        </p:txBody>
      </p:sp>
    </p:spTree>
    <p:extLst>
      <p:ext uri="{BB962C8B-B14F-4D97-AF65-F5344CB8AC3E}">
        <p14:creationId xmlns:p14="http://schemas.microsoft.com/office/powerpoint/2010/main" val="3944519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411050" y="922025"/>
            <a:ext cx="4098900" cy="266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600">
                <a:solidFill>
                  <a:schemeClr val="lt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411050" y="3585725"/>
            <a:ext cx="40989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Cairo"/>
                <a:ea typeface="Cairo"/>
                <a:cs typeface="Cairo"/>
                <a:sym typeface="Cai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>
            <a:spLocks noGrp="1"/>
          </p:cNvSpPr>
          <p:nvPr>
            <p:ph type="title" hasCustomPrompt="1"/>
          </p:nvPr>
        </p:nvSpPr>
        <p:spPr>
          <a:xfrm>
            <a:off x="715100" y="1785888"/>
            <a:ext cx="12753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720000" y="3146366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2" hasCustomPrompt="1"/>
          </p:nvPr>
        </p:nvSpPr>
        <p:spPr>
          <a:xfrm>
            <a:off x="3398900" y="1785888"/>
            <a:ext cx="12753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3"/>
          </p:nvPr>
        </p:nvSpPr>
        <p:spPr>
          <a:xfrm>
            <a:off x="3403800" y="3146366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4" hasCustomPrompt="1"/>
          </p:nvPr>
        </p:nvSpPr>
        <p:spPr>
          <a:xfrm>
            <a:off x="6087600" y="1785863"/>
            <a:ext cx="12753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5"/>
          </p:nvPr>
        </p:nvSpPr>
        <p:spPr>
          <a:xfrm>
            <a:off x="6092500" y="3146366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6"/>
          </p:nvPr>
        </p:nvSpPr>
        <p:spPr>
          <a:xfrm>
            <a:off x="715100" y="2796838"/>
            <a:ext cx="2336400" cy="44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7"/>
          </p:nvPr>
        </p:nvSpPr>
        <p:spPr>
          <a:xfrm>
            <a:off x="3403800" y="2796838"/>
            <a:ext cx="2336400" cy="44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8"/>
          </p:nvPr>
        </p:nvSpPr>
        <p:spPr>
          <a:xfrm>
            <a:off x="6087600" y="2796838"/>
            <a:ext cx="2336400" cy="44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9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4"/>
          <p:cNvPicPr preferRelativeResize="0"/>
          <p:nvPr/>
        </p:nvPicPr>
        <p:blipFill rotWithShape="1">
          <a:blip r:embed="rId2">
            <a:alphaModFix/>
          </a:blip>
          <a:srcRect t="7097" r="10722" b="3624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●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■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●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■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●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iro"/>
              <a:buChar char="■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59" r:id="rId3"/>
    <p:sldLayoutId id="2147483680" r:id="rId4"/>
    <p:sldLayoutId id="2147483681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P9KP-fwFhk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gUmDVe6C-BU" TargetMode="Externa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9BDTtcRMxpA" TargetMode="Externa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iJks-gapzkk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aXOWNpWrkU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VbdhbyiHX-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MFPKwu5vugg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oYnp0WZDhYQ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https://www.youtube.com/embed/_riIY-v2Ym8" TargetMode="External"/><Relationship Id="rId1" Type="http://schemas.openxmlformats.org/officeDocument/2006/relationships/video" Target="https://www.youtube.com/embed/Q_h4IoPJXZw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1"/>
          <p:cNvSpPr txBox="1">
            <a:spLocks noGrp="1"/>
          </p:cNvSpPr>
          <p:nvPr>
            <p:ph type="ctrTitle"/>
          </p:nvPr>
        </p:nvSpPr>
        <p:spPr>
          <a:xfrm>
            <a:off x="4411050" y="922025"/>
            <a:ext cx="4098900" cy="266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</a:rPr>
              <a:t>Ch.05 - Displays</a:t>
            </a:r>
            <a:endParaRPr dirty="0"/>
          </a:p>
        </p:txBody>
      </p:sp>
      <p:pic>
        <p:nvPicPr>
          <p:cNvPr id="216" name="Google Shape;216;p41"/>
          <p:cNvPicPr preferRelativeResize="0"/>
          <p:nvPr/>
        </p:nvPicPr>
        <p:blipFill rotWithShape="1">
          <a:blip r:embed="rId3">
            <a:alphaModFix/>
          </a:blip>
          <a:srcRect l="13663" t="5545" r="23252" b="6005"/>
          <a:stretch/>
        </p:blipFill>
        <p:spPr>
          <a:xfrm>
            <a:off x="758750" y="-125175"/>
            <a:ext cx="3190148" cy="44947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568D309-14D8-45F1-8FD3-D1F0ED2CE3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C0BA82E8-9761-4462-9F21-32392656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83" y="125143"/>
            <a:ext cx="6125964" cy="599831"/>
          </a:xfrm>
        </p:spPr>
        <p:txBody>
          <a:bodyPr anchor="b">
            <a:noAutofit/>
          </a:bodyPr>
          <a:lstStyle/>
          <a:p>
            <a:r>
              <a:rPr lang="en-US" sz="3200" b="0" dirty="0">
                <a:solidFill>
                  <a:srgbClr val="C00000"/>
                </a:solidFill>
                <a:latin typeface="+mj-lt"/>
              </a:rPr>
              <a:t>Photon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85DC811-0790-4771-8948-2E31CAC7561C}"/>
              </a:ext>
            </a:extLst>
          </p:cNvPr>
          <p:cNvSpPr/>
          <p:nvPr/>
        </p:nvSpPr>
        <p:spPr>
          <a:xfrm>
            <a:off x="293062" y="862134"/>
            <a:ext cx="83044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Photons are the elemental units of electromagnetic radiation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White light, for example, is composed of a number of different kinds of photons; some are blue photons, some are red photons,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It is important to note that there is no such thing as a white photon. Instead, when the combination of the various colored photons interacts with our eye, our brain perceives what we call white light.</a:t>
            </a:r>
          </a:p>
        </p:txBody>
      </p:sp>
    </p:spTree>
    <p:extLst>
      <p:ext uri="{BB962C8B-B14F-4D97-AF65-F5344CB8AC3E}">
        <p14:creationId xmlns:p14="http://schemas.microsoft.com/office/powerpoint/2010/main" val="3238837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C0BA82E8-9761-4462-9F21-32392656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26" y="102808"/>
            <a:ext cx="8226563" cy="599831"/>
          </a:xfrm>
        </p:spPr>
        <p:txBody>
          <a:bodyPr anchor="b">
            <a:noAutofit/>
          </a:bodyPr>
          <a:lstStyle/>
          <a:p>
            <a:r>
              <a:rPr lang="en-US" sz="2800" b="0" dirty="0">
                <a:solidFill>
                  <a:srgbClr val="C00000"/>
                </a:solidFill>
                <a:latin typeface="+mj-lt"/>
              </a:rPr>
              <a:t>Quantum Mechanics and Classical Mechanics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85DC811-0790-4771-8948-2E31CAC7561C}"/>
              </a:ext>
            </a:extLst>
          </p:cNvPr>
          <p:cNvSpPr/>
          <p:nvPr/>
        </p:nvSpPr>
        <p:spPr>
          <a:xfrm>
            <a:off x="268626" y="775722"/>
            <a:ext cx="840135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Quantum mechanics is a fundamental theory in physics that provides a description of the physical properties of nature at the scale of atoms and subatomic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Classical mechanics is a collection of theories that existed before the advent of quantum mechanics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	- It describes many aspects of nature at an ordinary (macroscopic) scale, but is not sufficient for describing them at small (atomic and subatomic) scales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Most theories in classical mechanics can be derived from quantum mechanics as an approximation valid at large (macroscopic)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609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FA1B5C9-071D-443E-AC2A-08491F9E92A8}"/>
              </a:ext>
            </a:extLst>
          </p:cNvPr>
          <p:cNvSpPr/>
          <p:nvPr/>
        </p:nvSpPr>
        <p:spPr>
          <a:xfrm>
            <a:off x="355029" y="841713"/>
            <a:ext cx="805375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Quantum mechanics differs from classical physics in that energy, momentum, angular momentum, and other quantities are restricted to discrete values (quantized values)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Objects have characteristics of both particles and waves (wave–particle duality)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There are limits to how accurately the value of a physical quantity can be predicted prior to its measurement (the uncertainty principle)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Quantum Mechanics for Dummies, </a:t>
            </a:r>
            <a:r>
              <a:rPr lang="en-US" sz="1800" dirty="0">
                <a:hlinkClick r:id="rId2"/>
              </a:rPr>
              <a:t>https://www.youtube.com/watch?v=JP9KP-fwFhk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259DB47-FFB0-4FB3-9020-9198FCE50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26" y="102808"/>
            <a:ext cx="8226563" cy="599831"/>
          </a:xfrm>
        </p:spPr>
        <p:txBody>
          <a:bodyPr anchor="b">
            <a:noAutofit/>
          </a:bodyPr>
          <a:lstStyle/>
          <a:p>
            <a:r>
              <a:rPr lang="en-US" sz="2800" b="0" dirty="0">
                <a:solidFill>
                  <a:srgbClr val="C00000"/>
                </a:solidFill>
                <a:latin typeface="+mj-lt"/>
              </a:rPr>
              <a:t>Quantum Mechanics and Classical Mechanics</a:t>
            </a:r>
          </a:p>
        </p:txBody>
      </p:sp>
    </p:spTree>
    <p:extLst>
      <p:ext uri="{BB962C8B-B14F-4D97-AF65-F5344CB8AC3E}">
        <p14:creationId xmlns:p14="http://schemas.microsoft.com/office/powerpoint/2010/main" val="2521625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C0BA82E8-9761-4462-9F21-32392656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74" y="145728"/>
            <a:ext cx="8226563" cy="599831"/>
          </a:xfrm>
        </p:spPr>
        <p:txBody>
          <a:bodyPr anchor="b">
            <a:noAutofit/>
          </a:bodyPr>
          <a:lstStyle/>
          <a:p>
            <a:r>
              <a:rPr lang="en-US" sz="3200" b="0" dirty="0">
                <a:solidFill>
                  <a:srgbClr val="C00000"/>
                </a:solidFill>
                <a:latin typeface="+mj-lt"/>
              </a:rPr>
              <a:t>What Is A Semiconductor?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85DC811-0790-4771-8948-2E31CAC7561C}"/>
              </a:ext>
            </a:extLst>
          </p:cNvPr>
          <p:cNvSpPr/>
          <p:nvPr/>
        </p:nvSpPr>
        <p:spPr>
          <a:xfrm>
            <a:off x="287674" y="915078"/>
            <a:ext cx="8401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https://www.youtube.com/watch?v=gUmDVe6C-BU</a:t>
            </a:r>
          </a:p>
        </p:txBody>
      </p:sp>
      <p:pic>
        <p:nvPicPr>
          <p:cNvPr id="5" name="Online Media 4" title="What Is A Semiconductor?">
            <a:hlinkClick r:id="" action="ppaction://media"/>
            <a:extLst>
              <a:ext uri="{FF2B5EF4-FFF2-40B4-BE49-F238E27FC236}">
                <a16:creationId xmlns:a16="http://schemas.microsoft.com/office/drawing/2014/main" id="{E8E9724F-74F6-4051-8475-6E0FC8BA7BC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26805" y="1545393"/>
            <a:ext cx="5890389" cy="331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24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C0BA82E8-9761-4462-9F21-32392656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74" y="145728"/>
            <a:ext cx="8226563" cy="599831"/>
          </a:xfrm>
        </p:spPr>
        <p:txBody>
          <a:bodyPr anchor="b">
            <a:noAutofit/>
          </a:bodyPr>
          <a:lstStyle/>
          <a:p>
            <a:r>
              <a:rPr lang="en-US" sz="3200" b="0" dirty="0">
                <a:solidFill>
                  <a:srgbClr val="C00000"/>
                </a:solidFill>
                <a:latin typeface="+mj-lt"/>
              </a:rPr>
              <a:t>How does an LED works?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85DC811-0790-4771-8948-2E31CAC7561C}"/>
              </a:ext>
            </a:extLst>
          </p:cNvPr>
          <p:cNvSpPr/>
          <p:nvPr/>
        </p:nvSpPr>
        <p:spPr>
          <a:xfrm>
            <a:off x="287674" y="915078"/>
            <a:ext cx="8401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https://www.youtube.com/watch?v=9BDTtcRMxpA</a:t>
            </a:r>
          </a:p>
        </p:txBody>
      </p:sp>
      <p:pic>
        <p:nvPicPr>
          <p:cNvPr id="2" name="Online Media 1" title="How LED works ⚡ What is a LED (Light Emitting Diode)">
            <a:hlinkClick r:id="" action="ppaction://media"/>
            <a:extLst>
              <a:ext uri="{FF2B5EF4-FFF2-40B4-BE49-F238E27FC236}">
                <a16:creationId xmlns:a16="http://schemas.microsoft.com/office/drawing/2014/main" id="{568AF8A8-37BA-45DE-AA25-967DDCD886C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08110" y="1382908"/>
            <a:ext cx="6559237" cy="368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5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9C5C665-F795-46E1-9B4A-A0BD7B7EE9B1}"/>
              </a:ext>
            </a:extLst>
          </p:cNvPr>
          <p:cNvSpPr/>
          <p:nvPr/>
        </p:nvSpPr>
        <p:spPr>
          <a:xfrm>
            <a:off x="133937" y="2479998"/>
            <a:ext cx="57697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+mj-lt"/>
                <a:cs typeface="Times New Roman" panose="02020603050405020304" pitchFamily="18" charset="0"/>
              </a:rPr>
              <a:t>Numeric LED aka 7-segment displays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Consist of seven LED segments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Seven-segment LED displays are most frequently used to generate numbers (0–9)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They also can be used to display hexadecimal (0–9, A, B, C, D, E, F)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2B96233-CBC2-4299-8E02-64DCFEF8CC59}"/>
              </a:ext>
            </a:extLst>
          </p:cNvPr>
          <p:cNvSpPr txBox="1">
            <a:spLocks/>
          </p:cNvSpPr>
          <p:nvPr/>
        </p:nvSpPr>
        <p:spPr>
          <a:xfrm>
            <a:off x="284355" y="51994"/>
            <a:ext cx="7831637" cy="59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6000" b="1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9pPr>
          </a:lstStyle>
          <a:p>
            <a:pPr algn="ctr"/>
            <a:r>
              <a:rPr lang="en-US" sz="2800" b="0" dirty="0">
                <a:solidFill>
                  <a:srgbClr val="C00000"/>
                </a:solidFill>
                <a:latin typeface="+mj-lt"/>
              </a:rPr>
              <a:t>LED Displays</a:t>
            </a:r>
          </a:p>
        </p:txBody>
      </p:sp>
      <p:pic>
        <p:nvPicPr>
          <p:cNvPr id="1026" name="Picture 2" descr="https://upload.wikimedia.org/wikipedia/commons/thumb/e/ea/Seven_segment_01_Pengo.jpg/280px-Seven_segment_01_Pengo.jpg">
            <a:extLst>
              <a:ext uri="{FF2B5EF4-FFF2-40B4-BE49-F238E27FC236}">
                <a16:creationId xmlns:a16="http://schemas.microsoft.com/office/drawing/2014/main" id="{04846B52-605D-4149-B234-B53953ACE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414" y="779516"/>
            <a:ext cx="1833231" cy="181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e/ed/7_Segment_Display_with_Labeled_Segments.svg/150px-7_Segment_Display_with_Labeled_Segments.svg.png">
            <a:extLst>
              <a:ext uri="{FF2B5EF4-FFF2-40B4-BE49-F238E27FC236}">
                <a16:creationId xmlns:a16="http://schemas.microsoft.com/office/drawing/2014/main" id="{7CA71A1E-C848-449C-AB97-AB0811964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654" y="2821590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D7FB2F-D3BA-456A-8064-14125445B5F3}"/>
              </a:ext>
            </a:extLst>
          </p:cNvPr>
          <p:cNvSpPr/>
          <p:nvPr/>
        </p:nvSpPr>
        <p:spPr>
          <a:xfrm>
            <a:off x="284355" y="779516"/>
            <a:ext cx="60323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LED displays come in three basic configurations:</a:t>
            </a:r>
          </a:p>
          <a:p>
            <a:pPr lvl="5"/>
            <a:r>
              <a:rPr lang="en-US" sz="2000" dirty="0">
                <a:cs typeface="Times New Roman" panose="02020603050405020304" pitchFamily="18" charset="0"/>
              </a:rPr>
              <a:t>	1) numeric (numbers)</a:t>
            </a:r>
          </a:p>
          <a:p>
            <a:pPr lvl="5"/>
            <a:r>
              <a:rPr lang="en-US" sz="2000" dirty="0">
                <a:cs typeface="Times New Roman" panose="02020603050405020304" pitchFamily="18" charset="0"/>
              </a:rPr>
              <a:t>	2) alphanumeric (numbers and letters)</a:t>
            </a:r>
          </a:p>
          <a:p>
            <a:pPr lvl="5"/>
            <a:r>
              <a:rPr lang="en-US" sz="2000" dirty="0">
                <a:cs typeface="Times New Roman" panose="02020603050405020304" pitchFamily="18" charset="0"/>
              </a:rPr>
              <a:t>	3) dot-matrix forms </a:t>
            </a:r>
          </a:p>
        </p:txBody>
      </p:sp>
    </p:spTree>
    <p:extLst>
      <p:ext uri="{BB962C8B-B14F-4D97-AF65-F5344CB8AC3E}">
        <p14:creationId xmlns:p14="http://schemas.microsoft.com/office/powerpoint/2010/main" val="3281095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9C5C665-F795-46E1-9B4A-A0BD7B7EE9B1}"/>
              </a:ext>
            </a:extLst>
          </p:cNvPr>
          <p:cNvSpPr/>
          <p:nvPr/>
        </p:nvSpPr>
        <p:spPr>
          <a:xfrm>
            <a:off x="196080" y="651825"/>
            <a:ext cx="83044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The 14-segment, 16-segment used for alphanumeric displays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Expansion of the 7-segment display, having an additional four diagonal and two vertical segments with the middle horizontal segment broken in half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2B96233-CBC2-4299-8E02-64DCFEF8CC59}"/>
              </a:ext>
            </a:extLst>
          </p:cNvPr>
          <p:cNvSpPr txBox="1">
            <a:spLocks/>
          </p:cNvSpPr>
          <p:nvPr/>
        </p:nvSpPr>
        <p:spPr>
          <a:xfrm>
            <a:off x="284355" y="51994"/>
            <a:ext cx="7831637" cy="59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6000" b="1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9pPr>
          </a:lstStyle>
          <a:p>
            <a:pPr algn="ctr"/>
            <a:r>
              <a:rPr lang="en-US" sz="2800" b="0" dirty="0">
                <a:solidFill>
                  <a:srgbClr val="C00000"/>
                </a:solidFill>
                <a:latin typeface="+mj-lt"/>
              </a:rPr>
              <a:t>14-segment LED Displays</a:t>
            </a:r>
          </a:p>
        </p:txBody>
      </p:sp>
      <p:pic>
        <p:nvPicPr>
          <p:cNvPr id="2050" name="Picture 2" descr="https://upload.wikimedia.org/wikipedia/commons/thumb/c/c4/14-segment.svg/115px-14-segment.svg.png">
            <a:extLst>
              <a:ext uri="{FF2B5EF4-FFF2-40B4-BE49-F238E27FC236}">
                <a16:creationId xmlns:a16="http://schemas.microsoft.com/office/drawing/2014/main" id="{5943738E-37B9-4058-9B36-1404434D3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2158384"/>
            <a:ext cx="1497598" cy="234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en/thumb/0/0a/14_Segment_LCD_characters.jpg/220px-14_Segment_LCD_characters.jpg">
            <a:extLst>
              <a:ext uri="{FF2B5EF4-FFF2-40B4-BE49-F238E27FC236}">
                <a16:creationId xmlns:a16="http://schemas.microsoft.com/office/drawing/2014/main" id="{9BE313B3-793A-4635-B96E-4C7859DA6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64" y="2411841"/>
            <a:ext cx="3373709" cy="226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206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9C5C665-F795-46E1-9B4A-A0BD7B7EE9B1}"/>
              </a:ext>
            </a:extLst>
          </p:cNvPr>
          <p:cNvSpPr/>
          <p:nvPr/>
        </p:nvSpPr>
        <p:spPr>
          <a:xfrm>
            <a:off x="134971" y="2295928"/>
            <a:ext cx="902781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A dot matrix is a 2D matrix of dots that can represent images, symbols, or characters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Here images are estimated using a discrete set of dots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The more dots that are used, the more clear and accurate the image representation 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Used for electronic displays, such as computer monitors and LED screens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2B96233-CBC2-4299-8E02-64DCFEF8CC59}"/>
              </a:ext>
            </a:extLst>
          </p:cNvPr>
          <p:cNvSpPr txBox="1">
            <a:spLocks/>
          </p:cNvSpPr>
          <p:nvPr/>
        </p:nvSpPr>
        <p:spPr>
          <a:xfrm>
            <a:off x="284355" y="51994"/>
            <a:ext cx="7831637" cy="59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6000" b="1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9pPr>
          </a:lstStyle>
          <a:p>
            <a:pPr algn="ctr"/>
            <a:r>
              <a:rPr lang="en-US" sz="2800" b="0" dirty="0">
                <a:solidFill>
                  <a:srgbClr val="C00000"/>
                </a:solidFill>
                <a:latin typeface="+mj-lt"/>
              </a:rPr>
              <a:t>Dot-matrix LED Displays</a:t>
            </a:r>
          </a:p>
        </p:txBody>
      </p:sp>
      <p:pic>
        <p:nvPicPr>
          <p:cNvPr id="3074" name="Picture 2" descr="https://upload.wikimedia.org/wikipedia/commons/thumb/1/12/16x2_Character_LCD_Display.jpg/220px-16x2_Character_LCD_Display.jpg">
            <a:extLst>
              <a:ext uri="{FF2B5EF4-FFF2-40B4-BE49-F238E27FC236}">
                <a16:creationId xmlns:a16="http://schemas.microsoft.com/office/drawing/2014/main" id="{94637C93-88B6-4449-B7C0-B196FBA41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048" y="588307"/>
            <a:ext cx="2170776" cy="145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DE2177-E9A6-4FA9-9B5C-D80FAB3B464E}"/>
              </a:ext>
            </a:extLst>
          </p:cNvPr>
          <p:cNvSpPr/>
          <p:nvPr/>
        </p:nvSpPr>
        <p:spPr>
          <a:xfrm>
            <a:off x="5291091" y="1871468"/>
            <a:ext cx="3914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202122"/>
                </a:solidFill>
                <a:latin typeface="Arial" panose="020B0604020202020204" pitchFamily="34" charset="0"/>
              </a:rPr>
              <a:t>A 16×2-character dot matrix display, where each character is made from a grid of 5×7 dots</a:t>
            </a:r>
            <a:endParaRPr lang="en-US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D01B2E-C9F6-475B-B692-F2B7D9E61027}"/>
              </a:ext>
            </a:extLst>
          </p:cNvPr>
          <p:cNvSpPr/>
          <p:nvPr/>
        </p:nvSpPr>
        <p:spPr>
          <a:xfrm>
            <a:off x="206128" y="65182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Dot matrix display is both alphanumeric and graphic—you can display unique characters and simple graphics</a:t>
            </a:r>
          </a:p>
        </p:txBody>
      </p:sp>
    </p:spTree>
    <p:extLst>
      <p:ext uri="{BB962C8B-B14F-4D97-AF65-F5344CB8AC3E}">
        <p14:creationId xmlns:p14="http://schemas.microsoft.com/office/powerpoint/2010/main" val="2507491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DF406C2-4264-4945-A36B-1D0FE54EBC06}"/>
              </a:ext>
            </a:extLst>
          </p:cNvPr>
          <p:cNvSpPr/>
          <p:nvPr/>
        </p:nvSpPr>
        <p:spPr>
          <a:xfrm>
            <a:off x="4572000" y="4597071"/>
            <a:ext cx="44791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https://www.youtube.com/watch?v=iJks-gapzkk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602C664-C7CE-4431-9202-C0E1C9125C8D}"/>
              </a:ext>
            </a:extLst>
          </p:cNvPr>
          <p:cNvSpPr txBox="1">
            <a:spLocks/>
          </p:cNvSpPr>
          <p:nvPr/>
        </p:nvSpPr>
        <p:spPr>
          <a:xfrm>
            <a:off x="284355" y="51994"/>
            <a:ext cx="7831637" cy="59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6000" b="1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9pPr>
          </a:lstStyle>
          <a:p>
            <a:pPr algn="ctr"/>
            <a:r>
              <a:rPr lang="en-US" sz="2800" b="0" dirty="0">
                <a:solidFill>
                  <a:srgbClr val="C00000"/>
                </a:solidFill>
                <a:latin typeface="+mj-lt"/>
              </a:rPr>
              <a:t>What are Liquid Crystal Molecules?</a:t>
            </a:r>
          </a:p>
        </p:txBody>
      </p:sp>
      <p:pic>
        <p:nvPicPr>
          <p:cNvPr id="14" name="Online Media 13" title="Liquid crystal displays">
            <a:hlinkClick r:id="" action="ppaction://media"/>
            <a:extLst>
              <a:ext uri="{FF2B5EF4-FFF2-40B4-BE49-F238E27FC236}">
                <a16:creationId xmlns:a16="http://schemas.microsoft.com/office/drawing/2014/main" id="{792FC4F0-A663-4E14-9585-BE7B63646DC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0843" y="1789440"/>
            <a:ext cx="4770268" cy="26832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3924B3E-537A-422B-937F-1ED5931CA99A}"/>
              </a:ext>
            </a:extLst>
          </p:cNvPr>
          <p:cNvSpPr/>
          <p:nvPr/>
        </p:nvSpPr>
        <p:spPr>
          <a:xfrm>
            <a:off x="187202" y="651825"/>
            <a:ext cx="83044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Materials that display both liquid and crystals characteristics depending on external parameters</a:t>
            </a:r>
          </a:p>
        </p:txBody>
      </p:sp>
    </p:spTree>
    <p:extLst>
      <p:ext uri="{BB962C8B-B14F-4D97-AF65-F5344CB8AC3E}">
        <p14:creationId xmlns:p14="http://schemas.microsoft.com/office/powerpoint/2010/main" val="1200891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9C5C665-F795-46E1-9B4A-A0BD7B7EE9B1}"/>
              </a:ext>
            </a:extLst>
          </p:cNvPr>
          <p:cNvSpPr/>
          <p:nvPr/>
        </p:nvSpPr>
        <p:spPr>
          <a:xfrm>
            <a:off x="187202" y="651825"/>
            <a:ext cx="830446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LCDs are ideal for low-power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One disadvantage with LCDs is their slow switching speeds (the time it takes for a new digit/character to appear)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000" b="1" dirty="0">
                <a:cs typeface="Times New Roman" panose="02020603050405020304" pitchFamily="18" charset="0"/>
              </a:rPr>
              <a:t>Three types of LCDs</a:t>
            </a:r>
          </a:p>
          <a:p>
            <a:pPr marL="457200" indent="-457200">
              <a:buAutoNum type="arabicParenR"/>
            </a:pPr>
            <a:r>
              <a:rPr lang="en-US" sz="2000" dirty="0">
                <a:cs typeface="Times New Roman" panose="02020603050405020304" pitchFamily="18" charset="0"/>
              </a:rPr>
              <a:t>Reflective LCD: Uses a </a:t>
            </a:r>
            <a:r>
              <a:rPr lang="en-US" sz="2000" dirty="0" err="1">
                <a:cs typeface="Times New Roman" panose="02020603050405020304" pitchFamily="18" charset="0"/>
              </a:rPr>
              <a:t>backmirror</a:t>
            </a:r>
            <a:r>
              <a:rPr lang="en-US" sz="2000" dirty="0">
                <a:cs typeface="Times New Roman" panose="02020603050405020304" pitchFamily="18" charset="0"/>
              </a:rPr>
              <a:t> and instead of using electric current to generate light, it uses light that is already externally present (such as sunlight, room lighting)</a:t>
            </a:r>
          </a:p>
          <a:p>
            <a:pPr marL="457200" indent="-457200">
              <a:buAutoNum type="arabicParenR"/>
            </a:pPr>
            <a:endParaRPr lang="en-US" sz="2000" dirty="0">
              <a:cs typeface="Times New Roman" panose="02020603050405020304" pitchFamily="18" charset="0"/>
            </a:endParaRPr>
          </a:p>
          <a:p>
            <a:pPr marL="457200" indent="-457200">
              <a:buAutoNum type="arabicParenR" startAt="2"/>
            </a:pPr>
            <a:r>
              <a:rPr lang="en-US" sz="2000" dirty="0">
                <a:cs typeface="Times New Roman" panose="02020603050405020304" pitchFamily="18" charset="0"/>
              </a:rPr>
              <a:t>Transmissive LCD: uses a backlight that “transmits/diffuses” through front layers of LCD</a:t>
            </a:r>
          </a:p>
          <a:p>
            <a:pPr marL="457200" indent="-457200">
              <a:buAutoNum type="arabicParenR" startAt="2"/>
            </a:pPr>
            <a:endParaRPr lang="en-US" sz="2000" dirty="0">
              <a:cs typeface="Times New Roman" panose="02020603050405020304" pitchFamily="18" charset="0"/>
            </a:endParaRPr>
          </a:p>
          <a:p>
            <a:pPr marL="457200" indent="-457200">
              <a:buAutoNum type="arabicParenR" startAt="2"/>
            </a:pPr>
            <a:r>
              <a:rPr lang="en-US" sz="2000" dirty="0" err="1">
                <a:cs typeface="Times New Roman" panose="02020603050405020304" pitchFamily="18" charset="0"/>
              </a:rPr>
              <a:t>Transflector</a:t>
            </a:r>
            <a:r>
              <a:rPr lang="en-US" sz="2000" dirty="0">
                <a:cs typeface="Times New Roman" panose="02020603050405020304" pitchFamily="18" charset="0"/>
              </a:rPr>
              <a:t> LCD: combination of (1) and (2) </a:t>
            </a:r>
          </a:p>
          <a:p>
            <a:pPr marL="457200" indent="-457200">
              <a:buAutoNum type="arabicParenR" startAt="2"/>
            </a:pPr>
            <a:endParaRPr lang="en-US" sz="20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2B96233-CBC2-4299-8E02-64DCFEF8CC59}"/>
              </a:ext>
            </a:extLst>
          </p:cNvPr>
          <p:cNvSpPr txBox="1">
            <a:spLocks/>
          </p:cNvSpPr>
          <p:nvPr/>
        </p:nvSpPr>
        <p:spPr>
          <a:xfrm>
            <a:off x="284355" y="51994"/>
            <a:ext cx="7831637" cy="59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6000" b="1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9pPr>
          </a:lstStyle>
          <a:p>
            <a:pPr algn="ctr"/>
            <a:r>
              <a:rPr lang="en-US" sz="2800" b="0" dirty="0">
                <a:solidFill>
                  <a:srgbClr val="C00000"/>
                </a:solidFill>
                <a:latin typeface="+mj-lt"/>
              </a:rPr>
              <a:t>Liquid-Crystal Displays</a:t>
            </a:r>
          </a:p>
        </p:txBody>
      </p:sp>
    </p:spTree>
    <p:extLst>
      <p:ext uri="{BB962C8B-B14F-4D97-AF65-F5344CB8AC3E}">
        <p14:creationId xmlns:p14="http://schemas.microsoft.com/office/powerpoint/2010/main" val="3149864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C0BA82E8-9761-4462-9F21-32392656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23" y="87043"/>
            <a:ext cx="6125964" cy="599831"/>
          </a:xfrm>
        </p:spPr>
        <p:txBody>
          <a:bodyPr anchor="b">
            <a:noAutofit/>
          </a:bodyPr>
          <a:lstStyle/>
          <a:p>
            <a:r>
              <a:rPr lang="en-US" sz="3200" b="0" dirty="0">
                <a:solidFill>
                  <a:srgbClr val="C00000"/>
                </a:solidFill>
                <a:latin typeface="+mj-lt"/>
              </a:rPr>
              <a:t>Optoelectronics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85DC811-0790-4771-8948-2E31CAC7561C}"/>
              </a:ext>
            </a:extLst>
          </p:cNvPr>
          <p:cNvSpPr/>
          <p:nvPr/>
        </p:nvSpPr>
        <p:spPr>
          <a:xfrm>
            <a:off x="267311" y="978536"/>
            <a:ext cx="83044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Optoelectronics: Study and application of electronic devices that produce, detect and control light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Optoelectronic devices are electrical-to-optical or optical-to-electrical signal converters, or are devices that use such converters in their operation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7A408B-0C99-43BA-8EFA-02AF92B243E6}"/>
              </a:ext>
            </a:extLst>
          </p:cNvPr>
          <p:cNvSpPr/>
          <p:nvPr/>
        </p:nvSpPr>
        <p:spPr>
          <a:xfrm>
            <a:off x="350924" y="3711661"/>
            <a:ext cx="8137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Optoelectronics is based on the quantum mechanical effects of light on semiconductor materials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9C5C665-F795-46E1-9B4A-A0BD7B7EE9B1}"/>
              </a:ext>
            </a:extLst>
          </p:cNvPr>
          <p:cNvSpPr/>
          <p:nvPr/>
        </p:nvSpPr>
        <p:spPr>
          <a:xfrm>
            <a:off x="31462" y="1454769"/>
            <a:ext cx="53391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A backlight is a form of illumination used in LCDs. It is usually the first layer from the back of LCD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Light modulators then vary the amount of light reaching the eye, by blocking/modifying its passage through the LCD material. For example, a </a:t>
            </a:r>
            <a:r>
              <a:rPr lang="en-US" sz="1800" b="1" dirty="0">
                <a:latin typeface="+mj-lt"/>
                <a:cs typeface="Times New Roman" panose="02020603050405020304" pitchFamily="18" charset="0"/>
              </a:rPr>
              <a:t>polarizing filter 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can block the backlight light to produce dark regions in LCD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2B96233-CBC2-4299-8E02-64DCFEF8CC59}"/>
              </a:ext>
            </a:extLst>
          </p:cNvPr>
          <p:cNvSpPr txBox="1">
            <a:spLocks/>
          </p:cNvSpPr>
          <p:nvPr/>
        </p:nvSpPr>
        <p:spPr>
          <a:xfrm>
            <a:off x="284355" y="51994"/>
            <a:ext cx="7831637" cy="59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6000" b="1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9pPr>
          </a:lstStyle>
          <a:p>
            <a:pPr algn="ctr"/>
            <a:r>
              <a:rPr lang="en-US" sz="2800" b="0" dirty="0">
                <a:solidFill>
                  <a:srgbClr val="C00000"/>
                </a:solidFill>
                <a:latin typeface="+mj-lt"/>
              </a:rPr>
              <a:t>Liquid-Crystal Displays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263AF3-1333-4102-B363-A6B473BD99B2}"/>
              </a:ext>
            </a:extLst>
          </p:cNvPr>
          <p:cNvSpPr/>
          <p:nvPr/>
        </p:nvSpPr>
        <p:spPr>
          <a:xfrm>
            <a:off x="6241393" y="2050800"/>
            <a:ext cx="22541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F0F0F"/>
                </a:solidFill>
                <a:latin typeface="YouTube Sans"/>
              </a:rPr>
              <a:t>How does a Polarizer work?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0A6FBA-3155-4F43-846C-48B04998CA0D}"/>
              </a:ext>
            </a:extLst>
          </p:cNvPr>
          <p:cNvSpPr/>
          <p:nvPr/>
        </p:nvSpPr>
        <p:spPr>
          <a:xfrm>
            <a:off x="-75460" y="549410"/>
            <a:ext cx="9294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A LCD is a passive device: This means that instead of using electric current to generate light, it uses light that is already externally present (such as sunlight, room lighting, backlight)</a:t>
            </a:r>
          </a:p>
        </p:txBody>
      </p:sp>
      <p:pic>
        <p:nvPicPr>
          <p:cNvPr id="5" name="Online Media 4" title="How does a Polarizer work? - LCD Refurbishing">
            <a:hlinkClick r:id="" action="ppaction://media"/>
            <a:extLst>
              <a:ext uri="{FF2B5EF4-FFF2-40B4-BE49-F238E27FC236}">
                <a16:creationId xmlns:a16="http://schemas.microsoft.com/office/drawing/2014/main" id="{DA64F299-7620-4BB7-B272-EBE8CE120AB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70610" y="2478321"/>
            <a:ext cx="3548489" cy="19960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B9840A-CAAE-4D11-ABB0-07602998781E}"/>
              </a:ext>
            </a:extLst>
          </p:cNvPr>
          <p:cNvSpPr/>
          <p:nvPr/>
        </p:nvSpPr>
        <p:spPr>
          <a:xfrm>
            <a:off x="138384" y="4418306"/>
            <a:ext cx="90810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One disadvantage with LCDs is their slow switching speeds (the time it takes for a new digit/character to appear)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04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9C5C665-F795-46E1-9B4A-A0BD7B7EE9B1}"/>
              </a:ext>
            </a:extLst>
          </p:cNvPr>
          <p:cNvSpPr/>
          <p:nvPr/>
        </p:nvSpPr>
        <p:spPr>
          <a:xfrm>
            <a:off x="196080" y="651825"/>
            <a:ext cx="8304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https://www.youtube.com/watch?v=VbdhbyiHX-s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2B96233-CBC2-4299-8E02-64DCFEF8CC59}"/>
              </a:ext>
            </a:extLst>
          </p:cNvPr>
          <p:cNvSpPr txBox="1">
            <a:spLocks/>
          </p:cNvSpPr>
          <p:nvPr/>
        </p:nvSpPr>
        <p:spPr>
          <a:xfrm>
            <a:off x="284355" y="51994"/>
            <a:ext cx="7831637" cy="59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6000" b="1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9pPr>
          </a:lstStyle>
          <a:p>
            <a:pPr algn="ctr"/>
            <a:r>
              <a:rPr lang="en-US" sz="2800" b="0" dirty="0">
                <a:solidFill>
                  <a:srgbClr val="C00000"/>
                </a:solidFill>
                <a:latin typeface="+mj-lt"/>
              </a:rPr>
              <a:t>How an LCD Works</a:t>
            </a:r>
          </a:p>
        </p:txBody>
      </p:sp>
      <p:pic>
        <p:nvPicPr>
          <p:cNvPr id="3" name="Online Media 2" title="Adventures in Science: How LCD Works">
            <a:hlinkClick r:id="" action="ppaction://media"/>
            <a:extLst>
              <a:ext uri="{FF2B5EF4-FFF2-40B4-BE49-F238E27FC236}">
                <a16:creationId xmlns:a16="http://schemas.microsoft.com/office/drawing/2014/main" id="{184C8BEE-C6A0-4EF8-AB93-7607C4D863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38182" y="1251656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89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C0BA82E8-9761-4462-9F21-32392656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74" y="145728"/>
            <a:ext cx="8226563" cy="599831"/>
          </a:xfrm>
        </p:spPr>
        <p:txBody>
          <a:bodyPr anchor="b">
            <a:noAutofit/>
          </a:bodyPr>
          <a:lstStyle/>
          <a:p>
            <a:r>
              <a:rPr lang="en-US" sz="3200" b="0" dirty="0">
                <a:solidFill>
                  <a:srgbClr val="C00000"/>
                </a:solidFill>
                <a:latin typeface="+mj-lt"/>
              </a:rPr>
              <a:t>Working principle of Light emitting devices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85DC811-0790-4771-8948-2E31CAC7561C}"/>
              </a:ext>
            </a:extLst>
          </p:cNvPr>
          <p:cNvSpPr/>
          <p:nvPr/>
        </p:nvSpPr>
        <p:spPr>
          <a:xfrm>
            <a:off x="287674" y="915078"/>
            <a:ext cx="84013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Light- emitting devices, such as lamps and light- emitting diodes (LEDs), create EM waves (e.g., light) by using an electric current to excite electrons into higher energy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When an electron changes energy levels, a photon is emitted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448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C0BA82E8-9761-4462-9F21-32392656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22" y="87043"/>
            <a:ext cx="8226563" cy="599831"/>
          </a:xfrm>
        </p:spPr>
        <p:txBody>
          <a:bodyPr anchor="b">
            <a:noAutofit/>
          </a:bodyPr>
          <a:lstStyle/>
          <a:p>
            <a:r>
              <a:rPr lang="en-US" sz="2800" b="0" dirty="0">
                <a:solidFill>
                  <a:srgbClr val="C00000"/>
                </a:solidFill>
                <a:latin typeface="+mj-lt"/>
              </a:rPr>
              <a:t>Wave-Particle Duality and the Photoelectric Effect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744B38-9A9B-4A3A-B883-54EB206C4492}"/>
              </a:ext>
            </a:extLst>
          </p:cNvPr>
          <p:cNvSpPr/>
          <p:nvPr/>
        </p:nvSpPr>
        <p:spPr>
          <a:xfrm>
            <a:off x="410855" y="971914"/>
            <a:ext cx="81372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Light-detecting devices are designed to take incoming EM waves and convert them into electrical signals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endParaRPr lang="en-US" sz="1800" dirty="0">
              <a:solidFill>
                <a:schemeClr val="tx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This is usually accomplished by using EM waves to liberate/free bound electrons from atoms of semiconductor materials. These ‘free’ electrons result in electrical signals</a:t>
            </a:r>
          </a:p>
          <a:p>
            <a:pPr lvl="1"/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81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C0BA82E8-9761-4462-9F21-32392656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22" y="87043"/>
            <a:ext cx="8226563" cy="599831"/>
          </a:xfrm>
        </p:spPr>
        <p:txBody>
          <a:bodyPr anchor="b">
            <a:noAutofit/>
          </a:bodyPr>
          <a:lstStyle/>
          <a:p>
            <a:r>
              <a:rPr lang="en-US" sz="2800" b="0" dirty="0">
                <a:solidFill>
                  <a:srgbClr val="C00000"/>
                </a:solidFill>
                <a:latin typeface="+mj-lt"/>
              </a:rPr>
              <a:t>Wave-Particle Duality and the Photoelectric Effect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744B38-9A9B-4A3A-B883-54EB206C4492}"/>
              </a:ext>
            </a:extLst>
          </p:cNvPr>
          <p:cNvSpPr/>
          <p:nvPr/>
        </p:nvSpPr>
        <p:spPr>
          <a:xfrm>
            <a:off x="410855" y="971914"/>
            <a:ext cx="8137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https://www.youtube.com/watch?v=MFPKwu5vugg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Online Media 2" title="Wave-Particle Duality and the Photoelectric Effect">
            <a:hlinkClick r:id="" action="ppaction://media"/>
            <a:extLst>
              <a:ext uri="{FF2B5EF4-FFF2-40B4-BE49-F238E27FC236}">
                <a16:creationId xmlns:a16="http://schemas.microsoft.com/office/drawing/2014/main" id="{FB18A4BA-A79C-47D1-9964-73DC360B94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11044" y="1785521"/>
            <a:ext cx="5521911" cy="310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45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C0BA82E8-9761-4462-9F21-32392656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22" y="87043"/>
            <a:ext cx="8226563" cy="599831"/>
          </a:xfrm>
        </p:spPr>
        <p:txBody>
          <a:bodyPr anchor="b">
            <a:noAutofit/>
          </a:bodyPr>
          <a:lstStyle/>
          <a:p>
            <a:r>
              <a:rPr lang="en-US" sz="2800" b="0" dirty="0">
                <a:solidFill>
                  <a:srgbClr val="C00000"/>
                </a:solidFill>
                <a:latin typeface="+mj-lt"/>
              </a:rPr>
              <a:t>Wave-Particle Duality and the Photoelectric Effect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744B38-9A9B-4A3A-B883-54EB206C4492}"/>
              </a:ext>
            </a:extLst>
          </p:cNvPr>
          <p:cNvSpPr/>
          <p:nvPr/>
        </p:nvSpPr>
        <p:spPr>
          <a:xfrm>
            <a:off x="410855" y="971914"/>
            <a:ext cx="8137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https://www.youtube.com/watch?v=oYnp0WZDhYQ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Online Media 3" title="Knocking Electrons With Light—The Photoelectric Effect">
            <a:hlinkClick r:id="" action="ppaction://media"/>
            <a:extLst>
              <a:ext uri="{FF2B5EF4-FFF2-40B4-BE49-F238E27FC236}">
                <a16:creationId xmlns:a16="http://schemas.microsoft.com/office/drawing/2014/main" id="{5B798EE9-DF15-49BD-8A71-51D1DA0F708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01554" y="1673287"/>
            <a:ext cx="5379868" cy="302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46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C0BA82E8-9761-4462-9F21-32392656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23" y="87043"/>
            <a:ext cx="7863956" cy="599831"/>
          </a:xfrm>
        </p:spPr>
        <p:txBody>
          <a:bodyPr anchor="b">
            <a:noAutofit/>
          </a:bodyPr>
          <a:lstStyle/>
          <a:p>
            <a:r>
              <a:rPr lang="en-US" sz="3200" b="0" dirty="0">
                <a:solidFill>
                  <a:srgbClr val="C00000"/>
                </a:solidFill>
                <a:latin typeface="+mj-lt"/>
              </a:rPr>
              <a:t>EM waves display wave-particle duality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85DC811-0790-4771-8948-2E31CAC7561C}"/>
              </a:ext>
            </a:extLst>
          </p:cNvPr>
          <p:cNvSpPr/>
          <p:nvPr/>
        </p:nvSpPr>
        <p:spPr>
          <a:xfrm>
            <a:off x="192223" y="965656"/>
            <a:ext cx="77231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Concept in quantum mechanics that states that all particles exhibit a wave nature and vice versa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Albert Einstein wrote:[1]</a:t>
            </a:r>
          </a:p>
          <a:p>
            <a:pPr algn="just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“It seems as though we must use sometimes the one theory and sometimes the other, while at times we may use either. We are faced with a new kind of difficulty. We have two contradictory pictures of reality; separately neither of them fully explains the phenomena of light, but together they do.”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93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41A94C2-1B65-4B59-97AC-750FBF2D1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22" y="87043"/>
            <a:ext cx="8116205" cy="599831"/>
          </a:xfrm>
        </p:spPr>
        <p:txBody>
          <a:bodyPr anchor="b">
            <a:noAutofit/>
          </a:bodyPr>
          <a:lstStyle/>
          <a:p>
            <a:r>
              <a:rPr lang="en-US" sz="3200" b="0" dirty="0">
                <a:solidFill>
                  <a:srgbClr val="C00000"/>
                </a:solidFill>
                <a:latin typeface="+mj-lt"/>
              </a:rPr>
              <a:t>Wave-Particle duality using analogy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A502B8-04F1-4C37-8BBD-82B34D63B43D}"/>
              </a:ext>
            </a:extLst>
          </p:cNvPr>
          <p:cNvSpPr/>
          <p:nvPr/>
        </p:nvSpPr>
        <p:spPr>
          <a:xfrm>
            <a:off x="332912" y="673975"/>
            <a:ext cx="75859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dirty="0"/>
              <a:t>https://www.youtube.com/watch?v=Q_h4IoPJXZw</a:t>
            </a:r>
          </a:p>
        </p:txBody>
      </p:sp>
      <p:pic>
        <p:nvPicPr>
          <p:cNvPr id="4" name="Online Media 3" title="What is the Wave/Particle Duality? Part 1">
            <a:hlinkClick r:id="" action="ppaction://media"/>
            <a:extLst>
              <a:ext uri="{FF2B5EF4-FFF2-40B4-BE49-F238E27FC236}">
                <a16:creationId xmlns:a16="http://schemas.microsoft.com/office/drawing/2014/main" id="{A41BF137-865F-4A1C-8B3C-2947775F23F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076548" y="899401"/>
            <a:ext cx="3432699" cy="19308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D59874-768A-4EFE-A7AA-34552AAA00C4}"/>
              </a:ext>
            </a:extLst>
          </p:cNvPr>
          <p:cNvSpPr/>
          <p:nvPr/>
        </p:nvSpPr>
        <p:spPr>
          <a:xfrm>
            <a:off x="268144" y="3465627"/>
            <a:ext cx="39821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https://www.youtube.com/watch?v=_riIY-v2Ym8</a:t>
            </a:r>
          </a:p>
        </p:txBody>
      </p:sp>
      <p:pic>
        <p:nvPicPr>
          <p:cNvPr id="6" name="Online Media 5" title="The Wave/Particle Duality - Part 2">
            <a:hlinkClick r:id="" action="ppaction://media"/>
            <a:extLst>
              <a:ext uri="{FF2B5EF4-FFF2-40B4-BE49-F238E27FC236}">
                <a16:creationId xmlns:a16="http://schemas.microsoft.com/office/drawing/2014/main" id="{E3A1ABBE-8E3D-4235-A4EC-7D53D37F2B9E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5157926" y="3042822"/>
            <a:ext cx="3432699" cy="193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32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41A94C2-1B65-4B59-97AC-750FBF2D1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22" y="87043"/>
            <a:ext cx="8116205" cy="599831"/>
          </a:xfrm>
        </p:spPr>
        <p:txBody>
          <a:bodyPr anchor="b">
            <a:noAutofit/>
          </a:bodyPr>
          <a:lstStyle/>
          <a:p>
            <a:r>
              <a:rPr lang="en-US" sz="3200" b="0" dirty="0">
                <a:solidFill>
                  <a:srgbClr val="C00000"/>
                </a:solidFill>
                <a:latin typeface="+mj-lt"/>
              </a:rPr>
              <a:t>Visualization of wave-particle duality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7158C8-D4CE-4AA1-8063-311DE0370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24" y="1263705"/>
            <a:ext cx="3810000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B7BDF3-9E9D-4DFC-BBC8-1293E4B86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283" y="1535167"/>
            <a:ext cx="3810000" cy="1600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35EE3C-F1B9-4290-8964-4BE10A34BB9A}"/>
              </a:ext>
            </a:extLst>
          </p:cNvPr>
          <p:cNvSpPr/>
          <p:nvPr/>
        </p:nvSpPr>
        <p:spPr>
          <a:xfrm>
            <a:off x="614856" y="3539850"/>
            <a:ext cx="3358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Particle impacts make visible the interference pattern of waves.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51EC1-7305-4ADB-8B57-5B31A9069A8F}"/>
              </a:ext>
            </a:extLst>
          </p:cNvPr>
          <p:cNvSpPr/>
          <p:nvPr/>
        </p:nvSpPr>
        <p:spPr>
          <a:xfrm>
            <a:off x="5237336" y="3232422"/>
            <a:ext cx="2799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 quantum particle is represented by a wave packet.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9F2C37-50F7-42E1-B7CF-7430408EC1CE}"/>
              </a:ext>
            </a:extLst>
          </p:cNvPr>
          <p:cNvSpPr/>
          <p:nvPr/>
        </p:nvSpPr>
        <p:spPr>
          <a:xfrm>
            <a:off x="4508938" y="398366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Photon (a wave packet) is a short "burst" or "envelope" of localized wave that travels as a unit/particle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A502B8-04F1-4C37-8BBD-82B34D63B43D}"/>
              </a:ext>
            </a:extLst>
          </p:cNvPr>
          <p:cNvSpPr/>
          <p:nvPr/>
        </p:nvSpPr>
        <p:spPr>
          <a:xfrm>
            <a:off x="332912" y="673975"/>
            <a:ext cx="75859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dirty="0"/>
              <a:t>https://upload.wikimedia.org/wikipedia/commons/e/e4/Wave-particle_duality.ogv</a:t>
            </a:r>
          </a:p>
        </p:txBody>
      </p:sp>
    </p:spTree>
    <p:extLst>
      <p:ext uri="{BB962C8B-B14F-4D97-AF65-F5344CB8AC3E}">
        <p14:creationId xmlns:p14="http://schemas.microsoft.com/office/powerpoint/2010/main" val="1915356332"/>
      </p:ext>
    </p:extLst>
  </p:cSld>
  <p:clrMapOvr>
    <a:masterClrMapping/>
  </p:clrMapOvr>
</p:sld>
</file>

<file path=ppt/theme/theme1.xml><?xml version="1.0" encoding="utf-8"?>
<a:theme xmlns:a="http://schemas.openxmlformats.org/drawingml/2006/main" name="South Korean Robotics &amp; AI History Lesson for College by Slidesgo">
  <a:themeElements>
    <a:clrScheme name="Simple Light">
      <a:dk1>
        <a:srgbClr val="434343"/>
      </a:dk1>
      <a:lt1>
        <a:srgbClr val="666666"/>
      </a:lt1>
      <a:dk2>
        <a:srgbClr val="C38382"/>
      </a:dk2>
      <a:lt2>
        <a:srgbClr val="D9A4A3"/>
      </a:lt2>
      <a:accent1>
        <a:srgbClr val="F7C4B1"/>
      </a:accent1>
      <a:accent2>
        <a:srgbClr val="E7A885"/>
      </a:accent2>
      <a:accent3>
        <a:srgbClr val="F2DDC7"/>
      </a:accent3>
      <a:accent4>
        <a:srgbClr val="A0A9B0"/>
      </a:accent4>
      <a:accent5>
        <a:srgbClr val="D0D1D5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10576</TotalTime>
  <Words>1382</Words>
  <Application>Microsoft Office PowerPoint</Application>
  <PresentationFormat>On-screen Show (16:9)</PresentationFormat>
  <Paragraphs>120</Paragraphs>
  <Slides>21</Slides>
  <Notes>16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Bebas Neue</vt:lpstr>
      <vt:lpstr>Cairo</vt:lpstr>
      <vt:lpstr>Courier New</vt:lpstr>
      <vt:lpstr>Electrolize</vt:lpstr>
      <vt:lpstr>Times New Roman</vt:lpstr>
      <vt:lpstr>YouTube Sans</vt:lpstr>
      <vt:lpstr>South Korean Robotics &amp; AI History Lesson for College by Slidesgo</vt:lpstr>
      <vt:lpstr>Ch.05 - Displays</vt:lpstr>
      <vt:lpstr>Optoelectronics</vt:lpstr>
      <vt:lpstr>Working principle of Light emitting devices</vt:lpstr>
      <vt:lpstr>Wave-Particle Duality and the Photoelectric Effect</vt:lpstr>
      <vt:lpstr>Wave-Particle Duality and the Photoelectric Effect</vt:lpstr>
      <vt:lpstr>Wave-Particle Duality and the Photoelectric Effect</vt:lpstr>
      <vt:lpstr>EM waves display wave-particle duality</vt:lpstr>
      <vt:lpstr>Wave-Particle duality using analogy</vt:lpstr>
      <vt:lpstr>Visualization of wave-particle duality</vt:lpstr>
      <vt:lpstr>Photon</vt:lpstr>
      <vt:lpstr>Quantum Mechanics and Classical Mechanics</vt:lpstr>
      <vt:lpstr>Quantum Mechanics and Classical Mechanics</vt:lpstr>
      <vt:lpstr>What Is A Semiconductor?</vt:lpstr>
      <vt:lpstr>How does an LED works?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PSCI1102: Physics in Robotics Section: 04</dc:title>
  <cp:lastModifiedBy>Sairam Tangirala</cp:lastModifiedBy>
  <cp:revision>230</cp:revision>
  <dcterms:modified xsi:type="dcterms:W3CDTF">2023-03-21T14:19:05Z</dcterms:modified>
</cp:coreProperties>
</file>