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64" d="100"/>
          <a:sy n="164" d="100"/>
        </p:scale>
        <p:origin x="80" y="-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9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8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25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7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3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7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64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9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4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8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3C344-D499-43E6-A04C-EA0B35D54A92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6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Spark Machine Learning (2)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55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056" y="88582"/>
            <a:ext cx="10515600" cy="1325563"/>
          </a:xfrm>
        </p:spPr>
        <p:txBody>
          <a:bodyPr/>
          <a:lstStyle/>
          <a:p>
            <a:r>
              <a:rPr lang="en-US" dirty="0" smtClean="0"/>
              <a:t>Create the machine learning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7052" y="1414145"/>
            <a:ext cx="10515600" cy="2979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import </a:t>
            </a:r>
            <a:r>
              <a:rPr lang="en-US" sz="2000" dirty="0" err="1"/>
              <a:t>org.apache.spark.ml.classification.RandomForestClassifier</a:t>
            </a:r>
            <a:r>
              <a:rPr lang="en-US" sz="2000" dirty="0"/>
              <a:t>  </a:t>
            </a:r>
          </a:p>
          <a:p>
            <a:pPr marL="0" indent="0">
              <a:buNone/>
            </a:pPr>
            <a:r>
              <a:rPr lang="en-US" sz="2000" dirty="0"/>
              <a:t>import </a:t>
            </a:r>
            <a:r>
              <a:rPr lang="en-US" sz="2000" dirty="0" err="1"/>
              <a:t>org.apache.spark.ml.tuning</a:t>
            </a:r>
            <a:r>
              <a:rPr lang="en-US" sz="2000" dirty="0"/>
              <a:t>.{</a:t>
            </a:r>
            <a:r>
              <a:rPr lang="en-US" sz="2000" dirty="0" err="1"/>
              <a:t>ParamGridBuilder</a:t>
            </a:r>
            <a:r>
              <a:rPr lang="en-US" sz="2000" dirty="0"/>
              <a:t>, </a:t>
            </a:r>
            <a:r>
              <a:rPr lang="en-US" sz="2000" dirty="0" err="1"/>
              <a:t>TrainValidationSplit</a:t>
            </a:r>
            <a:r>
              <a:rPr lang="en-US" sz="2000" dirty="0"/>
              <a:t>, </a:t>
            </a:r>
            <a:r>
              <a:rPr lang="en-US" sz="2000" dirty="0" err="1"/>
              <a:t>CrossValidator</a:t>
            </a:r>
            <a:r>
              <a:rPr lang="en-US" sz="2000" dirty="0"/>
              <a:t>}  </a:t>
            </a:r>
          </a:p>
          <a:p>
            <a:pPr marL="0" indent="0">
              <a:buNone/>
            </a:pPr>
            <a:r>
              <a:rPr lang="en-US" sz="2000" dirty="0"/>
              <a:t>import org.apache.spark.ml.evaluation.MulticlassClassificationEvaluator 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// </a:t>
            </a:r>
            <a:r>
              <a:rPr lang="en-US" sz="2000" dirty="0"/>
              <a:t>create the model</a:t>
            </a:r>
          </a:p>
          <a:p>
            <a:pPr marL="0" indent="0">
              <a:buNone/>
            </a:pPr>
            <a:r>
              <a:rPr lang="en-US" sz="2000" dirty="0" err="1"/>
              <a:t>val</a:t>
            </a:r>
            <a:r>
              <a:rPr lang="en-US" sz="2000" dirty="0"/>
              <a:t> </a:t>
            </a:r>
            <a:r>
              <a:rPr lang="en-US" sz="2000" dirty="0" err="1"/>
              <a:t>rf</a:t>
            </a:r>
            <a:r>
              <a:rPr lang="en-US" sz="2000" dirty="0"/>
              <a:t> = new </a:t>
            </a:r>
            <a:r>
              <a:rPr lang="en-US" sz="2000" dirty="0" err="1"/>
              <a:t>RandomForestClassifier</a:t>
            </a:r>
            <a:r>
              <a:rPr lang="en-US" sz="2000" dirty="0"/>
              <a:t>()</a:t>
            </a:r>
          </a:p>
        </p:txBody>
      </p:sp>
      <p:pic>
        <p:nvPicPr>
          <p:cNvPr id="1026" name="Picture 2" descr="Logistic Regression vs Random Forest Classifier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576" y="2990786"/>
            <a:ext cx="5387297" cy="3030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292898" y="6097262"/>
            <a:ext cx="34333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https://www.youtube.com/watch?v=goPiwckWE9M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33913" y="3035431"/>
            <a:ext cx="225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[f1, f2, f3…</a:t>
            </a:r>
            <a:r>
              <a:rPr lang="en-US" sz="1400" dirty="0" err="1" smtClean="0"/>
              <a:t>fn</a:t>
            </a:r>
            <a:r>
              <a:rPr lang="en-US" sz="1400" dirty="0" smtClean="0"/>
              <a:t>], label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112003" y="4936210"/>
            <a:ext cx="4304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10000…0000</a:t>
            </a:r>
          </a:p>
          <a:p>
            <a:r>
              <a:rPr lang="en-US" dirty="0" smtClean="0"/>
              <a:t>00000…1..00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659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the parameter grid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// create the </a:t>
            </a:r>
            <a:r>
              <a:rPr lang="en-US" dirty="0" err="1"/>
              <a:t>param</a:t>
            </a:r>
            <a:r>
              <a:rPr lang="en-US" dirty="0"/>
              <a:t> grid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paramGrid</a:t>
            </a:r>
            <a:r>
              <a:rPr lang="en-US" dirty="0"/>
              <a:t> = new </a:t>
            </a:r>
            <a:r>
              <a:rPr lang="en-US" dirty="0" err="1"/>
              <a:t>ParamGridBuilder</a:t>
            </a:r>
            <a:r>
              <a:rPr lang="en-US" dirty="0"/>
              <a:t>().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addGrid</a:t>
            </a:r>
            <a:r>
              <a:rPr lang="en-US" dirty="0"/>
              <a:t>(</a:t>
            </a:r>
            <a:r>
              <a:rPr lang="en-US" dirty="0" err="1"/>
              <a:t>rf.numTrees,Array</a:t>
            </a:r>
            <a:r>
              <a:rPr lang="en-US" dirty="0"/>
              <a:t>(20,50,100</a:t>
            </a:r>
            <a:r>
              <a:rPr lang="en-US" dirty="0" smtClean="0"/>
              <a:t>)).</a:t>
            </a:r>
          </a:p>
          <a:p>
            <a:pPr marL="0" indent="0">
              <a:buNone/>
            </a:pPr>
            <a:r>
              <a:rPr lang="en-US" dirty="0" smtClean="0"/>
              <a:t>build</a:t>
            </a:r>
            <a:r>
              <a:rPr lang="en-US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076479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668" y="123762"/>
            <a:ext cx="10515600" cy="1325563"/>
          </a:xfrm>
        </p:spPr>
        <p:txBody>
          <a:bodyPr/>
          <a:lstStyle/>
          <a:p>
            <a:r>
              <a:rPr lang="en-US" dirty="0" smtClean="0"/>
              <a:t>Cross-Validation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188" y="1399031"/>
            <a:ext cx="9020556" cy="336499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// create cross </a:t>
            </a:r>
            <a:r>
              <a:rPr lang="en-US" dirty="0" err="1"/>
              <a:t>val</a:t>
            </a:r>
            <a:r>
              <a:rPr lang="en-US" dirty="0"/>
              <a:t> object, define scoring metric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cv = new </a:t>
            </a:r>
            <a:r>
              <a:rPr lang="en-US" dirty="0" err="1"/>
              <a:t>CrossValidator</a:t>
            </a:r>
            <a:r>
              <a:rPr lang="en-US" dirty="0"/>
              <a:t>().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setEstimator</a:t>
            </a:r>
            <a:r>
              <a:rPr lang="en-US" dirty="0"/>
              <a:t>(</a:t>
            </a:r>
            <a:r>
              <a:rPr lang="en-US" dirty="0" err="1"/>
              <a:t>rf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setEvaluator</a:t>
            </a:r>
            <a:r>
              <a:rPr lang="en-US" dirty="0"/>
              <a:t>(new </a:t>
            </a:r>
            <a:r>
              <a:rPr lang="en-US" dirty="0" err="1"/>
              <a:t>MulticlassClassificationEvaluator</a:t>
            </a:r>
            <a:r>
              <a:rPr lang="en-US" dirty="0"/>
              <a:t>().</a:t>
            </a:r>
            <a:r>
              <a:rPr lang="en-US" dirty="0" err="1"/>
              <a:t>setMetricName</a:t>
            </a:r>
            <a:r>
              <a:rPr lang="en-US" dirty="0"/>
              <a:t>("</a:t>
            </a:r>
            <a:r>
              <a:rPr lang="en-US" dirty="0" err="1"/>
              <a:t>weightedRecall</a:t>
            </a:r>
            <a:r>
              <a:rPr lang="en-US" dirty="0"/>
              <a:t>")).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setEstimatorParamMaps</a:t>
            </a:r>
            <a:r>
              <a:rPr lang="en-US" dirty="0"/>
              <a:t>(</a:t>
            </a:r>
            <a:r>
              <a:rPr lang="en-US" dirty="0" err="1"/>
              <a:t>paramGrid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 smtClean="0"/>
              <a:t>setNumFolds</a:t>
            </a:r>
            <a:r>
              <a:rPr lang="en-US" dirty="0" smtClean="0"/>
              <a:t>(10).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setParallelism</a:t>
            </a:r>
            <a:r>
              <a:rPr lang="en-US" dirty="0"/>
              <a:t>(2)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You can then treat this object as the model and use fit on it.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model = </a:t>
            </a:r>
            <a:r>
              <a:rPr lang="en-US" dirty="0" err="1"/>
              <a:t>cv.fit</a:t>
            </a:r>
            <a:r>
              <a:rPr lang="en-US" dirty="0"/>
              <a:t>(training)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22" y="3081526"/>
            <a:ext cx="4781821" cy="241948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27520" y="5657647"/>
            <a:ext cx="53644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https://upload.wikimedia.org/wikipedia/commons/b/b5/K-fold_cross_validation_EN.svg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42322" y="607139"/>
            <a:ext cx="36769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20,  50,  100</a:t>
            </a:r>
          </a:p>
          <a:p>
            <a:endParaRPr lang="en-US" dirty="0"/>
          </a:p>
          <a:p>
            <a:r>
              <a:rPr lang="en-US" dirty="0" smtClean="0"/>
              <a:t>K-Cross-Validation</a:t>
            </a:r>
          </a:p>
          <a:p>
            <a:r>
              <a:rPr lang="en-US" dirty="0" smtClean="0"/>
              <a:t>3 </a:t>
            </a:r>
          </a:p>
          <a:p>
            <a:r>
              <a:rPr lang="en-US" dirty="0" smtClean="0"/>
              <a:t>5 – Cross –Validation</a:t>
            </a:r>
          </a:p>
          <a:p>
            <a:r>
              <a:rPr lang="en-US" dirty="0" smtClean="0"/>
              <a:t>10 – Cross -Validation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026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 to test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val</a:t>
            </a:r>
            <a:r>
              <a:rPr lang="en-US" sz="2000" dirty="0"/>
              <a:t> results = </a:t>
            </a:r>
            <a:r>
              <a:rPr lang="en-US" sz="2000" dirty="0" err="1"/>
              <a:t>model.transform</a:t>
            </a:r>
            <a:r>
              <a:rPr lang="en-US" sz="2000" dirty="0"/>
              <a:t>(test).select("features", "label", "prediction</a:t>
            </a:r>
            <a:r>
              <a:rPr lang="en-US" sz="2000" dirty="0" smtClean="0"/>
              <a:t>")</a:t>
            </a:r>
          </a:p>
          <a:p>
            <a:endParaRPr lang="en-US" sz="2000" dirty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187531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on Testing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943344" cy="4195699"/>
          </a:xfrm>
        </p:spPr>
        <p:txBody>
          <a:bodyPr>
            <a:normAutofit fontScale="40000" lnSpcReduction="20000"/>
          </a:bodyPr>
          <a:lstStyle/>
          <a:p>
            <a:r>
              <a:rPr lang="en-US" dirty="0"/>
              <a:t>import </a:t>
            </a:r>
            <a:r>
              <a:rPr lang="en-US" dirty="0" err="1"/>
              <a:t>org.apache.spark.mllib.evaluation.MulticlassMetrics</a:t>
            </a:r>
            <a:r>
              <a:rPr lang="en-US" dirty="0"/>
              <a:t>  </a:t>
            </a:r>
          </a:p>
          <a:p>
            <a:r>
              <a:rPr lang="en-US" dirty="0"/>
              <a:t>import </a:t>
            </a:r>
            <a:r>
              <a:rPr lang="en-US" dirty="0" err="1" smtClean="0"/>
              <a:t>org.apache.spark.mllib.evaluation.BinaryClassificationMetrics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predictionAndLabels</a:t>
            </a:r>
            <a:r>
              <a:rPr lang="en-US" dirty="0"/>
              <a:t> = results.</a:t>
            </a:r>
          </a:p>
          <a:p>
            <a:pPr marL="0" indent="0">
              <a:buNone/>
            </a:pPr>
            <a:r>
              <a:rPr lang="en-US" dirty="0"/>
              <a:t>    select($"</a:t>
            </a:r>
            <a:r>
              <a:rPr lang="en-US" dirty="0" err="1"/>
              <a:t>prediction",$"label</a:t>
            </a:r>
            <a:r>
              <a:rPr lang="en-US" dirty="0"/>
              <a:t>").</a:t>
            </a:r>
          </a:p>
          <a:p>
            <a:pPr marL="0" indent="0">
              <a:buNone/>
            </a:pPr>
            <a:r>
              <a:rPr lang="en-US" dirty="0"/>
              <a:t>    as[(Double, Double)].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rdd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// Instantiate a new metrics objects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bMetrics</a:t>
            </a:r>
            <a:r>
              <a:rPr lang="en-US" dirty="0"/>
              <a:t> = new </a:t>
            </a:r>
            <a:r>
              <a:rPr lang="en-US" dirty="0" err="1"/>
              <a:t>BinaryClassificationMetrics</a:t>
            </a:r>
            <a:r>
              <a:rPr lang="en-US" dirty="0"/>
              <a:t>(</a:t>
            </a:r>
            <a:r>
              <a:rPr lang="en-US" dirty="0" err="1"/>
              <a:t>predictionAndLabels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mMetrics</a:t>
            </a:r>
            <a:r>
              <a:rPr lang="en-US" dirty="0"/>
              <a:t> = new </a:t>
            </a:r>
            <a:r>
              <a:rPr lang="en-US" dirty="0" err="1"/>
              <a:t>MulticlassMetrics</a:t>
            </a:r>
            <a:r>
              <a:rPr lang="en-US" dirty="0"/>
              <a:t>(</a:t>
            </a:r>
            <a:r>
              <a:rPr lang="en-US" dirty="0" err="1"/>
              <a:t>predictionAndLabels</a:t>
            </a:r>
            <a:r>
              <a:rPr lang="en-US" dirty="0"/>
              <a:t>)</a:t>
            </a:r>
            <a:endParaRPr lang="en-US" i="1" dirty="0"/>
          </a:p>
          <a:p>
            <a:pPr marL="0" indent="0">
              <a:buNone/>
            </a:pPr>
            <a:r>
              <a:rPr lang="en-US" i="1" dirty="0" err="1"/>
              <a:t>val</a:t>
            </a:r>
            <a:r>
              <a:rPr lang="en-US" i="1" dirty="0"/>
              <a:t> labels = </a:t>
            </a:r>
            <a:r>
              <a:rPr lang="en-US" i="1" dirty="0" err="1"/>
              <a:t>mMetrics.labels</a:t>
            </a:r>
            <a:endParaRPr lang="en-US" i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Print out the Confusion matrix</a:t>
            </a:r>
          </a:p>
          <a:p>
            <a:pPr marL="0" indent="0">
              <a:buNone/>
            </a:pPr>
            <a:r>
              <a:rPr lang="en-US" dirty="0" err="1"/>
              <a:t>println</a:t>
            </a:r>
            <a:r>
              <a:rPr lang="en-US" dirty="0"/>
              <a:t>("Confusion matrix:")</a:t>
            </a:r>
          </a:p>
          <a:p>
            <a:pPr marL="0" indent="0">
              <a:buNone/>
            </a:pPr>
            <a:r>
              <a:rPr lang="en-US" dirty="0" err="1"/>
              <a:t>println</a:t>
            </a:r>
            <a:r>
              <a:rPr lang="en-US" dirty="0"/>
              <a:t>(</a:t>
            </a:r>
            <a:r>
              <a:rPr lang="en-US" dirty="0" err="1"/>
              <a:t>mMetrics.confusionMatrix</a:t>
            </a:r>
            <a:r>
              <a:rPr lang="en-US" dirty="0"/>
              <a:t>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92692" y="1449091"/>
            <a:ext cx="48548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Actual labels    </a:t>
            </a:r>
          </a:p>
          <a:p>
            <a:r>
              <a:rPr lang="en-US" dirty="0" smtClean="0"/>
              <a:t>not certified (0)         certified (1)</a:t>
            </a:r>
          </a:p>
          <a:p>
            <a:endParaRPr lang="en-US" dirty="0"/>
          </a:p>
          <a:p>
            <a:r>
              <a:rPr lang="en-US" dirty="0" smtClean="0"/>
              <a:t>     99622                            295</a:t>
            </a:r>
          </a:p>
          <a:p>
            <a:r>
              <a:rPr lang="en-US" dirty="0"/>
              <a:t> </a:t>
            </a:r>
            <a:r>
              <a:rPr lang="en-US" dirty="0" smtClean="0"/>
              <a:t>      1053                             894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55675" y="2411824"/>
            <a:ext cx="228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Predicted  labels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23868" y="2328620"/>
            <a:ext cx="4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</a:p>
          <a:p>
            <a:r>
              <a:rPr lang="en-US" dirty="0"/>
              <a:t>1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8291595" y="2443444"/>
            <a:ext cx="1530457" cy="251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734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216</Words>
  <Application>Microsoft Office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Spark Machine Learning (2)</vt:lpstr>
      <vt:lpstr>Create the machine learning model</vt:lpstr>
      <vt:lpstr>Create the parameter grid</vt:lpstr>
      <vt:lpstr>Cross-Validation</vt:lpstr>
      <vt:lpstr>Apply to test data</vt:lpstr>
      <vt:lpstr>Evaluation on Testing Data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Spark Machine Learning (1)</dc:title>
  <dc:creator>Ying Xie</dc:creator>
  <cp:lastModifiedBy>Ying Xie</cp:lastModifiedBy>
  <cp:revision>31</cp:revision>
  <dcterms:created xsi:type="dcterms:W3CDTF">2021-03-31T19:01:30Z</dcterms:created>
  <dcterms:modified xsi:type="dcterms:W3CDTF">2021-04-02T13:32:57Z</dcterms:modified>
</cp:coreProperties>
</file>