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59" r:id="rId5"/>
    <p:sldId id="261" r:id="rId6"/>
    <p:sldId id="262" r:id="rId7"/>
    <p:sldId id="263" r:id="rId8"/>
    <p:sldId id="264" r:id="rId9"/>
    <p:sldId id="266" r:id="rId10"/>
    <p:sldId id="265" r:id="rId11"/>
    <p:sldId id="267" r:id="rId12"/>
    <p:sldId id="269" r:id="rId13"/>
    <p:sldId id="268" r:id="rId14"/>
    <p:sldId id="270" r:id="rId15"/>
    <p:sldId id="271" r:id="rId16"/>
    <p:sldId id="272" r:id="rId17"/>
    <p:sldId id="273"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4" autoAdjust="0"/>
    <p:restoredTop sz="94660"/>
  </p:normalViewPr>
  <p:slideViewPr>
    <p:cSldViewPr snapToGrid="0">
      <p:cViewPr varScale="1">
        <p:scale>
          <a:sx n="155" d="100"/>
          <a:sy n="155" d="100"/>
        </p:scale>
        <p:origin x="200" y="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D4D2BB5-94BA-42FB-9A6D-53BBA9518E85}"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3F769-8D04-43D3-AE27-950309B95609}" type="slidenum">
              <a:rPr lang="en-US" smtClean="0"/>
              <a:t>‹#›</a:t>
            </a:fld>
            <a:endParaRPr lang="en-US"/>
          </a:p>
        </p:txBody>
      </p:sp>
    </p:spTree>
    <p:extLst>
      <p:ext uri="{BB962C8B-B14F-4D97-AF65-F5344CB8AC3E}">
        <p14:creationId xmlns:p14="http://schemas.microsoft.com/office/powerpoint/2010/main" val="4093288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4D2BB5-94BA-42FB-9A6D-53BBA9518E85}"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3F769-8D04-43D3-AE27-950309B95609}" type="slidenum">
              <a:rPr lang="en-US" smtClean="0"/>
              <a:t>‹#›</a:t>
            </a:fld>
            <a:endParaRPr lang="en-US"/>
          </a:p>
        </p:txBody>
      </p:sp>
    </p:spTree>
    <p:extLst>
      <p:ext uri="{BB962C8B-B14F-4D97-AF65-F5344CB8AC3E}">
        <p14:creationId xmlns:p14="http://schemas.microsoft.com/office/powerpoint/2010/main" val="2314045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4D2BB5-94BA-42FB-9A6D-53BBA9518E85}"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3F769-8D04-43D3-AE27-950309B95609}" type="slidenum">
              <a:rPr lang="en-US" smtClean="0"/>
              <a:t>‹#›</a:t>
            </a:fld>
            <a:endParaRPr lang="en-US"/>
          </a:p>
        </p:txBody>
      </p:sp>
    </p:spTree>
    <p:extLst>
      <p:ext uri="{BB962C8B-B14F-4D97-AF65-F5344CB8AC3E}">
        <p14:creationId xmlns:p14="http://schemas.microsoft.com/office/powerpoint/2010/main" val="1146674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4D2BB5-94BA-42FB-9A6D-53BBA9518E85}"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3F769-8D04-43D3-AE27-950309B95609}" type="slidenum">
              <a:rPr lang="en-US" smtClean="0"/>
              <a:t>‹#›</a:t>
            </a:fld>
            <a:endParaRPr lang="en-US"/>
          </a:p>
        </p:txBody>
      </p:sp>
    </p:spTree>
    <p:extLst>
      <p:ext uri="{BB962C8B-B14F-4D97-AF65-F5344CB8AC3E}">
        <p14:creationId xmlns:p14="http://schemas.microsoft.com/office/powerpoint/2010/main" val="4128672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D4D2BB5-94BA-42FB-9A6D-53BBA9518E85}" type="datetimeFigureOut">
              <a:rPr lang="en-US" smtClean="0"/>
              <a:t>4/6/2021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3F769-8D04-43D3-AE27-950309B95609}" type="slidenum">
              <a:rPr lang="en-US" smtClean="0"/>
              <a:t>‹#›</a:t>
            </a:fld>
            <a:endParaRPr lang="en-US"/>
          </a:p>
        </p:txBody>
      </p:sp>
    </p:spTree>
    <p:extLst>
      <p:ext uri="{BB962C8B-B14F-4D97-AF65-F5344CB8AC3E}">
        <p14:creationId xmlns:p14="http://schemas.microsoft.com/office/powerpoint/2010/main" val="476525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D4D2BB5-94BA-42FB-9A6D-53BBA9518E85}"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3F769-8D04-43D3-AE27-950309B95609}" type="slidenum">
              <a:rPr lang="en-US" smtClean="0"/>
              <a:t>‹#›</a:t>
            </a:fld>
            <a:endParaRPr lang="en-US"/>
          </a:p>
        </p:txBody>
      </p:sp>
    </p:spTree>
    <p:extLst>
      <p:ext uri="{BB962C8B-B14F-4D97-AF65-F5344CB8AC3E}">
        <p14:creationId xmlns:p14="http://schemas.microsoft.com/office/powerpoint/2010/main" val="2789615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D4D2BB5-94BA-42FB-9A6D-53BBA9518E85}" type="datetimeFigureOut">
              <a:rPr lang="en-US" smtClean="0"/>
              <a:t>4/6/2021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D3F769-8D04-43D3-AE27-950309B95609}" type="slidenum">
              <a:rPr lang="en-US" smtClean="0"/>
              <a:t>‹#›</a:t>
            </a:fld>
            <a:endParaRPr lang="en-US"/>
          </a:p>
        </p:txBody>
      </p:sp>
    </p:spTree>
    <p:extLst>
      <p:ext uri="{BB962C8B-B14F-4D97-AF65-F5344CB8AC3E}">
        <p14:creationId xmlns:p14="http://schemas.microsoft.com/office/powerpoint/2010/main" val="2474734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D4D2BB5-94BA-42FB-9A6D-53BBA9518E85}" type="datetimeFigureOut">
              <a:rPr lang="en-US" smtClean="0"/>
              <a:t>4/6/2021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D3F769-8D04-43D3-AE27-950309B95609}" type="slidenum">
              <a:rPr lang="en-US" smtClean="0"/>
              <a:t>‹#›</a:t>
            </a:fld>
            <a:endParaRPr lang="en-US"/>
          </a:p>
        </p:txBody>
      </p:sp>
    </p:spTree>
    <p:extLst>
      <p:ext uri="{BB962C8B-B14F-4D97-AF65-F5344CB8AC3E}">
        <p14:creationId xmlns:p14="http://schemas.microsoft.com/office/powerpoint/2010/main" val="1294010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4D2BB5-94BA-42FB-9A6D-53BBA9518E85}" type="datetimeFigureOut">
              <a:rPr lang="en-US" smtClean="0"/>
              <a:t>4/6/2021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D3F769-8D04-43D3-AE27-950309B95609}" type="slidenum">
              <a:rPr lang="en-US" smtClean="0"/>
              <a:t>‹#›</a:t>
            </a:fld>
            <a:endParaRPr lang="en-US"/>
          </a:p>
        </p:txBody>
      </p:sp>
    </p:spTree>
    <p:extLst>
      <p:ext uri="{BB962C8B-B14F-4D97-AF65-F5344CB8AC3E}">
        <p14:creationId xmlns:p14="http://schemas.microsoft.com/office/powerpoint/2010/main" val="1080338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4D2BB5-94BA-42FB-9A6D-53BBA9518E85}"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3F769-8D04-43D3-AE27-950309B95609}" type="slidenum">
              <a:rPr lang="en-US" smtClean="0"/>
              <a:t>‹#›</a:t>
            </a:fld>
            <a:endParaRPr lang="en-US"/>
          </a:p>
        </p:txBody>
      </p:sp>
    </p:spTree>
    <p:extLst>
      <p:ext uri="{BB962C8B-B14F-4D97-AF65-F5344CB8AC3E}">
        <p14:creationId xmlns:p14="http://schemas.microsoft.com/office/powerpoint/2010/main" val="2613992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4D2BB5-94BA-42FB-9A6D-53BBA9518E85}" type="datetimeFigureOut">
              <a:rPr lang="en-US" smtClean="0"/>
              <a:t>4/6/2021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3F769-8D04-43D3-AE27-950309B95609}" type="slidenum">
              <a:rPr lang="en-US" smtClean="0"/>
              <a:t>‹#›</a:t>
            </a:fld>
            <a:endParaRPr lang="en-US"/>
          </a:p>
        </p:txBody>
      </p:sp>
    </p:spTree>
    <p:extLst>
      <p:ext uri="{BB962C8B-B14F-4D97-AF65-F5344CB8AC3E}">
        <p14:creationId xmlns:p14="http://schemas.microsoft.com/office/powerpoint/2010/main" val="3348244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4D2BB5-94BA-42FB-9A6D-53BBA9518E85}" type="datetimeFigureOut">
              <a:rPr lang="en-US" smtClean="0"/>
              <a:t>4/6/2021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D3F769-8D04-43D3-AE27-950309B95609}" type="slidenum">
              <a:rPr lang="en-US" smtClean="0"/>
              <a:t>‹#›</a:t>
            </a:fld>
            <a:endParaRPr lang="en-US"/>
          </a:p>
        </p:txBody>
      </p:sp>
    </p:spTree>
    <p:extLst>
      <p:ext uri="{BB962C8B-B14F-4D97-AF65-F5344CB8AC3E}">
        <p14:creationId xmlns:p14="http://schemas.microsoft.com/office/powerpoint/2010/main" val="4033934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dezyre.com/NoSQL-Databases/27"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 to HBASE</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2749065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63105"/>
            <a:ext cx="10515600" cy="5613858"/>
          </a:xfrm>
        </p:spPr>
        <p:txBody>
          <a:bodyPr/>
          <a:lstStyle/>
          <a:p>
            <a:r>
              <a:rPr lang="en-US" dirty="0" err="1" smtClean="0"/>
              <a:t>Memstore</a:t>
            </a:r>
            <a:r>
              <a:rPr lang="en-US" dirty="0" smtClean="0"/>
              <a:t> and </a:t>
            </a:r>
            <a:r>
              <a:rPr lang="en-US" dirty="0" err="1" smtClean="0"/>
              <a:t>HFile</a:t>
            </a:r>
            <a:endParaRPr lang="en-US" dirty="0" smtClean="0"/>
          </a:p>
          <a:p>
            <a:pPr lvl="1" fontAlgn="base"/>
            <a:r>
              <a:rPr lang="en-US" dirty="0"/>
              <a:t>B</a:t>
            </a:r>
            <a:r>
              <a:rPr lang="en-US" dirty="0" smtClean="0"/>
              <a:t>efore </a:t>
            </a:r>
            <a:r>
              <a:rPr lang="en-US" dirty="0"/>
              <a:t>a permanent write, a write buffer where </a:t>
            </a:r>
            <a:r>
              <a:rPr lang="en-US" dirty="0" err="1"/>
              <a:t>HBase</a:t>
            </a:r>
            <a:r>
              <a:rPr lang="en-US" dirty="0"/>
              <a:t> accumulates data in memory is what we call the </a:t>
            </a:r>
            <a:r>
              <a:rPr lang="en-US" dirty="0" err="1"/>
              <a:t>MemStore</a:t>
            </a:r>
            <a:r>
              <a:rPr lang="en-US" dirty="0"/>
              <a:t>.</a:t>
            </a:r>
          </a:p>
          <a:p>
            <a:pPr lvl="1" fontAlgn="base"/>
            <a:r>
              <a:rPr lang="en-US" dirty="0"/>
              <a:t>While the </a:t>
            </a:r>
            <a:r>
              <a:rPr lang="en-US" dirty="0" err="1"/>
              <a:t>MemStore</a:t>
            </a:r>
            <a:r>
              <a:rPr lang="en-US" dirty="0"/>
              <a:t> fills up, its contents flush to disk to form an </a:t>
            </a:r>
            <a:r>
              <a:rPr lang="en-US" dirty="0" err="1"/>
              <a:t>HFile</a:t>
            </a:r>
            <a:r>
              <a:rPr lang="en-US" dirty="0"/>
              <a:t>.</a:t>
            </a:r>
          </a:p>
          <a:p>
            <a:pPr lvl="1" fontAlgn="base"/>
            <a:r>
              <a:rPr lang="en-US" dirty="0"/>
              <a:t>It forms a new file on every flush, rather than writing to an existing </a:t>
            </a:r>
            <a:r>
              <a:rPr lang="en-US" dirty="0" err="1"/>
              <a:t>HFile</a:t>
            </a:r>
            <a:r>
              <a:rPr lang="en-US" dirty="0"/>
              <a:t>.</a:t>
            </a:r>
          </a:p>
          <a:p>
            <a:pPr lvl="1" fontAlgn="base"/>
            <a:r>
              <a:rPr lang="en-US" dirty="0"/>
              <a:t>Basically, for </a:t>
            </a:r>
            <a:r>
              <a:rPr lang="en-US" dirty="0" err="1"/>
              <a:t>HBase</a:t>
            </a:r>
            <a:r>
              <a:rPr lang="en-US" dirty="0"/>
              <a:t>, the </a:t>
            </a:r>
            <a:r>
              <a:rPr lang="en-US" dirty="0" err="1"/>
              <a:t>HFile</a:t>
            </a:r>
            <a:r>
              <a:rPr lang="en-US" dirty="0"/>
              <a:t> is the underlying storage format.</a:t>
            </a:r>
          </a:p>
          <a:p>
            <a:pPr lvl="1" fontAlgn="base"/>
            <a:r>
              <a:rPr lang="en-US" dirty="0"/>
              <a:t>Per column family, there is one </a:t>
            </a:r>
            <a:r>
              <a:rPr lang="en-US" dirty="0" err="1"/>
              <a:t>MemStore</a:t>
            </a:r>
            <a:r>
              <a:rPr lang="en-US" dirty="0"/>
              <a:t>. It is possible that one column family can have multiple </a:t>
            </a:r>
            <a:r>
              <a:rPr lang="en-US" dirty="0" err="1"/>
              <a:t>HFiles</a:t>
            </a:r>
            <a:r>
              <a:rPr lang="en-US" dirty="0"/>
              <a:t>, but not vice versa.</a:t>
            </a:r>
          </a:p>
          <a:p>
            <a:pPr lvl="1"/>
            <a:endParaRPr lang="en-US" dirty="0"/>
          </a:p>
        </p:txBody>
      </p:sp>
      <p:pic>
        <p:nvPicPr>
          <p:cNvPr id="4100" name="Picture 4" descr="HBase Write Mechanism - HBase Architecture - Edurek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11092" y="3735168"/>
            <a:ext cx="5045291" cy="257829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981580" y="6431819"/>
            <a:ext cx="4937314" cy="369332"/>
          </a:xfrm>
          <a:prstGeom prst="rect">
            <a:avLst/>
          </a:prstGeom>
        </p:spPr>
        <p:txBody>
          <a:bodyPr wrap="none">
            <a:spAutoFit/>
          </a:bodyPr>
          <a:lstStyle/>
          <a:p>
            <a:r>
              <a:rPr lang="en-US" dirty="0" smtClean="0"/>
              <a:t>https://www.edureka.co/blog/hbase-architecture/</a:t>
            </a:r>
            <a:endParaRPr lang="en-US" dirty="0"/>
          </a:p>
        </p:txBody>
      </p:sp>
    </p:spTree>
    <p:extLst>
      <p:ext uri="{BB962C8B-B14F-4D97-AF65-F5344CB8AC3E}">
        <p14:creationId xmlns:p14="http://schemas.microsoft.com/office/powerpoint/2010/main" val="34837777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Components of Apache </a:t>
            </a:r>
            <a:r>
              <a:rPr lang="en-US" dirty="0" err="1" smtClean="0"/>
              <a:t>HBase</a:t>
            </a:r>
            <a:r>
              <a:rPr lang="en-US" dirty="0" smtClean="0"/>
              <a:t> Architecture</a:t>
            </a:r>
            <a:br>
              <a:rPr lang="en-US" dirty="0" smtClean="0"/>
            </a:br>
            <a:r>
              <a:rPr lang="en-US" sz="3200" dirty="0" smtClean="0"/>
              <a:t>(</a:t>
            </a:r>
            <a:r>
              <a:rPr lang="en-US" sz="3200" dirty="0" err="1" smtClean="0"/>
              <a:t>HMaster</a:t>
            </a:r>
            <a:r>
              <a:rPr lang="en-US" sz="3200" dirty="0" smtClean="0"/>
              <a:t>, </a:t>
            </a:r>
            <a:r>
              <a:rPr lang="en-US" sz="3200" dirty="0" err="1" smtClean="0"/>
              <a:t>ZooKeeper</a:t>
            </a:r>
            <a:r>
              <a:rPr lang="en-US" sz="3200" dirty="0" smtClean="0"/>
              <a:t>, Region </a:t>
            </a:r>
            <a:r>
              <a:rPr lang="en-US" sz="3200" dirty="0" smtClean="0"/>
              <a:t>Servers) </a:t>
            </a:r>
            <a:endParaRPr lang="en-US" dirty="0"/>
          </a:p>
        </p:txBody>
      </p:sp>
      <p:sp>
        <p:nvSpPr>
          <p:cNvPr id="3" name="Content Placeholder 2"/>
          <p:cNvSpPr>
            <a:spLocks noGrp="1"/>
          </p:cNvSpPr>
          <p:nvPr>
            <p:ph idx="1"/>
          </p:nvPr>
        </p:nvSpPr>
        <p:spPr>
          <a:xfrm>
            <a:off x="838200" y="1603483"/>
            <a:ext cx="10515600" cy="2870361"/>
          </a:xfrm>
        </p:spPr>
        <p:txBody>
          <a:bodyPr>
            <a:normAutofit fontScale="92500"/>
          </a:bodyPr>
          <a:lstStyle/>
          <a:p>
            <a:r>
              <a:rPr lang="en-US" dirty="0" err="1" smtClean="0"/>
              <a:t>HMaster</a:t>
            </a:r>
            <a:r>
              <a:rPr lang="en-US" dirty="0" smtClean="0"/>
              <a:t> – Master Node of </a:t>
            </a:r>
            <a:r>
              <a:rPr lang="en-US" dirty="0" err="1" smtClean="0"/>
              <a:t>HBase</a:t>
            </a:r>
            <a:endParaRPr lang="en-US" dirty="0" smtClean="0"/>
          </a:p>
          <a:p>
            <a:pPr lvl="1"/>
            <a:r>
              <a:rPr lang="en-US" dirty="0" err="1"/>
              <a:t>HBase</a:t>
            </a:r>
            <a:r>
              <a:rPr lang="en-US" dirty="0"/>
              <a:t> </a:t>
            </a:r>
            <a:r>
              <a:rPr lang="en-US" dirty="0" err="1"/>
              <a:t>HMaster</a:t>
            </a:r>
            <a:r>
              <a:rPr lang="en-US" dirty="0"/>
              <a:t> performs DDL operations (create and delete tables) and assigns </a:t>
            </a:r>
            <a:r>
              <a:rPr lang="en-US" dirty="0" smtClean="0"/>
              <a:t>regions to the Region servers as you can </a:t>
            </a:r>
            <a:r>
              <a:rPr lang="en-US" dirty="0"/>
              <a:t>see in the above image.</a:t>
            </a:r>
          </a:p>
          <a:p>
            <a:pPr lvl="1"/>
            <a:r>
              <a:rPr lang="en-US" dirty="0"/>
              <a:t>It coordinates and manages the </a:t>
            </a:r>
            <a:r>
              <a:rPr lang="en-US" dirty="0" smtClean="0"/>
              <a:t>Region </a:t>
            </a:r>
            <a:r>
              <a:rPr lang="en-US" dirty="0"/>
              <a:t>Server (similar as </a:t>
            </a:r>
            <a:r>
              <a:rPr lang="en-US" dirty="0" err="1"/>
              <a:t>NameNode</a:t>
            </a:r>
            <a:r>
              <a:rPr lang="en-US" dirty="0"/>
              <a:t> manages </a:t>
            </a:r>
            <a:r>
              <a:rPr lang="en-US" dirty="0" err="1"/>
              <a:t>DataNode</a:t>
            </a:r>
            <a:r>
              <a:rPr lang="en-US" dirty="0"/>
              <a:t> in HDFS</a:t>
            </a:r>
            <a:r>
              <a:rPr lang="en-US" dirty="0" smtClean="0"/>
              <a:t>).</a:t>
            </a:r>
          </a:p>
          <a:p>
            <a:pPr lvl="1"/>
            <a:r>
              <a:rPr lang="en-US" dirty="0"/>
              <a:t>It monitors all the Region Server’s instances in the cluster (with the help of Zookeeper) and performs recovery activities whenever any Region Server is down.</a:t>
            </a:r>
          </a:p>
          <a:p>
            <a:pPr lvl="1"/>
            <a:r>
              <a:rPr lang="en-US" dirty="0" smtClean="0"/>
              <a:t>It </a:t>
            </a:r>
            <a:r>
              <a:rPr lang="en-US" dirty="0"/>
              <a:t>provides an interface for creating, deleting and updating tables</a:t>
            </a:r>
            <a:r>
              <a:rPr lang="en-US" dirty="0" smtClean="0"/>
              <a:t>.</a:t>
            </a:r>
            <a:endParaRPr lang="en-US" dirty="0"/>
          </a:p>
        </p:txBody>
      </p:sp>
    </p:spTree>
    <p:extLst>
      <p:ext uri="{BB962C8B-B14F-4D97-AF65-F5344CB8AC3E}">
        <p14:creationId xmlns:p14="http://schemas.microsoft.com/office/powerpoint/2010/main" val="19606748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25098"/>
            <a:ext cx="10515600" cy="5551865"/>
          </a:xfrm>
        </p:spPr>
        <p:txBody>
          <a:bodyPr/>
          <a:lstStyle/>
          <a:p>
            <a:r>
              <a:rPr lang="en-US" dirty="0" smtClean="0"/>
              <a:t>Zookeeper </a:t>
            </a:r>
          </a:p>
          <a:p>
            <a:pPr lvl="1"/>
            <a:r>
              <a:rPr lang="en-US" dirty="0" err="1" smtClean="0"/>
              <a:t>ZooKeeper</a:t>
            </a:r>
            <a:r>
              <a:rPr lang="en-US" dirty="0" smtClean="0"/>
              <a:t> - a centralized coordinator</a:t>
            </a:r>
          </a:p>
          <a:p>
            <a:pPr lvl="1"/>
            <a:r>
              <a:rPr lang="en-US" dirty="0" err="1" smtClean="0"/>
              <a:t>HMaster</a:t>
            </a:r>
            <a:r>
              <a:rPr lang="en-US" dirty="0" smtClean="0"/>
              <a:t> and Region servers are registered with </a:t>
            </a:r>
            <a:r>
              <a:rPr lang="en-US" dirty="0" err="1" smtClean="0"/>
              <a:t>ZooKeeper</a:t>
            </a:r>
            <a:r>
              <a:rPr lang="en-US" dirty="0" smtClean="0"/>
              <a:t> service</a:t>
            </a:r>
          </a:p>
          <a:p>
            <a:endParaRPr lang="en-US" dirty="0"/>
          </a:p>
        </p:txBody>
      </p:sp>
      <p:pic>
        <p:nvPicPr>
          <p:cNvPr id="4" name="Picture 3"/>
          <p:cNvPicPr>
            <a:picLocks noChangeAspect="1"/>
          </p:cNvPicPr>
          <p:nvPr/>
        </p:nvPicPr>
        <p:blipFill>
          <a:blip r:embed="rId2"/>
          <a:stretch>
            <a:fillRect/>
          </a:stretch>
        </p:blipFill>
        <p:spPr>
          <a:xfrm>
            <a:off x="3179944" y="2176642"/>
            <a:ext cx="5065154" cy="3160234"/>
          </a:xfrm>
          <a:prstGeom prst="rect">
            <a:avLst/>
          </a:prstGeom>
        </p:spPr>
      </p:pic>
      <p:pic>
        <p:nvPicPr>
          <p:cNvPr id="5" name="Picture 4"/>
          <p:cNvPicPr>
            <a:picLocks noChangeAspect="1"/>
          </p:cNvPicPr>
          <p:nvPr/>
        </p:nvPicPr>
        <p:blipFill>
          <a:blip r:embed="rId3"/>
          <a:stretch>
            <a:fillRect/>
          </a:stretch>
        </p:blipFill>
        <p:spPr>
          <a:xfrm>
            <a:off x="4003508" y="5427386"/>
            <a:ext cx="3895682" cy="384081"/>
          </a:xfrm>
          <a:prstGeom prst="rect">
            <a:avLst/>
          </a:prstGeom>
        </p:spPr>
      </p:pic>
    </p:spTree>
    <p:extLst>
      <p:ext uri="{BB962C8B-B14F-4D97-AF65-F5344CB8AC3E}">
        <p14:creationId xmlns:p14="http://schemas.microsoft.com/office/powerpoint/2010/main" val="8447492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6129"/>
            <a:ext cx="10515600" cy="5830834"/>
          </a:xfrm>
        </p:spPr>
        <p:txBody>
          <a:bodyPr/>
          <a:lstStyle/>
          <a:p>
            <a:pPr lvl="1"/>
            <a:r>
              <a:rPr lang="en-US" dirty="0" smtClean="0"/>
              <a:t>Zookeeper </a:t>
            </a:r>
            <a:r>
              <a:rPr lang="en-US" dirty="0"/>
              <a:t>also maintains the .META Server’s path, which helps any client in searching for any region. The Client first has to check with .META Server in which Region Server a region belongs, and it gets the path of that Region Server. </a:t>
            </a:r>
          </a:p>
          <a:p>
            <a:pPr lvl="1"/>
            <a:endParaRPr lang="en-US" dirty="0"/>
          </a:p>
        </p:txBody>
      </p:sp>
      <p:pic>
        <p:nvPicPr>
          <p:cNvPr id="7170" name="Picture 2" descr="Meta Table - HBase Architecture - Edurek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8443" y="2103628"/>
            <a:ext cx="5724801" cy="354292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081960" y="5703399"/>
            <a:ext cx="3880999" cy="307777"/>
          </a:xfrm>
          <a:prstGeom prst="rect">
            <a:avLst/>
          </a:prstGeom>
        </p:spPr>
        <p:txBody>
          <a:bodyPr wrap="none">
            <a:spAutoFit/>
          </a:bodyPr>
          <a:lstStyle/>
          <a:p>
            <a:r>
              <a:rPr lang="en-US" sz="1400" dirty="0" smtClean="0"/>
              <a:t>https://www.edureka.co/blog/hbase-architecture/</a:t>
            </a:r>
            <a:endParaRPr lang="en-US" sz="1400" dirty="0"/>
          </a:p>
        </p:txBody>
      </p:sp>
    </p:spTree>
    <p:extLst>
      <p:ext uri="{BB962C8B-B14F-4D97-AF65-F5344CB8AC3E}">
        <p14:creationId xmlns:p14="http://schemas.microsoft.com/office/powerpoint/2010/main" val="35000326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82845"/>
            <a:ext cx="11471564" cy="3596428"/>
          </a:xfrm>
        </p:spPr>
        <p:txBody>
          <a:bodyPr>
            <a:normAutofit fontScale="92500" lnSpcReduction="10000"/>
          </a:bodyPr>
          <a:lstStyle/>
          <a:p>
            <a:r>
              <a:rPr lang="en-US" dirty="0" smtClean="0"/>
              <a:t>Region Servers – A </a:t>
            </a:r>
            <a:r>
              <a:rPr lang="en-US" dirty="0"/>
              <a:t>R</a:t>
            </a:r>
            <a:r>
              <a:rPr lang="en-US" dirty="0" smtClean="0"/>
              <a:t>egion </a:t>
            </a:r>
            <a:r>
              <a:rPr lang="en-US" dirty="0"/>
              <a:t>S</a:t>
            </a:r>
            <a:r>
              <a:rPr lang="en-US" dirty="0" smtClean="0"/>
              <a:t>erver maintains various regions running on the top of HDFS</a:t>
            </a:r>
          </a:p>
          <a:p>
            <a:pPr lvl="1"/>
            <a:r>
              <a:rPr lang="en-US" b="1" dirty="0"/>
              <a:t>WAL:</a:t>
            </a:r>
            <a:r>
              <a:rPr lang="en-US" dirty="0"/>
              <a:t> </a:t>
            </a:r>
            <a:r>
              <a:rPr lang="en-US" dirty="0" smtClean="0"/>
              <a:t>Write </a:t>
            </a:r>
            <a:r>
              <a:rPr lang="en-US" dirty="0"/>
              <a:t>Ahead Log (WAL) is a file attached to every Region Server inside the distributed environment. The WAL stores the new data that hasn’t been persisted or committed to the permanent storage. It is used in case of failure to recover the data sets.</a:t>
            </a:r>
          </a:p>
          <a:p>
            <a:pPr lvl="1"/>
            <a:r>
              <a:rPr lang="en-US" b="1" dirty="0"/>
              <a:t>Block Cache: </a:t>
            </a:r>
            <a:r>
              <a:rPr lang="en-US" dirty="0" smtClean="0"/>
              <a:t>Block </a:t>
            </a:r>
            <a:r>
              <a:rPr lang="en-US" dirty="0"/>
              <a:t>Cache resides in the top of Region Server. It stores the frequently read data in the memory. If the data in </a:t>
            </a:r>
            <a:r>
              <a:rPr lang="en-US" dirty="0" err="1"/>
              <a:t>BlockCache</a:t>
            </a:r>
            <a:r>
              <a:rPr lang="en-US" dirty="0"/>
              <a:t> is least recently used, then that data is removed from </a:t>
            </a:r>
            <a:r>
              <a:rPr lang="en-US" dirty="0" err="1"/>
              <a:t>BlockCache</a:t>
            </a:r>
            <a:r>
              <a:rPr lang="en-US" dirty="0"/>
              <a:t>.</a:t>
            </a:r>
          </a:p>
          <a:p>
            <a:pPr lvl="1"/>
            <a:r>
              <a:rPr lang="en-US" b="1" dirty="0" err="1"/>
              <a:t>MemStore</a:t>
            </a:r>
            <a:r>
              <a:rPr lang="en-US" b="1" dirty="0"/>
              <a:t>: </a:t>
            </a:r>
            <a:r>
              <a:rPr lang="en-US" dirty="0" smtClean="0"/>
              <a:t>cache stores </a:t>
            </a:r>
            <a:r>
              <a:rPr lang="en-US" dirty="0"/>
              <a:t>all the incoming data before committing it to the </a:t>
            </a:r>
            <a:r>
              <a:rPr lang="en-US" dirty="0" smtClean="0"/>
              <a:t>disk. There </a:t>
            </a:r>
            <a:r>
              <a:rPr lang="en-US" dirty="0"/>
              <a:t>is one </a:t>
            </a:r>
            <a:r>
              <a:rPr lang="en-US" dirty="0" err="1"/>
              <a:t>MemStore</a:t>
            </a:r>
            <a:r>
              <a:rPr lang="en-US" dirty="0"/>
              <a:t> for each column family in a region. </a:t>
            </a:r>
          </a:p>
          <a:p>
            <a:pPr lvl="1"/>
            <a:r>
              <a:rPr lang="en-US" b="1" dirty="0" err="1"/>
              <a:t>HFile</a:t>
            </a:r>
            <a:r>
              <a:rPr lang="en-US" b="1" dirty="0"/>
              <a:t>: </a:t>
            </a:r>
            <a:r>
              <a:rPr lang="en-US" dirty="0" err="1" smtClean="0"/>
              <a:t>MemStore</a:t>
            </a:r>
            <a:r>
              <a:rPr lang="en-US" dirty="0" smtClean="0"/>
              <a:t> </a:t>
            </a:r>
            <a:r>
              <a:rPr lang="en-US" dirty="0"/>
              <a:t>commits the data to </a:t>
            </a:r>
            <a:r>
              <a:rPr lang="en-US" dirty="0" err="1"/>
              <a:t>HFile</a:t>
            </a:r>
            <a:r>
              <a:rPr lang="en-US" dirty="0"/>
              <a:t> when the size of </a:t>
            </a:r>
            <a:r>
              <a:rPr lang="en-US" dirty="0" err="1"/>
              <a:t>MemStore</a:t>
            </a:r>
            <a:r>
              <a:rPr lang="en-US" dirty="0"/>
              <a:t> exceeds.</a:t>
            </a:r>
          </a:p>
          <a:p>
            <a:endParaRPr lang="en-US" dirty="0"/>
          </a:p>
        </p:txBody>
      </p:sp>
      <p:pic>
        <p:nvPicPr>
          <p:cNvPr id="8194" name="Picture 2" descr="Region Server Components - HBase Architecture - Edurek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6903" y="3698564"/>
            <a:ext cx="4838411" cy="277497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967740" y="6389315"/>
            <a:ext cx="4937314" cy="369332"/>
          </a:xfrm>
          <a:prstGeom prst="rect">
            <a:avLst/>
          </a:prstGeom>
        </p:spPr>
        <p:txBody>
          <a:bodyPr wrap="none">
            <a:spAutoFit/>
          </a:bodyPr>
          <a:lstStyle/>
          <a:p>
            <a:r>
              <a:rPr lang="en-US" dirty="0" smtClean="0"/>
              <a:t>https://www.edureka.co/blog/hbase-architecture/</a:t>
            </a:r>
            <a:endParaRPr lang="en-US" dirty="0"/>
          </a:p>
        </p:txBody>
      </p:sp>
    </p:spTree>
    <p:extLst>
      <p:ext uri="{BB962C8B-B14F-4D97-AF65-F5344CB8AC3E}">
        <p14:creationId xmlns:p14="http://schemas.microsoft.com/office/powerpoint/2010/main" val="39267658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How Search Initializes in </a:t>
            </a:r>
            <a:r>
              <a:rPr lang="en-US" b="1" dirty="0" err="1"/>
              <a:t>HBase</a:t>
            </a:r>
            <a:r>
              <a:rPr lang="en-US" b="1" dirty="0" smtClean="0"/>
              <a:t>?</a:t>
            </a:r>
            <a:endParaRPr lang="en-US" dirty="0"/>
          </a:p>
        </p:txBody>
      </p:sp>
      <p:sp>
        <p:nvSpPr>
          <p:cNvPr id="3" name="Content Placeholder 2"/>
          <p:cNvSpPr>
            <a:spLocks noGrp="1"/>
          </p:cNvSpPr>
          <p:nvPr>
            <p:ph idx="1"/>
          </p:nvPr>
        </p:nvSpPr>
        <p:spPr>
          <a:xfrm>
            <a:off x="838200" y="1825625"/>
            <a:ext cx="10515600" cy="4789920"/>
          </a:xfrm>
        </p:spPr>
        <p:txBody>
          <a:bodyPr>
            <a:normAutofit lnSpcReduction="10000"/>
          </a:bodyPr>
          <a:lstStyle/>
          <a:p>
            <a:r>
              <a:rPr lang="en-US" dirty="0"/>
              <a:t>The client retrieves the location of the META table from the </a:t>
            </a:r>
            <a:r>
              <a:rPr lang="en-US" dirty="0" err="1"/>
              <a:t>ZooKeeper</a:t>
            </a:r>
            <a:r>
              <a:rPr lang="en-US" dirty="0"/>
              <a:t>.</a:t>
            </a:r>
          </a:p>
          <a:p>
            <a:r>
              <a:rPr lang="en-US" dirty="0"/>
              <a:t>The client then requests for the location of the Region Server of corresponding row key from the META table to access it. The client caches this information with the location of the META Table.</a:t>
            </a:r>
          </a:p>
          <a:p>
            <a:r>
              <a:rPr lang="en-US" dirty="0"/>
              <a:t>Then it will get the row location by requesting from the corresponding Region Server.</a:t>
            </a:r>
          </a:p>
          <a:p>
            <a:r>
              <a:rPr lang="en-US" dirty="0"/>
              <a:t>For future references, the client uses its cache to retrieve the location of </a:t>
            </a:r>
            <a:r>
              <a:rPr lang="en-US" dirty="0" smtClean="0"/>
              <a:t>previously </a:t>
            </a:r>
            <a:r>
              <a:rPr lang="en-US" dirty="0"/>
              <a:t>read row key’s Region Server. Then the client will not refer to the META table, until and unless there is a miss because the region is shifted or moved. Then it will again request to the META server and update the cache.</a:t>
            </a:r>
          </a:p>
        </p:txBody>
      </p:sp>
    </p:spTree>
    <p:extLst>
      <p:ext uri="{BB962C8B-B14F-4D97-AF65-F5344CB8AC3E}">
        <p14:creationId xmlns:p14="http://schemas.microsoft.com/office/powerpoint/2010/main" val="30465902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293"/>
            <a:ext cx="10515600" cy="1325563"/>
          </a:xfrm>
        </p:spPr>
        <p:txBody>
          <a:bodyPr/>
          <a:lstStyle/>
          <a:p>
            <a:r>
              <a:rPr lang="en-US" dirty="0" err="1" smtClean="0"/>
              <a:t>Hbase</a:t>
            </a:r>
            <a:r>
              <a:rPr lang="en-US" dirty="0" smtClean="0"/>
              <a:t> Write Mechanism</a:t>
            </a:r>
            <a:endParaRPr lang="en-US" dirty="0"/>
          </a:p>
        </p:txBody>
      </p:sp>
      <p:pic>
        <p:nvPicPr>
          <p:cNvPr id="9218" name="Picture 2" descr="HBase Write Mechanism - HBase Architecture - Edurek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9665" y="1385456"/>
            <a:ext cx="4554653" cy="232756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219200" y="3969328"/>
            <a:ext cx="9414163" cy="2308324"/>
          </a:xfrm>
          <a:prstGeom prst="rect">
            <a:avLst/>
          </a:prstGeom>
        </p:spPr>
        <p:txBody>
          <a:bodyPr wrap="square">
            <a:spAutoFit/>
          </a:bodyPr>
          <a:lstStyle/>
          <a:p>
            <a:r>
              <a:rPr lang="en-US" dirty="0" smtClean="0"/>
              <a:t>Step 1: Whenever the client has a write request, the client writes the data to the WAL (Write Ahead Log). </a:t>
            </a:r>
          </a:p>
          <a:p>
            <a:endParaRPr lang="en-US" dirty="0" smtClean="0"/>
          </a:p>
          <a:p>
            <a:r>
              <a:rPr lang="en-US" dirty="0" smtClean="0"/>
              <a:t>Step 2: Once data is written to the WAL, then it is copied to the </a:t>
            </a:r>
            <a:r>
              <a:rPr lang="en-US" dirty="0" err="1" smtClean="0"/>
              <a:t>MemStore</a:t>
            </a:r>
            <a:r>
              <a:rPr lang="en-US" dirty="0" smtClean="0"/>
              <a:t>.</a:t>
            </a:r>
          </a:p>
          <a:p>
            <a:endParaRPr lang="en-US" dirty="0" smtClean="0"/>
          </a:p>
          <a:p>
            <a:r>
              <a:rPr lang="en-US" dirty="0" smtClean="0"/>
              <a:t>Step 3: Once the data is placed in </a:t>
            </a:r>
            <a:r>
              <a:rPr lang="en-US" dirty="0" err="1" smtClean="0"/>
              <a:t>MemStore</a:t>
            </a:r>
            <a:r>
              <a:rPr lang="en-US" dirty="0" smtClean="0"/>
              <a:t>, then the client receives the acknowledgment.</a:t>
            </a:r>
          </a:p>
          <a:p>
            <a:endParaRPr lang="en-US" dirty="0" smtClean="0"/>
          </a:p>
          <a:p>
            <a:r>
              <a:rPr lang="en-US" dirty="0" smtClean="0"/>
              <a:t>Step 4: When the </a:t>
            </a:r>
            <a:r>
              <a:rPr lang="en-US" dirty="0" err="1" smtClean="0"/>
              <a:t>MemStore</a:t>
            </a:r>
            <a:r>
              <a:rPr lang="en-US" dirty="0" smtClean="0"/>
              <a:t> reaches the threshold, it dumps or commits the data into a </a:t>
            </a:r>
            <a:r>
              <a:rPr lang="en-US" dirty="0" err="1" smtClean="0"/>
              <a:t>HFile</a:t>
            </a:r>
            <a:r>
              <a:rPr lang="en-US" dirty="0" smtClean="0"/>
              <a:t>.</a:t>
            </a:r>
            <a:endParaRPr lang="en-US" dirty="0"/>
          </a:p>
        </p:txBody>
      </p:sp>
      <p:sp>
        <p:nvSpPr>
          <p:cNvPr id="7" name="Rectangle 6"/>
          <p:cNvSpPr/>
          <p:nvPr/>
        </p:nvSpPr>
        <p:spPr>
          <a:xfrm>
            <a:off x="3627343" y="3656507"/>
            <a:ext cx="4937314" cy="369332"/>
          </a:xfrm>
          <a:prstGeom prst="rect">
            <a:avLst/>
          </a:prstGeom>
        </p:spPr>
        <p:txBody>
          <a:bodyPr wrap="none">
            <a:spAutoFit/>
          </a:bodyPr>
          <a:lstStyle/>
          <a:p>
            <a:r>
              <a:rPr lang="en-US" dirty="0" smtClean="0"/>
              <a:t>https://www.edureka.co/blog/hbase-architecture/</a:t>
            </a:r>
            <a:endParaRPr lang="en-US" dirty="0"/>
          </a:p>
        </p:txBody>
      </p:sp>
    </p:spTree>
    <p:extLst>
      <p:ext uri="{BB962C8B-B14F-4D97-AF65-F5344CB8AC3E}">
        <p14:creationId xmlns:p14="http://schemas.microsoft.com/office/powerpoint/2010/main" val="41644087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Hbase</a:t>
            </a:r>
            <a:r>
              <a:rPr lang="en-US" dirty="0" smtClean="0"/>
              <a:t> Read Mechanism</a:t>
            </a:r>
            <a:endParaRPr lang="en-US" dirty="0"/>
          </a:p>
        </p:txBody>
      </p:sp>
      <p:sp>
        <p:nvSpPr>
          <p:cNvPr id="3" name="Content Placeholder 2"/>
          <p:cNvSpPr>
            <a:spLocks noGrp="1"/>
          </p:cNvSpPr>
          <p:nvPr>
            <p:ph idx="1"/>
          </p:nvPr>
        </p:nvSpPr>
        <p:spPr/>
        <p:txBody>
          <a:bodyPr/>
          <a:lstStyle/>
          <a:p>
            <a:r>
              <a:rPr lang="en-US" dirty="0" smtClean="0"/>
              <a:t>First </a:t>
            </a:r>
            <a:r>
              <a:rPr lang="en-US" dirty="0"/>
              <a:t>the client retrieves the location of the Region Server from .META Server if the client does not have it in its cache memory. Then it goes through the sequential steps as follows: </a:t>
            </a:r>
          </a:p>
          <a:p>
            <a:r>
              <a:rPr lang="en-US" dirty="0"/>
              <a:t>For reading the data, the scanner first looks for the Row cell in Block cache. Here all the recently read key value pairs are stored.</a:t>
            </a:r>
          </a:p>
          <a:p>
            <a:r>
              <a:rPr lang="en-US" dirty="0"/>
              <a:t>If Scanner fails to find the required result, it moves to the </a:t>
            </a:r>
            <a:r>
              <a:rPr lang="en-US" dirty="0" err="1"/>
              <a:t>MemStore</a:t>
            </a:r>
            <a:r>
              <a:rPr lang="en-US" dirty="0"/>
              <a:t>, as </a:t>
            </a:r>
            <a:r>
              <a:rPr lang="en-US" dirty="0" smtClean="0"/>
              <a:t>this </a:t>
            </a:r>
            <a:r>
              <a:rPr lang="en-US" dirty="0"/>
              <a:t>is the write cache memory. There, it searches for the most recently written files, which has not been dumped yet in </a:t>
            </a:r>
            <a:r>
              <a:rPr lang="en-US" dirty="0" err="1"/>
              <a:t>HFile</a:t>
            </a:r>
            <a:r>
              <a:rPr lang="en-US" dirty="0"/>
              <a:t>.</a:t>
            </a:r>
          </a:p>
          <a:p>
            <a:r>
              <a:rPr lang="en-US" dirty="0"/>
              <a:t>At last, it </a:t>
            </a:r>
            <a:r>
              <a:rPr lang="en-US" dirty="0" smtClean="0"/>
              <a:t>loads </a:t>
            </a:r>
            <a:r>
              <a:rPr lang="en-US" dirty="0"/>
              <a:t>the data from </a:t>
            </a:r>
            <a:r>
              <a:rPr lang="en-US" dirty="0" err="1" smtClean="0"/>
              <a:t>Hfile</a:t>
            </a:r>
            <a:r>
              <a:rPr lang="en-US" dirty="0" smtClean="0"/>
              <a:t> to block cache.</a:t>
            </a:r>
            <a:endParaRPr lang="en-US" dirty="0"/>
          </a:p>
          <a:p>
            <a:endParaRPr lang="en-US" dirty="0"/>
          </a:p>
        </p:txBody>
      </p:sp>
    </p:spTree>
    <p:extLst>
      <p:ext uri="{BB962C8B-B14F-4D97-AF65-F5344CB8AC3E}">
        <p14:creationId xmlns:p14="http://schemas.microsoft.com/office/powerpoint/2010/main" val="10866024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Compaction </a:t>
            </a:r>
            <a:endParaRPr lang="en-US" dirty="0"/>
          </a:p>
        </p:txBody>
      </p:sp>
      <p:sp>
        <p:nvSpPr>
          <p:cNvPr id="3" name="Content Placeholder 2"/>
          <p:cNvSpPr>
            <a:spLocks noGrp="1"/>
          </p:cNvSpPr>
          <p:nvPr>
            <p:ph idx="1"/>
          </p:nvPr>
        </p:nvSpPr>
        <p:spPr/>
        <p:txBody>
          <a:bodyPr>
            <a:normAutofit/>
          </a:bodyPr>
          <a:lstStyle/>
          <a:p>
            <a:r>
              <a:rPr lang="en-US" b="1" dirty="0" err="1"/>
              <a:t>HBase</a:t>
            </a:r>
            <a:r>
              <a:rPr lang="en-US" b="1" dirty="0"/>
              <a:t> </a:t>
            </a:r>
            <a:r>
              <a:rPr lang="en-US" dirty="0"/>
              <a:t>combines </a:t>
            </a:r>
            <a:r>
              <a:rPr lang="en-US" dirty="0" err="1"/>
              <a:t>HFiles</a:t>
            </a:r>
            <a:r>
              <a:rPr lang="en-US" dirty="0"/>
              <a:t> to reduce the storage and reduce the number of disk seeks needed for a read. This process is called </a:t>
            </a:r>
            <a:r>
              <a:rPr lang="en-US" b="1" dirty="0"/>
              <a:t>compaction</a:t>
            </a:r>
            <a:r>
              <a:rPr lang="en-US" dirty="0"/>
              <a:t>. </a:t>
            </a:r>
            <a:r>
              <a:rPr lang="en-US" dirty="0" smtClean="0"/>
              <a:t>There </a:t>
            </a:r>
            <a:r>
              <a:rPr lang="en-US" dirty="0"/>
              <a:t>are two types of compaction as you can see in the above image.</a:t>
            </a:r>
          </a:p>
          <a:p>
            <a:pPr lvl="1"/>
            <a:r>
              <a:rPr lang="en-US" b="1" dirty="0"/>
              <a:t>Minor Compaction</a:t>
            </a:r>
            <a:r>
              <a:rPr lang="en-US" dirty="0"/>
              <a:t>: </a:t>
            </a:r>
            <a:r>
              <a:rPr lang="en-US" dirty="0" err="1"/>
              <a:t>HBase</a:t>
            </a:r>
            <a:r>
              <a:rPr lang="en-US" dirty="0"/>
              <a:t> automatically picks smaller </a:t>
            </a:r>
            <a:r>
              <a:rPr lang="en-US" dirty="0" err="1"/>
              <a:t>HFiles</a:t>
            </a:r>
            <a:r>
              <a:rPr lang="en-US" dirty="0"/>
              <a:t> and recommits them to bigger </a:t>
            </a:r>
            <a:r>
              <a:rPr lang="en-US" dirty="0" err="1"/>
              <a:t>HFiles</a:t>
            </a:r>
            <a:r>
              <a:rPr lang="en-US" dirty="0"/>
              <a:t> as shown in the above image. </a:t>
            </a:r>
            <a:endParaRPr lang="en-US" dirty="0" smtClean="0"/>
          </a:p>
          <a:p>
            <a:pPr lvl="1"/>
            <a:r>
              <a:rPr lang="en-US" b="1" dirty="0" smtClean="0"/>
              <a:t>Major </a:t>
            </a:r>
            <a:r>
              <a:rPr lang="en-US" b="1" dirty="0"/>
              <a:t>Compaction:</a:t>
            </a:r>
            <a:r>
              <a:rPr lang="en-US" dirty="0"/>
              <a:t> As illustrated in the above image, in Major compaction, </a:t>
            </a:r>
            <a:r>
              <a:rPr lang="en-US" dirty="0" err="1"/>
              <a:t>HBase</a:t>
            </a:r>
            <a:r>
              <a:rPr lang="en-US" dirty="0"/>
              <a:t> merges and recommits the smaller </a:t>
            </a:r>
            <a:r>
              <a:rPr lang="en-US" dirty="0" err="1"/>
              <a:t>HFiles</a:t>
            </a:r>
            <a:r>
              <a:rPr lang="en-US" dirty="0"/>
              <a:t> of a region to a new </a:t>
            </a:r>
            <a:r>
              <a:rPr lang="en-US" dirty="0" err="1"/>
              <a:t>HFile</a:t>
            </a:r>
            <a:r>
              <a:rPr lang="en-US" dirty="0"/>
              <a:t>. In this process, the same column families are placed together in the new </a:t>
            </a:r>
            <a:r>
              <a:rPr lang="en-US" dirty="0" err="1"/>
              <a:t>HFile</a:t>
            </a:r>
            <a:r>
              <a:rPr lang="en-US" dirty="0"/>
              <a:t>. It drops deleted and expired cell in this process. It increases read performance.</a:t>
            </a:r>
          </a:p>
          <a:p>
            <a:endParaRPr lang="en-US" dirty="0"/>
          </a:p>
        </p:txBody>
      </p:sp>
    </p:spTree>
    <p:extLst>
      <p:ext uri="{BB962C8B-B14F-4D97-AF65-F5344CB8AC3E}">
        <p14:creationId xmlns:p14="http://schemas.microsoft.com/office/powerpoint/2010/main" val="24675348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Region Split</a:t>
            </a:r>
            <a:endParaRPr lang="en-US" dirty="0"/>
          </a:p>
        </p:txBody>
      </p:sp>
      <p:sp>
        <p:nvSpPr>
          <p:cNvPr id="3" name="Content Placeholder 2"/>
          <p:cNvSpPr>
            <a:spLocks noGrp="1"/>
          </p:cNvSpPr>
          <p:nvPr>
            <p:ph idx="1"/>
          </p:nvPr>
        </p:nvSpPr>
        <p:spPr>
          <a:xfrm>
            <a:off x="838200" y="1576243"/>
            <a:ext cx="10515600" cy="4351338"/>
          </a:xfrm>
        </p:spPr>
        <p:txBody>
          <a:bodyPr/>
          <a:lstStyle/>
          <a:p>
            <a:r>
              <a:rPr lang="en-US" dirty="0"/>
              <a:t>Whenever a region becomes large, it is divided into two child regions, </a:t>
            </a:r>
            <a:endParaRPr lang="en-US" dirty="0" smtClean="0"/>
          </a:p>
          <a:p>
            <a:r>
              <a:rPr lang="en-US" dirty="0" smtClean="0"/>
              <a:t>Each</a:t>
            </a:r>
            <a:r>
              <a:rPr lang="en-US" dirty="0"/>
              <a:t> region represents exactly a half of the parent region. Then this split is reported to the </a:t>
            </a:r>
            <a:r>
              <a:rPr lang="en-US" dirty="0" err="1"/>
              <a:t>HMaster</a:t>
            </a:r>
            <a:r>
              <a:rPr lang="en-US" dirty="0"/>
              <a:t>. </a:t>
            </a:r>
            <a:endParaRPr lang="en-US" dirty="0" smtClean="0"/>
          </a:p>
          <a:p>
            <a:r>
              <a:rPr lang="en-US" dirty="0" smtClean="0"/>
              <a:t>This </a:t>
            </a:r>
            <a:r>
              <a:rPr lang="en-US" dirty="0"/>
              <a:t>is handled by the same Region Server until the </a:t>
            </a:r>
            <a:r>
              <a:rPr lang="en-US" dirty="0" err="1"/>
              <a:t>HMaster</a:t>
            </a:r>
            <a:r>
              <a:rPr lang="en-US" dirty="0"/>
              <a:t> allocates them to a new Region Server for load balancing.</a:t>
            </a:r>
          </a:p>
        </p:txBody>
      </p:sp>
      <p:pic>
        <p:nvPicPr>
          <p:cNvPr id="10242" name="Picture 2" descr="HBase Region Split - HBase Architecture - Edurek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1721" y="3854881"/>
            <a:ext cx="4561280" cy="263279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3967740" y="6389315"/>
            <a:ext cx="4937314" cy="369332"/>
          </a:xfrm>
          <a:prstGeom prst="rect">
            <a:avLst/>
          </a:prstGeom>
        </p:spPr>
        <p:txBody>
          <a:bodyPr wrap="none">
            <a:spAutoFit/>
          </a:bodyPr>
          <a:lstStyle/>
          <a:p>
            <a:r>
              <a:rPr lang="en-US" dirty="0" smtClean="0"/>
              <a:t>https://www.edureka.co/blog/hbase-architecture/</a:t>
            </a:r>
            <a:endParaRPr lang="en-US" dirty="0"/>
          </a:p>
        </p:txBody>
      </p:sp>
    </p:spTree>
    <p:extLst>
      <p:ext uri="{BB962C8B-B14F-4D97-AF65-F5344CB8AC3E}">
        <p14:creationId xmlns:p14="http://schemas.microsoft.com/office/powerpoint/2010/main" val="18408588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pache Hadoop Ecosyst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38445" y="1583361"/>
            <a:ext cx="8567264" cy="43532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00349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HBase</a:t>
            </a:r>
            <a:r>
              <a:rPr lang="en-US" b="1" dirty="0"/>
              <a:t> Crash and Data </a:t>
            </a:r>
            <a:r>
              <a:rPr lang="en-US" b="1" dirty="0" smtClean="0"/>
              <a:t>Recovery</a:t>
            </a:r>
            <a:endParaRPr lang="en-US" dirty="0"/>
          </a:p>
        </p:txBody>
      </p:sp>
      <p:sp>
        <p:nvSpPr>
          <p:cNvPr id="3" name="Content Placeholder 2"/>
          <p:cNvSpPr>
            <a:spLocks noGrp="1"/>
          </p:cNvSpPr>
          <p:nvPr>
            <p:ph idx="1"/>
          </p:nvPr>
        </p:nvSpPr>
        <p:spPr/>
        <p:txBody>
          <a:bodyPr>
            <a:normAutofit fontScale="92500" lnSpcReduction="10000"/>
          </a:bodyPr>
          <a:lstStyle/>
          <a:p>
            <a:r>
              <a:rPr lang="en-US" dirty="0"/>
              <a:t>Whenever a Region Server fails, </a:t>
            </a:r>
            <a:r>
              <a:rPr lang="en-US" dirty="0" err="1"/>
              <a:t>ZooKeeper</a:t>
            </a:r>
            <a:r>
              <a:rPr lang="en-US" dirty="0"/>
              <a:t> notifies to the </a:t>
            </a:r>
            <a:r>
              <a:rPr lang="en-US" dirty="0" err="1"/>
              <a:t>HMaster</a:t>
            </a:r>
            <a:r>
              <a:rPr lang="en-US" dirty="0"/>
              <a:t> about the failure.</a:t>
            </a:r>
          </a:p>
          <a:p>
            <a:r>
              <a:rPr lang="en-US" dirty="0"/>
              <a:t>Then </a:t>
            </a:r>
            <a:r>
              <a:rPr lang="en-US" dirty="0" err="1"/>
              <a:t>HMaster</a:t>
            </a:r>
            <a:r>
              <a:rPr lang="en-US" dirty="0"/>
              <a:t> distributes and allocates the regions of crashed Region Server to </a:t>
            </a:r>
            <a:r>
              <a:rPr lang="en-US" dirty="0" smtClean="0"/>
              <a:t>other </a:t>
            </a:r>
            <a:r>
              <a:rPr lang="en-US" dirty="0"/>
              <a:t>active Region Servers. To recover the data of the </a:t>
            </a:r>
            <a:r>
              <a:rPr lang="en-US" dirty="0" err="1"/>
              <a:t>MemStore</a:t>
            </a:r>
            <a:r>
              <a:rPr lang="en-US" dirty="0"/>
              <a:t> of the failed Region Server, the </a:t>
            </a:r>
            <a:r>
              <a:rPr lang="en-US" dirty="0" err="1"/>
              <a:t>HMaster</a:t>
            </a:r>
            <a:r>
              <a:rPr lang="en-US" dirty="0"/>
              <a:t> distributes the WAL to all the Region Servers.</a:t>
            </a:r>
          </a:p>
          <a:p>
            <a:r>
              <a:rPr lang="en-US" dirty="0"/>
              <a:t>Each Region Server re-executes the WAL to build the </a:t>
            </a:r>
            <a:r>
              <a:rPr lang="en-US" dirty="0" err="1"/>
              <a:t>MemStore</a:t>
            </a:r>
            <a:r>
              <a:rPr lang="en-US" dirty="0"/>
              <a:t> for that failed region’s column family.</a:t>
            </a:r>
          </a:p>
          <a:p>
            <a:r>
              <a:rPr lang="en-US" dirty="0"/>
              <a:t>The data is written in chronological order (in a timely order) in WAL</a:t>
            </a:r>
            <a:r>
              <a:rPr lang="en-US"/>
              <a:t>. </a:t>
            </a:r>
            <a:r>
              <a:rPr lang="en-US" smtClean="0"/>
              <a:t>So</a:t>
            </a:r>
            <a:r>
              <a:rPr lang="en-US" dirty="0"/>
              <a:t>, after all the Region Servers executes the WAL, the </a:t>
            </a:r>
            <a:r>
              <a:rPr lang="en-US" dirty="0" err="1"/>
              <a:t>MemStore</a:t>
            </a:r>
            <a:r>
              <a:rPr lang="en-US" dirty="0"/>
              <a:t> data for all column family is recovered.</a:t>
            </a:r>
          </a:p>
          <a:p>
            <a:endParaRPr lang="en-US" dirty="0"/>
          </a:p>
        </p:txBody>
      </p:sp>
    </p:spTree>
    <p:extLst>
      <p:ext uri="{BB962C8B-B14F-4D97-AF65-F5344CB8AC3E}">
        <p14:creationId xmlns:p14="http://schemas.microsoft.com/office/powerpoint/2010/main" val="5815870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t>
            </a:r>
            <a:r>
              <a:rPr lang="en-US" dirty="0" err="1" smtClean="0"/>
              <a:t>HBase</a:t>
            </a:r>
            <a:endParaRPr lang="en-US" dirty="0"/>
          </a:p>
        </p:txBody>
      </p:sp>
      <p:sp>
        <p:nvSpPr>
          <p:cNvPr id="3" name="Content Placeholder 2"/>
          <p:cNvSpPr>
            <a:spLocks noGrp="1"/>
          </p:cNvSpPr>
          <p:nvPr>
            <p:ph idx="1"/>
          </p:nvPr>
        </p:nvSpPr>
        <p:spPr/>
        <p:txBody>
          <a:bodyPr/>
          <a:lstStyle/>
          <a:p>
            <a:r>
              <a:rPr lang="en-US" i="1" dirty="0" smtClean="0"/>
              <a:t>“Anybody </a:t>
            </a:r>
            <a:r>
              <a:rPr lang="en-US" i="1" dirty="0"/>
              <a:t>who wants to keep data within an HDFS environment and wants to do anything other than brute-force reading of the entire file system </a:t>
            </a:r>
            <a:r>
              <a:rPr lang="en-US" i="1" dirty="0" smtClean="0"/>
              <a:t>needs </a:t>
            </a:r>
            <a:r>
              <a:rPr lang="en-US" i="1" dirty="0"/>
              <a:t>to look at </a:t>
            </a:r>
            <a:r>
              <a:rPr lang="en-US" i="1" dirty="0" err="1"/>
              <a:t>HBase</a:t>
            </a:r>
            <a:r>
              <a:rPr lang="en-US" i="1" dirty="0"/>
              <a:t>. If you need random access, you have to have </a:t>
            </a:r>
            <a:r>
              <a:rPr lang="en-US" i="1" dirty="0" err="1"/>
              <a:t>HBase</a:t>
            </a:r>
            <a:r>
              <a:rPr lang="en-US" i="1" dirty="0"/>
              <a:t>."- said Gartner analyst </a:t>
            </a:r>
            <a:r>
              <a:rPr lang="en-US" i="1" dirty="0" err="1"/>
              <a:t>Merv</a:t>
            </a:r>
            <a:r>
              <a:rPr lang="en-US" i="1" dirty="0"/>
              <a:t> Adrian</a:t>
            </a:r>
            <a:r>
              <a:rPr lang="en-US" i="1" dirty="0" smtClean="0"/>
              <a:t>.</a:t>
            </a:r>
          </a:p>
          <a:p>
            <a:r>
              <a:rPr lang="en-US" dirty="0" err="1"/>
              <a:t>HBase</a:t>
            </a:r>
            <a:r>
              <a:rPr lang="en-US" dirty="0"/>
              <a:t> is a </a:t>
            </a:r>
            <a:r>
              <a:rPr lang="en-US" dirty="0">
                <a:hlinkClick r:id="rId2" tooltip="NoSQL Database Training"/>
              </a:rPr>
              <a:t>NoSQL</a:t>
            </a:r>
            <a:r>
              <a:rPr lang="en-US" dirty="0"/>
              <a:t>, column oriented database built on top of </a:t>
            </a:r>
            <a:r>
              <a:rPr lang="en-US" dirty="0" err="1"/>
              <a:t>hadoop</a:t>
            </a:r>
            <a:r>
              <a:rPr lang="en-US" dirty="0"/>
              <a:t> to overcome the drawbacks of HDFS as it allows fast random writes and reads in an optimized way. </a:t>
            </a:r>
          </a:p>
        </p:txBody>
      </p:sp>
    </p:spTree>
    <p:extLst>
      <p:ext uri="{BB962C8B-B14F-4D97-AF65-F5344CB8AC3E}">
        <p14:creationId xmlns:p14="http://schemas.microsoft.com/office/powerpoint/2010/main" val="33973880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HBASE Real Use Cases</a:t>
            </a:r>
            <a:endParaRPr lang="en-US" dirty="0"/>
          </a:p>
        </p:txBody>
      </p:sp>
      <p:sp>
        <p:nvSpPr>
          <p:cNvPr id="3" name="Content Placeholder 2"/>
          <p:cNvSpPr>
            <a:spLocks noGrp="1"/>
          </p:cNvSpPr>
          <p:nvPr>
            <p:ph idx="1"/>
          </p:nvPr>
        </p:nvSpPr>
        <p:spPr/>
        <p:txBody>
          <a:bodyPr/>
          <a:lstStyle/>
          <a:p>
            <a:r>
              <a:rPr lang="en-US" dirty="0" err="1" smtClean="0"/>
              <a:t>Pinerest</a:t>
            </a:r>
            <a:r>
              <a:rPr lang="en-US" dirty="0" smtClean="0"/>
              <a:t> runs 38 </a:t>
            </a:r>
            <a:r>
              <a:rPr lang="en-US" dirty="0" err="1" smtClean="0"/>
              <a:t>Hbase</a:t>
            </a:r>
            <a:r>
              <a:rPr lang="en-US" dirty="0" smtClean="0"/>
              <a:t> clusters, some of which handling up to 5 million operations every second. </a:t>
            </a:r>
          </a:p>
          <a:p>
            <a:r>
              <a:rPr lang="en-US" dirty="0" err="1" smtClean="0"/>
              <a:t>Boibibo</a:t>
            </a:r>
            <a:r>
              <a:rPr lang="en-US" dirty="0" smtClean="0"/>
              <a:t> uses </a:t>
            </a:r>
            <a:r>
              <a:rPr lang="en-US" dirty="0" err="1" smtClean="0"/>
              <a:t>Hbase</a:t>
            </a:r>
            <a:r>
              <a:rPr lang="en-US" dirty="0" smtClean="0"/>
              <a:t> for customer profiling</a:t>
            </a:r>
          </a:p>
          <a:p>
            <a:r>
              <a:rPr lang="en-US" dirty="0" smtClean="0"/>
              <a:t>Facebook Messenger uses </a:t>
            </a:r>
            <a:r>
              <a:rPr lang="en-US" dirty="0" err="1" smtClean="0"/>
              <a:t>Hbase</a:t>
            </a:r>
            <a:endParaRPr lang="en-US" dirty="0"/>
          </a:p>
          <a:p>
            <a:r>
              <a:rPr lang="en-US" dirty="0" smtClean="0"/>
              <a:t>Flurry, Adobe </a:t>
            </a:r>
            <a:r>
              <a:rPr lang="en-US" dirty="0" err="1" smtClean="0"/>
              <a:t>Explorys</a:t>
            </a:r>
            <a:r>
              <a:rPr lang="en-US" dirty="0" smtClean="0"/>
              <a:t>…</a:t>
            </a:r>
            <a:endParaRPr lang="en-US" dirty="0"/>
          </a:p>
        </p:txBody>
      </p:sp>
    </p:spTree>
    <p:extLst>
      <p:ext uri="{BB962C8B-B14F-4D97-AF65-F5344CB8AC3E}">
        <p14:creationId xmlns:p14="http://schemas.microsoft.com/office/powerpoint/2010/main" val="20386892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HBase</a:t>
            </a:r>
            <a:r>
              <a:rPr lang="en-US" dirty="0" smtClean="0"/>
              <a:t> </a:t>
            </a:r>
            <a:r>
              <a:rPr lang="en-US" dirty="0" smtClean="0"/>
              <a:t>Basics</a:t>
            </a:r>
            <a:endParaRPr lang="en-US" dirty="0"/>
          </a:p>
        </p:txBody>
      </p:sp>
      <p:sp>
        <p:nvSpPr>
          <p:cNvPr id="3" name="Content Placeholder 2"/>
          <p:cNvSpPr>
            <a:spLocks noGrp="1"/>
          </p:cNvSpPr>
          <p:nvPr>
            <p:ph idx="1"/>
          </p:nvPr>
        </p:nvSpPr>
        <p:spPr/>
        <p:txBody>
          <a:bodyPr/>
          <a:lstStyle/>
          <a:p>
            <a:r>
              <a:rPr lang="en-US" dirty="0" err="1" smtClean="0"/>
              <a:t>Hbase</a:t>
            </a:r>
            <a:r>
              <a:rPr lang="en-US" dirty="0" smtClean="0"/>
              <a:t> provides real-time read or write access to high volume of structured or unstructured data. </a:t>
            </a:r>
            <a:r>
              <a:rPr lang="en-US" dirty="0" smtClean="0"/>
              <a:t>(3V – Velocity, Volume</a:t>
            </a:r>
            <a:r>
              <a:rPr lang="en-US" dirty="0" smtClean="0"/>
              <a:t>, Variety)</a:t>
            </a:r>
            <a:endParaRPr lang="en-US" dirty="0" smtClean="0"/>
          </a:p>
          <a:p>
            <a:r>
              <a:rPr lang="en-US" dirty="0" smtClean="0"/>
              <a:t>It builds upon HDFS and is </a:t>
            </a:r>
            <a:r>
              <a:rPr lang="en-US" dirty="0"/>
              <a:t>m</a:t>
            </a:r>
            <a:r>
              <a:rPr lang="en-US" dirty="0" smtClean="0"/>
              <a:t>ore like a “Data Store” than “Database”</a:t>
            </a:r>
          </a:p>
          <a:p>
            <a:r>
              <a:rPr lang="en-US" dirty="0" smtClean="0"/>
              <a:t>Not RDBMS – No (secondary indexes, triggers, SQL)</a:t>
            </a:r>
          </a:p>
          <a:p>
            <a:r>
              <a:rPr lang="en-US" dirty="0" smtClean="0"/>
              <a:t>It was originally Google Big Table, designed for real-time big data applications:  Fast, scalable, reliable and fault </a:t>
            </a:r>
            <a:r>
              <a:rPr lang="en-US" dirty="0" smtClean="0"/>
              <a:t>tolerant</a:t>
            </a:r>
          </a:p>
          <a:p>
            <a:endParaRPr lang="en-US" dirty="0"/>
          </a:p>
          <a:p>
            <a:r>
              <a:rPr lang="en-US" dirty="0" smtClean="0"/>
              <a:t>NoSQL:  </a:t>
            </a:r>
            <a:r>
              <a:rPr lang="en-US" dirty="0" smtClean="0"/>
              <a:t>No SQL - &gt; </a:t>
            </a:r>
            <a:r>
              <a:rPr lang="en-US" dirty="0" smtClean="0"/>
              <a:t>Not Only SQL</a:t>
            </a:r>
            <a:endParaRPr lang="en-US" dirty="0" smtClean="0"/>
          </a:p>
          <a:p>
            <a:endParaRPr lang="en-US" dirty="0"/>
          </a:p>
        </p:txBody>
      </p:sp>
    </p:spTree>
    <p:extLst>
      <p:ext uri="{BB962C8B-B14F-4D97-AF65-F5344CB8AC3E}">
        <p14:creationId xmlns:p14="http://schemas.microsoft.com/office/powerpoint/2010/main" val="12349652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HBase</a:t>
            </a:r>
            <a:r>
              <a:rPr lang="en-US" dirty="0" smtClean="0"/>
              <a:t> Data Model</a:t>
            </a:r>
            <a:endParaRPr lang="en-US" dirty="0"/>
          </a:p>
        </p:txBody>
      </p:sp>
      <p:sp>
        <p:nvSpPr>
          <p:cNvPr id="3" name="Content Placeholder 2"/>
          <p:cNvSpPr>
            <a:spLocks noGrp="1"/>
          </p:cNvSpPr>
          <p:nvPr>
            <p:ph idx="1"/>
          </p:nvPr>
        </p:nvSpPr>
        <p:spPr/>
        <p:txBody>
          <a:bodyPr/>
          <a:lstStyle/>
          <a:p>
            <a:r>
              <a:rPr lang="en-US" dirty="0" err="1" smtClean="0"/>
              <a:t>HBase</a:t>
            </a:r>
            <a:r>
              <a:rPr lang="en-US" dirty="0" smtClean="0"/>
              <a:t> Table - Logic collection of rows stored in individual partitions known as Regions</a:t>
            </a:r>
          </a:p>
          <a:p>
            <a:r>
              <a:rPr lang="en-US" dirty="0" err="1" smtClean="0"/>
              <a:t>HBase</a:t>
            </a:r>
            <a:r>
              <a:rPr lang="en-US" dirty="0" smtClean="0"/>
              <a:t> Row – Instance of data in a table</a:t>
            </a:r>
          </a:p>
          <a:p>
            <a:r>
              <a:rPr lang="en-US" dirty="0" err="1" smtClean="0"/>
              <a:t>RowKey</a:t>
            </a:r>
            <a:r>
              <a:rPr lang="en-US" dirty="0" smtClean="0"/>
              <a:t> – Every entry in an </a:t>
            </a:r>
            <a:r>
              <a:rPr lang="en-US" dirty="0" err="1" smtClean="0"/>
              <a:t>HBase</a:t>
            </a:r>
            <a:r>
              <a:rPr lang="en-US" dirty="0" smtClean="0"/>
              <a:t> table is identified and indexed by a </a:t>
            </a:r>
            <a:r>
              <a:rPr lang="en-US" dirty="0" err="1" smtClean="0"/>
              <a:t>Rowkey</a:t>
            </a:r>
            <a:endParaRPr lang="en-US" dirty="0" smtClean="0"/>
          </a:p>
          <a:p>
            <a:r>
              <a:rPr lang="en-US" dirty="0" smtClean="0"/>
              <a:t>Columns – For every </a:t>
            </a:r>
            <a:r>
              <a:rPr lang="en-US" dirty="0" err="1" smtClean="0"/>
              <a:t>RowKey</a:t>
            </a:r>
            <a:r>
              <a:rPr lang="en-US" dirty="0" smtClean="0"/>
              <a:t>, an unlimited number of attributes can be stored</a:t>
            </a:r>
          </a:p>
          <a:p>
            <a:r>
              <a:rPr lang="en-US" dirty="0" smtClean="0"/>
              <a:t>Column family – Data in rows is grouped together as column families and all columns are stored in a low level storage file known as </a:t>
            </a:r>
            <a:r>
              <a:rPr lang="en-US" dirty="0" err="1" smtClean="0"/>
              <a:t>HFile</a:t>
            </a:r>
            <a:endParaRPr lang="en-US" dirty="0" smtClean="0"/>
          </a:p>
          <a:p>
            <a:endParaRPr lang="en-US" dirty="0"/>
          </a:p>
        </p:txBody>
      </p:sp>
    </p:spTree>
    <p:extLst>
      <p:ext uri="{BB962C8B-B14F-4D97-AF65-F5344CB8AC3E}">
        <p14:creationId xmlns:p14="http://schemas.microsoft.com/office/powerpoint/2010/main" val="19262299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Base logical vs physical stor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7331" y="387307"/>
            <a:ext cx="5715000" cy="279082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Base table cell structu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7423" y="3746069"/>
            <a:ext cx="5610225" cy="10382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106790" y="5913294"/>
            <a:ext cx="5381114" cy="307777"/>
          </a:xfrm>
          <a:prstGeom prst="rect">
            <a:avLst/>
          </a:prstGeom>
        </p:spPr>
        <p:txBody>
          <a:bodyPr wrap="square">
            <a:spAutoFit/>
          </a:bodyPr>
          <a:lstStyle/>
          <a:p>
            <a:r>
              <a:rPr lang="en-US" sz="1400" dirty="0" smtClean="0"/>
              <a:t>https://www.corejavaguru.com/bigdata/hbase-tutorial/data-model</a:t>
            </a:r>
            <a:endParaRPr lang="en-US" sz="1400" dirty="0"/>
          </a:p>
        </p:txBody>
      </p:sp>
      <p:sp>
        <p:nvSpPr>
          <p:cNvPr id="5" name="Rectangle 4"/>
          <p:cNvSpPr/>
          <p:nvPr/>
        </p:nvSpPr>
        <p:spPr>
          <a:xfrm>
            <a:off x="2558076" y="5164128"/>
            <a:ext cx="5929828" cy="369332"/>
          </a:xfrm>
          <a:prstGeom prst="rect">
            <a:avLst/>
          </a:prstGeom>
        </p:spPr>
        <p:txBody>
          <a:bodyPr wrap="none">
            <a:spAutoFit/>
          </a:bodyPr>
          <a:lstStyle/>
          <a:p>
            <a:r>
              <a:rPr lang="en-US" b="0" i="0" dirty="0" err="1" smtClean="0">
                <a:solidFill>
                  <a:srgbClr val="C7254E"/>
                </a:solidFill>
                <a:effectLst/>
                <a:latin typeface="Courier New" panose="02070309020205020404" pitchFamily="49" charset="0"/>
              </a:rPr>
              <a:t>Table:Row:Family:Column:Timestamp</a:t>
            </a:r>
            <a:r>
              <a:rPr lang="en-US" b="0" i="0" dirty="0" smtClean="0">
                <a:solidFill>
                  <a:srgbClr val="C7254E"/>
                </a:solidFill>
                <a:effectLst/>
                <a:latin typeface="Courier New" panose="02070309020205020404" pitchFamily="49" charset="0"/>
              </a:rPr>
              <a:t> ➔ Value</a:t>
            </a:r>
            <a:endParaRPr lang="en-US" dirty="0"/>
          </a:p>
        </p:txBody>
      </p:sp>
    </p:spTree>
    <p:extLst>
      <p:ext uri="{BB962C8B-B14F-4D97-AF65-F5344CB8AC3E}">
        <p14:creationId xmlns:p14="http://schemas.microsoft.com/office/powerpoint/2010/main" val="28950265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HBase</a:t>
            </a:r>
            <a:r>
              <a:rPr lang="en-US" dirty="0" smtClean="0"/>
              <a:t> Architecture</a:t>
            </a:r>
            <a:endParaRPr lang="en-US" dirty="0"/>
          </a:p>
        </p:txBody>
      </p:sp>
      <p:sp>
        <p:nvSpPr>
          <p:cNvPr id="3" name="Content Placeholder 2"/>
          <p:cNvSpPr>
            <a:spLocks noGrp="1"/>
          </p:cNvSpPr>
          <p:nvPr>
            <p:ph idx="1"/>
          </p:nvPr>
        </p:nvSpPr>
        <p:spPr>
          <a:xfrm>
            <a:off x="838200" y="1825625"/>
            <a:ext cx="10515600" cy="871080"/>
          </a:xfrm>
        </p:spPr>
        <p:txBody>
          <a:bodyPr/>
          <a:lstStyle/>
          <a:p>
            <a:r>
              <a:rPr lang="en-US" dirty="0" smtClean="0"/>
              <a:t>Region – A continuous, sorted set of rows that are stored together is refereed to as a region (subset of table data)</a:t>
            </a:r>
            <a:endParaRPr lang="en-US" dirty="0"/>
          </a:p>
        </p:txBody>
      </p:sp>
      <p:pic>
        <p:nvPicPr>
          <p:cNvPr id="3074" name="Picture 2" descr="1.1. Region Servers and Secondary Mode - Hortonworks Data Platfor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15159" y="2696705"/>
            <a:ext cx="5600700" cy="31051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456122" y="6103159"/>
            <a:ext cx="5067946" cy="461665"/>
          </a:xfrm>
          <a:prstGeom prst="rect">
            <a:avLst/>
          </a:prstGeom>
        </p:spPr>
        <p:txBody>
          <a:bodyPr wrap="square">
            <a:spAutoFit/>
          </a:bodyPr>
          <a:lstStyle/>
          <a:p>
            <a:r>
              <a:rPr lang="en-US" sz="1200" dirty="0" smtClean="0"/>
              <a:t>https://docs.cloudera.com/HDPDocuments/HDP2/HDP-2.1.7/bk_system-admin-guide/content/sysadminguides_ha-HBase-regions-regionservers.html</a:t>
            </a:r>
            <a:endParaRPr lang="en-US" sz="1200" dirty="0"/>
          </a:p>
        </p:txBody>
      </p:sp>
    </p:spTree>
    <p:extLst>
      <p:ext uri="{BB962C8B-B14F-4D97-AF65-F5344CB8AC3E}">
        <p14:creationId xmlns:p14="http://schemas.microsoft.com/office/powerpoint/2010/main" val="31978290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Base Architecture, Data Flow, and Use cas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4524" y="1037659"/>
            <a:ext cx="6076950" cy="45624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27151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434</TotalTime>
  <Words>608</Words>
  <Application>Microsoft Office PowerPoint</Application>
  <PresentationFormat>Widescreen</PresentationFormat>
  <Paragraphs>84</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Courier New</vt:lpstr>
      <vt:lpstr>Office Theme</vt:lpstr>
      <vt:lpstr>Introduction to HBASE</vt:lpstr>
      <vt:lpstr>PowerPoint Presentation</vt:lpstr>
      <vt:lpstr>Why HBase</vt:lpstr>
      <vt:lpstr>HBASE Real Use Cases</vt:lpstr>
      <vt:lpstr>HBase Basics</vt:lpstr>
      <vt:lpstr>HBase Data Model</vt:lpstr>
      <vt:lpstr>PowerPoint Presentation</vt:lpstr>
      <vt:lpstr>HBase Architecture</vt:lpstr>
      <vt:lpstr>PowerPoint Presentation</vt:lpstr>
      <vt:lpstr>PowerPoint Presentation</vt:lpstr>
      <vt:lpstr>Components of Apache HBase Architecture (HMaster, ZooKeeper, Region Servers) </vt:lpstr>
      <vt:lpstr>PowerPoint Presentation</vt:lpstr>
      <vt:lpstr>PowerPoint Presentation</vt:lpstr>
      <vt:lpstr>PowerPoint Presentation</vt:lpstr>
      <vt:lpstr>How Search Initializes in HBase?</vt:lpstr>
      <vt:lpstr>Hbase Write Mechanism</vt:lpstr>
      <vt:lpstr>Hbase Read Mechanism</vt:lpstr>
      <vt:lpstr>Compaction </vt:lpstr>
      <vt:lpstr>Region Split</vt:lpstr>
      <vt:lpstr>HBase Crash and Data Recovery</vt:lpstr>
    </vt:vector>
  </TitlesOfParts>
  <Company>Kennesaw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HBASE</dc:title>
  <dc:creator>Ying Xie</dc:creator>
  <cp:lastModifiedBy>Ying Xie</cp:lastModifiedBy>
  <cp:revision>34</cp:revision>
  <dcterms:created xsi:type="dcterms:W3CDTF">2021-04-05T23:20:52Z</dcterms:created>
  <dcterms:modified xsi:type="dcterms:W3CDTF">2021-04-06T13:29:24Z</dcterms:modified>
</cp:coreProperties>
</file>