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6" r:id="rId10"/>
    <p:sldId id="267" r:id="rId11"/>
    <p:sldId id="265" r:id="rId12"/>
    <p:sldId id="268" r:id="rId13"/>
    <p:sldId id="269" r:id="rId14"/>
    <p:sldId id="270" r:id="rId15"/>
    <p:sldId id="271" r:id="rId16"/>
    <p:sldId id="272" r:id="rId17"/>
    <p:sldId id="276" r:id="rId18"/>
    <p:sldId id="274" r:id="rId19"/>
    <p:sldId id="273" r:id="rId20"/>
    <p:sldId id="275" r:id="rId21"/>
    <p:sldId id="26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1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slee\Documents\Teaching\01_Classes\PSCI_1102\Robotics\Lectures\Lecture_01\Plot_ohms_law_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slee\Documents\Teaching\01_Classes\PSCI_1102\Robotics\Lectures\Lecture_01\Plot_ohms_law_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Ohm's</a:t>
            </a:r>
            <a:r>
              <a:rPr lang="en-US" baseline="0"/>
              <a:t> Law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2364912510936133"/>
                  <c:y val="-1.3453266258384368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Sheet1!$A$4:$A$8</c:f>
              <c:numCache>
                <c:formatCode>0.00</c:formatCode>
                <c:ptCount val="5"/>
                <c:pt idx="0">
                  <c:v>0.9</c:v>
                </c:pt>
                <c:pt idx="1">
                  <c:v>1.1000000000000001</c:v>
                </c:pt>
                <c:pt idx="2">
                  <c:v>1.5</c:v>
                </c:pt>
                <c:pt idx="3">
                  <c:v>3.9</c:v>
                </c:pt>
                <c:pt idx="4">
                  <c:v>4.26</c:v>
                </c:pt>
              </c:numCache>
            </c:numRef>
          </c:xVal>
          <c:yVal>
            <c:numRef>
              <c:f>Sheet1!$B$4:$B$8</c:f>
              <c:numCache>
                <c:formatCode>0.00</c:formatCode>
                <c:ptCount val="5"/>
                <c:pt idx="0">
                  <c:v>9</c:v>
                </c:pt>
                <c:pt idx="1">
                  <c:v>11</c:v>
                </c:pt>
                <c:pt idx="2">
                  <c:v>15</c:v>
                </c:pt>
                <c:pt idx="3">
                  <c:v>39</c:v>
                </c:pt>
                <c:pt idx="4">
                  <c:v>42.6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C5C-4C60-A3CE-D2B514C9CC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3912640"/>
        <c:axId val="1784146464"/>
      </c:scatterChart>
      <c:valAx>
        <c:axId val="1933912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4146464"/>
        <c:crosses val="autoZero"/>
        <c:crossBetween val="midCat"/>
      </c:valAx>
      <c:valAx>
        <c:axId val="1784146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39126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Ohm's</a:t>
            </a:r>
            <a:r>
              <a:rPr lang="en-US" baseline="0"/>
              <a:t> Law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23910498687664042"/>
                  <c:y val="-4.1666666666666669E-4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Sheet1!$A$4:$A$8</c:f>
              <c:numCache>
                <c:formatCode>0.00</c:formatCode>
                <c:ptCount val="5"/>
                <c:pt idx="0">
                  <c:v>0.92</c:v>
                </c:pt>
                <c:pt idx="1">
                  <c:v>1.2</c:v>
                </c:pt>
                <c:pt idx="2">
                  <c:v>1.35</c:v>
                </c:pt>
                <c:pt idx="3">
                  <c:v>3.83</c:v>
                </c:pt>
                <c:pt idx="4">
                  <c:v>4.3</c:v>
                </c:pt>
              </c:numCache>
            </c:numRef>
          </c:xVal>
          <c:yVal>
            <c:numRef>
              <c:f>Sheet1!$B$4:$B$8</c:f>
              <c:numCache>
                <c:formatCode>0.00</c:formatCode>
                <c:ptCount val="5"/>
                <c:pt idx="0">
                  <c:v>9</c:v>
                </c:pt>
                <c:pt idx="1">
                  <c:v>11</c:v>
                </c:pt>
                <c:pt idx="2">
                  <c:v>15</c:v>
                </c:pt>
                <c:pt idx="3">
                  <c:v>39</c:v>
                </c:pt>
                <c:pt idx="4">
                  <c:v>42.6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9A9-4DFC-B0C1-7FE567F8D5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2036928"/>
        <c:axId val="1797158480"/>
      </c:scatterChart>
      <c:valAx>
        <c:axId val="1792036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7158480"/>
        <c:crosses val="autoZero"/>
        <c:crossBetween val="midCat"/>
      </c:valAx>
      <c:valAx>
        <c:axId val="1797158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20369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D814F-9B9C-4B35-A29E-8D7FAC57A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98D1F2-39BF-444E-A27A-6449F82FB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981BE-A008-468D-8E81-C85A4C985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390B-DA89-45AE-AC56-2E061FEE60A9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4F169-1C5C-4A1F-B0FE-2BB46E568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54AA9-8D17-48DF-8A91-5ACD79601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5310-E640-42B3-ACFF-EAE46E07B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65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FA16E-75A4-4F6E-BF23-514E3F5A4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CD858B-C931-4B24-AA09-4A59197245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ED54F-A1A2-4778-89E4-C955BBFE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390B-DA89-45AE-AC56-2E061FEE60A9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CED1F-B0D5-4DC0-8E34-7982C5B87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91467-87A5-4C9F-94F6-5E76F8B0E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5310-E640-42B3-ACFF-EAE46E07B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68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931853-B03A-4048-9118-3D7ACDA95A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1A8017-FAA6-4854-A101-E610A6C307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64579-EC87-4FC2-8591-3919C75BB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390B-DA89-45AE-AC56-2E061FEE60A9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7ED27-FD43-4733-A72A-0DA41E329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6FEC4-B252-4CC2-AF17-657127DA6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5310-E640-42B3-ACFF-EAE46E07B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52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98615-2458-4378-9D10-B7C1F6EED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D008F-C523-4E14-AC8C-126E83D6F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7520C-CAD1-4C06-84C7-3BE07F87D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390B-DA89-45AE-AC56-2E061FEE60A9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FBB1E-380B-4440-9526-26773BE25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E7D1D-D842-4260-A9DB-7C43664CC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5310-E640-42B3-ACFF-EAE46E07B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8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F1F7D-CA23-4D5B-91FD-3E6F2FCCF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CAB32-7F40-496D-B347-A232788A0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BB406-B945-467E-B1E7-453587C96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390B-DA89-45AE-AC56-2E061FEE60A9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2AA94-777A-4C38-A486-9129FE04C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965B7-931F-47DF-96D9-7496A1F55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5310-E640-42B3-ACFF-EAE46E07B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15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D9B8-F714-4CAE-B8B1-5BBD2B7CC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A4266-F692-40B7-B7D1-369631A90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D05BD-C212-488A-9CD1-3247FB275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58A99-28E1-4DC7-8C02-DFD746178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390B-DA89-45AE-AC56-2E061FEE60A9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4B635E-0503-4ABC-AE2C-26F9C635C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E2FE86-AF82-4513-B3CB-E43AEEC5B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5310-E640-42B3-ACFF-EAE46E07B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7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B471B-FB3F-4F2D-8C5B-4E5B05FC5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781FF-CC56-4B37-ACC2-ED78A2D70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323FB-BBDC-451B-887C-4D65B3A40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D85FA6-EA5B-448C-8F17-D109CED703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395696-0F79-4E5F-8259-C1BB7B5FE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2B1326-34E0-492D-A8AA-856BD4967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390B-DA89-45AE-AC56-2E061FEE60A9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CBA360-0E03-4F1A-B7E2-2EF561556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9DB730-8B92-481F-B7AF-39CB8F1B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5310-E640-42B3-ACFF-EAE46E07B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01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77786-4642-4EEA-A9D1-A192BFEA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59452E-6E69-4095-A5F8-F2488C064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390B-DA89-45AE-AC56-2E061FEE60A9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FE60EF-53D3-46A2-8B5B-A929DECF7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4DEEAC-0062-4CE4-A431-85A224FC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5310-E640-42B3-ACFF-EAE46E07B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60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3B6839-7ED5-4EA1-BA70-9DC9531F4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390B-DA89-45AE-AC56-2E061FEE60A9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091EE-2A0B-4577-B466-21F4AD847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F8C1C-F733-4610-AB86-AA13DEE5A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5310-E640-42B3-ACFF-EAE46E07B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31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0884E-6A78-46F9-967D-9C15B2086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38E30-A102-4688-8679-2DFEFF021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6E255E-8537-4FCA-BDF3-8A60835151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C59F03-A2C3-4879-9D4A-7AF43E65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390B-DA89-45AE-AC56-2E061FEE60A9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30DC3-1529-4B2D-8921-98657A966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AE59B-0F25-4B56-B556-58628D9BD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5310-E640-42B3-ACFF-EAE46E07B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39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50AB2-1DAA-484C-835E-6574CCCB9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F2F2D4-5A44-4438-8A1F-58167E39CB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339E5-0DF2-4689-8D23-48CF5C8E1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000A4-7557-438C-AAFD-83A088271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390B-DA89-45AE-AC56-2E061FEE60A9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9F8EC-0547-4434-A250-C68843181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7C330-BEB7-4851-B5D2-B3205FCF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5310-E640-42B3-ACFF-EAE46E07B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90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38427C-7279-4858-868A-8F804E307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8DE55-69DB-4CB5-B363-E6FB2B9EB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9F7CB-CD9F-42CD-82DE-9926AB84E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2390B-DA89-45AE-AC56-2E061FEE60A9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D8CDE-8DDC-490D-8039-542DA2EC9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8DB8F-ED29-4580-8D02-572A94AFA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A5310-E640-42B3-ACFF-EAE46E07B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5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fycat.com/gifs/search/electric+motor" TargetMode="External"/><Relationship Id="rId2" Type="http://schemas.openxmlformats.org/officeDocument/2006/relationships/hyperlink" Target="https://www.stockfreeimages.com/p1/electric-motor.html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A3EBF-4A07-40F1-AA9B-61B1210129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Physics in Robotics</a:t>
            </a:r>
            <a:br>
              <a:rPr lang="en-US" dirty="0"/>
            </a:br>
            <a:r>
              <a:rPr lang="en-US" dirty="0"/>
              <a:t>Lecture 01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24E7B6-95FD-421F-833A-9DD3E53212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PSCI 1102</a:t>
            </a:r>
          </a:p>
          <a:p>
            <a:r>
              <a:rPr lang="en-US" dirty="0"/>
              <a:t>08/12/2022</a:t>
            </a:r>
          </a:p>
        </p:txBody>
      </p:sp>
    </p:spTree>
    <p:extLst>
      <p:ext uri="{BB962C8B-B14F-4D97-AF65-F5344CB8AC3E}">
        <p14:creationId xmlns:p14="http://schemas.microsoft.com/office/powerpoint/2010/main" val="243219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329B22-49F0-4709-9F6B-4C62C7B66BF9}"/>
              </a:ext>
            </a:extLst>
          </p:cNvPr>
          <p:cNvSpPr/>
          <p:nvPr/>
        </p:nvSpPr>
        <p:spPr>
          <a:xfrm>
            <a:off x="1255296" y="1215189"/>
            <a:ext cx="3080084" cy="122722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Observation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4AD326-750C-4483-AF12-73B4F8D9AC3B}"/>
              </a:ext>
            </a:extLst>
          </p:cNvPr>
          <p:cNvSpPr/>
          <p:nvPr/>
        </p:nvSpPr>
        <p:spPr>
          <a:xfrm>
            <a:off x="7415464" y="1215189"/>
            <a:ext cx="3080084" cy="122722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Theory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80B8F6-1880-4D9E-94C4-F1073085B3B5}"/>
              </a:ext>
            </a:extLst>
          </p:cNvPr>
          <p:cNvSpPr/>
          <p:nvPr/>
        </p:nvSpPr>
        <p:spPr>
          <a:xfrm>
            <a:off x="4335380" y="4664242"/>
            <a:ext cx="3080084" cy="122722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Prediction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5930C5C-F707-4617-979B-889A82A16596}"/>
              </a:ext>
            </a:extLst>
          </p:cNvPr>
          <p:cNvSpPr/>
          <p:nvPr/>
        </p:nvSpPr>
        <p:spPr>
          <a:xfrm rot="14576300">
            <a:off x="1790419" y="3691801"/>
            <a:ext cx="2880634" cy="417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05A8984-8653-445A-AAAA-ADA6344FBC70}"/>
              </a:ext>
            </a:extLst>
          </p:cNvPr>
          <p:cNvSpPr/>
          <p:nvPr/>
        </p:nvSpPr>
        <p:spPr>
          <a:xfrm>
            <a:off x="4444312" y="1685957"/>
            <a:ext cx="2880634" cy="417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895FA96-67E3-4D0A-BC7F-FA52B6FC81D8}"/>
              </a:ext>
            </a:extLst>
          </p:cNvPr>
          <p:cNvSpPr/>
          <p:nvPr/>
        </p:nvSpPr>
        <p:spPr>
          <a:xfrm rot="7259067">
            <a:off x="7241521" y="3691800"/>
            <a:ext cx="2880634" cy="417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68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3B4A5-A6EC-4F64-B210-316E36B6D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Physics: Electricity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40D53E-AA72-4A8F-8008-5DF45518D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352" y="1437022"/>
            <a:ext cx="9637295" cy="542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50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9B031-4800-461E-B6B0-61C63D54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Physics: Optics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960DC-CC5E-4158-BC1E-1A11B9333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35506"/>
            <a:ext cx="9817767" cy="55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07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979C-2EF0-49BE-9807-E42B59FEF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Technology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966CB4-8135-40C2-ADAB-AA440691B233}"/>
              </a:ext>
            </a:extLst>
          </p:cNvPr>
          <p:cNvSpPr txBox="1"/>
          <p:nvPr/>
        </p:nvSpPr>
        <p:spPr>
          <a:xfrm>
            <a:off x="1816769" y="2213810"/>
            <a:ext cx="76003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LED: Light Emitting Diode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Display systems: LCD (Liquid Crystal Display), OLED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Sensors: Sonar sensor, Temperature sensor, and so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Motors: AC motor, DC motor, servo motor, stepper motor</a:t>
            </a:r>
          </a:p>
        </p:txBody>
      </p:sp>
    </p:spTree>
    <p:extLst>
      <p:ext uri="{BB962C8B-B14F-4D97-AF65-F5344CB8AC3E}">
        <p14:creationId xmlns:p14="http://schemas.microsoft.com/office/powerpoint/2010/main" val="648538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3F8F4EA-CAB5-45D5-9D21-53832E757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3338800"/>
            <a:ext cx="4692265" cy="35191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BBB511-4F55-4BEF-948E-41BC806FB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692264" cy="3519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901C54-A8D9-40B0-BBB9-99BE18AB5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30305" y="-2"/>
            <a:ext cx="4661694" cy="34962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598A04-CEB7-4D66-A4AB-44FCDD438A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738" y="3361731"/>
            <a:ext cx="4661693" cy="34962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4E821A-18CD-470D-91CC-5960010F5BE8}"/>
              </a:ext>
            </a:extLst>
          </p:cNvPr>
          <p:cNvSpPr txBox="1"/>
          <p:nvPr/>
        </p:nvSpPr>
        <p:spPr>
          <a:xfrm>
            <a:off x="1426296" y="6047723"/>
            <a:ext cx="1599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LCD display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E3923-8B93-4921-833D-12A40F3D165A}"/>
              </a:ext>
            </a:extLst>
          </p:cNvPr>
          <p:cNvSpPr txBox="1"/>
          <p:nvPr/>
        </p:nvSpPr>
        <p:spPr>
          <a:xfrm>
            <a:off x="1780674" y="2646284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787C7F-7C9D-43E1-8B58-09C73EFCDF9A}"/>
              </a:ext>
            </a:extLst>
          </p:cNvPr>
          <p:cNvSpPr txBox="1"/>
          <p:nvPr/>
        </p:nvSpPr>
        <p:spPr>
          <a:xfrm>
            <a:off x="8434137" y="192505"/>
            <a:ext cx="3097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HC-SRC04 Sonar sensor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E0D821-BBAC-4145-921D-FC142B87E54A}"/>
              </a:ext>
            </a:extLst>
          </p:cNvPr>
          <p:cNvSpPr txBox="1"/>
          <p:nvPr/>
        </p:nvSpPr>
        <p:spPr>
          <a:xfrm>
            <a:off x="7567457" y="3378696"/>
            <a:ext cx="1733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Servo motor</a:t>
            </a:r>
          </a:p>
        </p:txBody>
      </p:sp>
    </p:spTree>
    <p:extLst>
      <p:ext uri="{BB962C8B-B14F-4D97-AF65-F5344CB8AC3E}">
        <p14:creationId xmlns:p14="http://schemas.microsoft.com/office/powerpoint/2010/main" val="1353648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7197A-E37E-4CDD-BB27-E6F73E426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Tinkercad</a:t>
            </a:r>
            <a:r>
              <a:rPr lang="en-US" dirty="0"/>
              <a:t> Circuit and </a:t>
            </a:r>
            <a:r>
              <a:rPr lang="en-US" dirty="0" err="1"/>
              <a:t>PheT</a:t>
            </a:r>
            <a:r>
              <a:rPr lang="en-US" dirty="0"/>
              <a:t> Simulators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3FCD93-0D2C-4E50-98A8-2BB26B8E410B}"/>
              </a:ext>
            </a:extLst>
          </p:cNvPr>
          <p:cNvSpPr txBox="1"/>
          <p:nvPr/>
        </p:nvSpPr>
        <p:spPr>
          <a:xfrm>
            <a:off x="1907385" y="2141622"/>
            <a:ext cx="83772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Tindercad</a:t>
            </a:r>
            <a:r>
              <a:rPr lang="en-US" sz="2400" dirty="0"/>
              <a:t> Circuit: Electronics circuit simulator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You need to make your own account with </a:t>
            </a:r>
            <a:r>
              <a:rPr lang="en-US" sz="2400" dirty="0" err="1"/>
              <a:t>Tinkercad</a:t>
            </a:r>
            <a:r>
              <a:rPr lang="en-US" sz="2400" dirty="0"/>
              <a:t> circuit</a:t>
            </a:r>
          </a:p>
          <a:p>
            <a:pPr lvl="1"/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PheT</a:t>
            </a:r>
            <a:r>
              <a:rPr lang="en-US" sz="2400" dirty="0"/>
              <a:t>: Physics simulator</a:t>
            </a:r>
          </a:p>
        </p:txBody>
      </p:sp>
    </p:spTree>
    <p:extLst>
      <p:ext uri="{BB962C8B-B14F-4D97-AF65-F5344CB8AC3E}">
        <p14:creationId xmlns:p14="http://schemas.microsoft.com/office/powerpoint/2010/main" val="2747193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3D8CF-7041-4D94-8D60-81C938F59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Background Knowledge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9CCD4E-26E8-4A16-82C0-FE2E9FEDCAF0}"/>
              </a:ext>
            </a:extLst>
          </p:cNvPr>
          <p:cNvSpPr/>
          <p:nvPr/>
        </p:nvSpPr>
        <p:spPr>
          <a:xfrm>
            <a:off x="1497931" y="2098557"/>
            <a:ext cx="91961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85950" lvl="3" indent="-514350">
              <a:buFont typeface="+mj-lt"/>
              <a:buAutoNum type="alphaLcParenR"/>
            </a:pPr>
            <a:r>
              <a:rPr lang="en-US" sz="2400" dirty="0"/>
              <a:t>Boolean algebra: Logic gates (AND, OR, XOR gates)</a:t>
            </a:r>
          </a:p>
          <a:p>
            <a:pPr marL="1885950" lvl="3" indent="-514350">
              <a:buFont typeface="+mj-lt"/>
              <a:buAutoNum type="alphaLcParenR"/>
            </a:pPr>
            <a:endParaRPr lang="en-US" sz="2400" dirty="0"/>
          </a:p>
          <a:p>
            <a:pPr marL="1885950" lvl="3" indent="-514350">
              <a:buFont typeface="+mj-lt"/>
              <a:buAutoNum type="alphaLcParenR"/>
            </a:pPr>
            <a:r>
              <a:rPr lang="en-US" sz="2400" dirty="0"/>
              <a:t>Algebra, one equation one unknown: one dimensional equation (y = mx +b)</a:t>
            </a:r>
          </a:p>
          <a:p>
            <a:pPr marL="1885950" lvl="3" indent="-514350">
              <a:buFont typeface="+mj-lt"/>
              <a:buAutoNum type="alphaLcParenR"/>
            </a:pPr>
            <a:endParaRPr lang="en-US" sz="2400" dirty="0"/>
          </a:p>
          <a:p>
            <a:pPr marL="1885950" lvl="3" indent="-514350">
              <a:buFont typeface="+mj-lt"/>
              <a:buAutoNum type="alphaLcParenR"/>
            </a:pPr>
            <a:r>
              <a:rPr lang="en-US" sz="2400" dirty="0"/>
              <a:t>Plots basics: Scientific analysis</a:t>
            </a:r>
          </a:p>
        </p:txBody>
      </p:sp>
    </p:spTree>
    <p:extLst>
      <p:ext uri="{BB962C8B-B14F-4D97-AF65-F5344CB8AC3E}">
        <p14:creationId xmlns:p14="http://schemas.microsoft.com/office/powerpoint/2010/main" val="2003422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D4ED-549F-4153-A660-26194D515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37" y="23631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Boolean Logic Gates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0AE592B-7E00-4F74-B363-BEC4B589C8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864681"/>
              </p:ext>
            </p:extLst>
          </p:nvPr>
        </p:nvGraphicFramePr>
        <p:xfrm>
          <a:off x="3478464" y="1477655"/>
          <a:ext cx="81279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46226155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5046288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2843259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047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503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31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727734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135082D-170B-47D0-ADB3-F9359586EA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971907"/>
              </p:ext>
            </p:extLst>
          </p:nvPr>
        </p:nvGraphicFramePr>
        <p:xfrm>
          <a:off x="3478463" y="3236271"/>
          <a:ext cx="81279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46226155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5046288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2843259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047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503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31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727734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E4C0AD0-8C99-46AD-A6A6-73B752F81C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727406"/>
              </p:ext>
            </p:extLst>
          </p:nvPr>
        </p:nvGraphicFramePr>
        <p:xfrm>
          <a:off x="3478463" y="4994887"/>
          <a:ext cx="81279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46226155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5046288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2843259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047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503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31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727734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9167766-F36C-4800-9413-2AA4F3E176C9}"/>
              </a:ext>
            </a:extLst>
          </p:cNvPr>
          <p:cNvSpPr txBox="1"/>
          <p:nvPr/>
        </p:nvSpPr>
        <p:spPr>
          <a:xfrm>
            <a:off x="1491916" y="2129589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4434D8-8F87-44CA-9E7D-E122E4A4E7F4}"/>
              </a:ext>
            </a:extLst>
          </p:cNvPr>
          <p:cNvSpPr txBox="1"/>
          <p:nvPr/>
        </p:nvSpPr>
        <p:spPr>
          <a:xfrm>
            <a:off x="1491916" y="3832239"/>
            <a:ext cx="554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DDBA21-A648-486F-9B09-C036D2C50568}"/>
              </a:ext>
            </a:extLst>
          </p:cNvPr>
          <p:cNvSpPr txBox="1"/>
          <p:nvPr/>
        </p:nvSpPr>
        <p:spPr>
          <a:xfrm>
            <a:off x="1491916" y="5454316"/>
            <a:ext cx="706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XOR</a:t>
            </a:r>
          </a:p>
        </p:txBody>
      </p:sp>
    </p:spTree>
    <p:extLst>
      <p:ext uri="{BB962C8B-B14F-4D97-AF65-F5344CB8AC3E}">
        <p14:creationId xmlns:p14="http://schemas.microsoft.com/office/powerpoint/2010/main" val="2741268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FA1C4C-3266-4BC4-9C09-9BF08FF1C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4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34099-8271-4676-93B7-09004AD0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Plot: Perfect world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057A6A5-9C56-4BAE-89DB-AF01D5FB6D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511167"/>
              </p:ext>
            </p:extLst>
          </p:nvPr>
        </p:nvGraphicFramePr>
        <p:xfrm>
          <a:off x="409408" y="1967414"/>
          <a:ext cx="3019592" cy="23278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0726">
                  <a:extLst>
                    <a:ext uri="{9D8B030D-6E8A-4147-A177-3AD203B41FA5}">
                      <a16:colId xmlns:a16="http://schemas.microsoft.com/office/drawing/2014/main" val="268648772"/>
                    </a:ext>
                  </a:extLst>
                </a:gridCol>
                <a:gridCol w="1438866">
                  <a:extLst>
                    <a:ext uri="{9D8B030D-6E8A-4147-A177-3AD203B41FA5}">
                      <a16:colId xmlns:a16="http://schemas.microsoft.com/office/drawing/2014/main" val="1472362842"/>
                    </a:ext>
                  </a:extLst>
                </a:gridCol>
              </a:tblGrid>
              <a:tr h="387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Current (Amp)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Potential (volt)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9204354"/>
                  </a:ext>
                </a:extLst>
              </a:tr>
              <a:tr h="38797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986796"/>
                  </a:ext>
                </a:extLst>
              </a:tr>
              <a:tr h="38797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9289945"/>
                  </a:ext>
                </a:extLst>
              </a:tr>
              <a:tr h="38797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52014166"/>
                  </a:ext>
                </a:extLst>
              </a:tr>
              <a:tr h="38797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39.00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755533"/>
                  </a:ext>
                </a:extLst>
              </a:tr>
              <a:tr h="38797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42.60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3090384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B5774BD-022A-4FB0-BD4F-FAF0922A42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7912864"/>
              </p:ext>
            </p:extLst>
          </p:nvPr>
        </p:nvGraphicFramePr>
        <p:xfrm>
          <a:off x="4191001" y="1552075"/>
          <a:ext cx="7852609" cy="4812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0249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8141D-292F-48EF-B263-A777E535B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Science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7AD743-5C11-488C-9F1D-55DECA5AE05E}"/>
              </a:ext>
            </a:extLst>
          </p:cNvPr>
          <p:cNvSpPr txBox="1"/>
          <p:nvPr/>
        </p:nvSpPr>
        <p:spPr>
          <a:xfrm>
            <a:off x="1203158" y="1593515"/>
            <a:ext cx="69480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Life science: Biology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Natural Science: Physics, Chemistry, and Astronomy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EE1A60-25AD-4A7C-B771-F0FDBD8D6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78" y="3163175"/>
            <a:ext cx="2735180" cy="36469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B7B82E-2392-4ABE-8A2B-955965033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589" y="2918160"/>
            <a:ext cx="5362073" cy="357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17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D034C-62EF-4C6E-952F-DF16366E3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Plot: Real world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082307B-C897-4D39-B6DA-CB8E4EA317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279542"/>
              </p:ext>
            </p:extLst>
          </p:nvPr>
        </p:nvGraphicFramePr>
        <p:xfrm>
          <a:off x="255671" y="2106111"/>
          <a:ext cx="3726781" cy="24394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3918">
                  <a:extLst>
                    <a:ext uri="{9D8B030D-6E8A-4147-A177-3AD203B41FA5}">
                      <a16:colId xmlns:a16="http://schemas.microsoft.com/office/drawing/2014/main" val="3761659250"/>
                    </a:ext>
                  </a:extLst>
                </a:gridCol>
                <a:gridCol w="1852863">
                  <a:extLst>
                    <a:ext uri="{9D8B030D-6E8A-4147-A177-3AD203B41FA5}">
                      <a16:colId xmlns:a16="http://schemas.microsoft.com/office/drawing/2014/main" val="3255596942"/>
                    </a:ext>
                  </a:extLst>
                </a:gridCol>
              </a:tblGrid>
              <a:tr h="4065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Current (Amp)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Potential (volt)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78925452"/>
                  </a:ext>
                </a:extLst>
              </a:tr>
              <a:tr h="40656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0.92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9.00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9093340"/>
                  </a:ext>
                </a:extLst>
              </a:tr>
              <a:tr h="40656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11.00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6631097"/>
                  </a:ext>
                </a:extLst>
              </a:tr>
              <a:tr h="40656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1.35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15.00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1311708"/>
                  </a:ext>
                </a:extLst>
              </a:tr>
              <a:tr h="40656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3.83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39.00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9473358"/>
                  </a:ext>
                </a:extLst>
              </a:tr>
              <a:tr h="40656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4.30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42.60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9405637"/>
                  </a:ext>
                </a:extLst>
              </a:tr>
            </a:tbl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A7D1D38-07BB-42D2-A6FC-1B79B74620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4132983"/>
              </p:ext>
            </p:extLst>
          </p:nvPr>
        </p:nvGraphicFramePr>
        <p:xfrm>
          <a:off x="4652209" y="1690687"/>
          <a:ext cx="7284119" cy="4802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44508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5C102-2EDE-4661-8A9B-C146DD9E4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2D4139-1480-4F4C-BEB4-04383071E0C1}"/>
              </a:ext>
            </a:extLst>
          </p:cNvPr>
          <p:cNvSpPr txBox="1"/>
          <p:nvPr/>
        </p:nvSpPr>
        <p:spPr>
          <a:xfrm>
            <a:off x="1179095" y="2069432"/>
            <a:ext cx="106584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The Relationship Between Science and Technology: Brook, Harvey, 1994, Research Policy, Volume 23, Issue 5</a:t>
            </a:r>
          </a:p>
          <a:p>
            <a:pPr marL="342900" indent="-342900">
              <a:buAutoNum type="arabicPeriod"/>
            </a:pPr>
            <a:r>
              <a:rPr lang="en-US" dirty="0"/>
              <a:t>Pixel Free photos: https://www.pexels.com/search/science%20and%20technology/</a:t>
            </a:r>
          </a:p>
          <a:p>
            <a:pPr marL="342900" indent="-342900">
              <a:buAutoNum type="arabicPeriod"/>
            </a:pPr>
            <a:r>
              <a:rPr lang="en-US" dirty="0" err="1"/>
              <a:t>StockFreeImages</a:t>
            </a:r>
            <a:r>
              <a:rPr lang="en-US" dirty="0"/>
              <a:t> by </a:t>
            </a:r>
            <a:r>
              <a:rPr lang="en-US" dirty="0" err="1"/>
              <a:t>Dreamstime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https://www.stockfreeimages.com/p1/electric-motor.html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Gfycat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https://gfycat.com/gifs/search/electric+motor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Tinkercad</a:t>
            </a:r>
            <a:r>
              <a:rPr lang="en-US" dirty="0"/>
              <a:t> Circuit</a:t>
            </a:r>
          </a:p>
          <a:p>
            <a:pPr marL="342900" indent="-342900">
              <a:buAutoNum type="arabicPeriod"/>
            </a:pPr>
            <a:r>
              <a:rPr lang="en-US" dirty="0" err="1"/>
              <a:t>PheT</a:t>
            </a: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749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BA41C-34C2-4BA3-8CAE-D59C2554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Technology and Engineering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019CC1-6AF2-4107-AC38-3EDE5DEAB3DA}"/>
              </a:ext>
            </a:extLst>
          </p:cNvPr>
          <p:cNvSpPr txBox="1"/>
          <p:nvPr/>
        </p:nvSpPr>
        <p:spPr>
          <a:xfrm>
            <a:off x="1070810" y="1407695"/>
            <a:ext cx="81607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Computer Science: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Engineering: Mechanical, Electrical, Aerospace, Chemical, 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02FAD-8C4F-47FD-9670-53CA675D5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2" y="2884738"/>
            <a:ext cx="5900303" cy="3933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312FCA-F579-497A-B18C-0941680A7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401" y="2792129"/>
            <a:ext cx="5082339" cy="40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9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4BD19-98C2-4B38-93A3-0CE81CBCA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Inter-relationships between science, technology and robotics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21319F-2C8B-484B-B656-817D77DDBB93}"/>
              </a:ext>
            </a:extLst>
          </p:cNvPr>
          <p:cNvSpPr txBox="1"/>
          <p:nvPr/>
        </p:nvSpPr>
        <p:spPr>
          <a:xfrm>
            <a:off x="232215" y="1690688"/>
            <a:ext cx="117993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Science contributes to technology in the following ways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New knowledge serves as a direct source of ideas for new technological ideas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Source of tools and techniques for more efficient engineering design and knowledge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Research instrumentation, laboratory techniques and analytical methods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Practice of research as a source for development of new human skills and capabilities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Creation of a knowledge base that becomes increasingly important in the assessment of technology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Knowledge base that enables more efficient strategies of applied research and development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4420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C3D47-FC78-40D6-B98F-8011F6635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Inter-relationships between science, technology and robotics: Historical </a:t>
            </a:r>
          </a:p>
        </p:txBody>
      </p:sp>
      <p:pic>
        <p:nvPicPr>
          <p:cNvPr id="1026" name="Picture 2" descr="motor GIF">
            <a:extLst>
              <a:ext uri="{FF2B5EF4-FFF2-40B4-BE49-F238E27FC236}">
                <a16:creationId xmlns:a16="http://schemas.microsoft.com/office/drawing/2014/main" id="{F15D76E4-BD97-4344-866D-61C358ED7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9768"/>
            <a:ext cx="4812632" cy="361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E0CE3-335B-4461-B7AE-B869581A0F0E}"/>
              </a:ext>
            </a:extLst>
          </p:cNvPr>
          <p:cNvSpPr txBox="1"/>
          <p:nvPr/>
        </p:nvSpPr>
        <p:spPr>
          <a:xfrm>
            <a:off x="721894" y="5866447"/>
            <a:ext cx="4186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Magnetic Lorentz force; Faraday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F9D34B-3943-4E4E-8471-BFD1B9C7E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018" y="1690688"/>
            <a:ext cx="3880529" cy="517447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0843ACB5-8AF3-4E5F-8FA3-8538343B7845}"/>
              </a:ext>
            </a:extLst>
          </p:cNvPr>
          <p:cNvSpPr/>
          <p:nvPr/>
        </p:nvSpPr>
        <p:spPr>
          <a:xfrm>
            <a:off x="5010808" y="3970421"/>
            <a:ext cx="1648326" cy="4090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9DBCBA-E5D1-4B63-A899-62D6AAF6C28A}"/>
              </a:ext>
            </a:extLst>
          </p:cNvPr>
          <p:cNvSpPr/>
          <p:nvPr/>
        </p:nvSpPr>
        <p:spPr>
          <a:xfrm>
            <a:off x="153128" y="6360133"/>
            <a:ext cx="5042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https://www.youtube.com/watch?v=nRDVm5rn_2A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552535-F079-49D6-91FC-B48F26C9FA7C}"/>
              </a:ext>
            </a:extLst>
          </p:cNvPr>
          <p:cNvSpPr txBox="1"/>
          <p:nvPr/>
        </p:nvSpPr>
        <p:spPr>
          <a:xfrm>
            <a:off x="4829106" y="5497115"/>
            <a:ext cx="1601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(Chapter 15 (P)</a:t>
            </a:r>
          </a:p>
        </p:txBody>
      </p:sp>
    </p:spTree>
    <p:extLst>
      <p:ext uri="{BB962C8B-B14F-4D97-AF65-F5344CB8AC3E}">
        <p14:creationId xmlns:p14="http://schemas.microsoft.com/office/powerpoint/2010/main" val="448566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531CF-87B2-480A-BBCF-733996E3B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5052"/>
            <a:ext cx="4773959" cy="3597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C4CB15-EA1A-43CC-8103-42ECAAFD9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1"/>
            <a:ext cx="51435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C10BC3-0752-42E6-90B8-A6E5FF799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3443780"/>
            <a:ext cx="5143500" cy="341422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B4D75E60-2828-43DA-B935-D87EE88102C2}"/>
              </a:ext>
            </a:extLst>
          </p:cNvPr>
          <p:cNvSpPr/>
          <p:nvPr/>
        </p:nvSpPr>
        <p:spPr>
          <a:xfrm rot="19424498">
            <a:off x="4842373" y="2086671"/>
            <a:ext cx="213771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79B4859-C885-412E-94A4-218104AEB06F}"/>
              </a:ext>
            </a:extLst>
          </p:cNvPr>
          <p:cNvSpPr/>
          <p:nvPr/>
        </p:nvSpPr>
        <p:spPr>
          <a:xfrm rot="2212609">
            <a:off x="4826018" y="4399743"/>
            <a:ext cx="228829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783CB0-622A-4CF8-8144-5DEF9C1268C0}"/>
              </a:ext>
            </a:extLst>
          </p:cNvPr>
          <p:cNvSpPr txBox="1"/>
          <p:nvPr/>
        </p:nvSpPr>
        <p:spPr>
          <a:xfrm>
            <a:off x="521981" y="5799221"/>
            <a:ext cx="372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Theory of Geomatical Optics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6B6875-0375-4295-80DB-2B4D26229944}"/>
              </a:ext>
            </a:extLst>
          </p:cNvPr>
          <p:cNvSpPr txBox="1"/>
          <p:nvPr/>
        </p:nvSpPr>
        <p:spPr>
          <a:xfrm>
            <a:off x="5195595" y="968064"/>
            <a:ext cx="154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Astronomy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C272AE-5A0E-4411-B0E7-008E516BABC8}"/>
              </a:ext>
            </a:extLst>
          </p:cNvPr>
          <p:cNvSpPr txBox="1"/>
          <p:nvPr/>
        </p:nvSpPr>
        <p:spPr>
          <a:xfrm>
            <a:off x="5644756" y="558042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Biology</a:t>
            </a:r>
          </a:p>
        </p:txBody>
      </p:sp>
    </p:spTree>
    <p:extLst>
      <p:ext uri="{BB962C8B-B14F-4D97-AF65-F5344CB8AC3E}">
        <p14:creationId xmlns:p14="http://schemas.microsoft.com/office/powerpoint/2010/main" val="3313251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37AE22-10CB-4F29-8452-812152EA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8" y="2778292"/>
            <a:ext cx="4076700" cy="1638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4CEB66-1847-49C3-945A-9D024A096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94" y="1094873"/>
            <a:ext cx="5983706" cy="448778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62285B35-F9B7-4AB5-8F0E-6D591015BBEF}"/>
              </a:ext>
            </a:extLst>
          </p:cNvPr>
          <p:cNvSpPr/>
          <p:nvPr/>
        </p:nvSpPr>
        <p:spPr>
          <a:xfrm>
            <a:off x="4676275" y="3741822"/>
            <a:ext cx="1307432" cy="2887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68A686-AF02-4961-B91A-1E45ECA74E4B}"/>
              </a:ext>
            </a:extLst>
          </p:cNvPr>
          <p:cNvSpPr txBox="1"/>
          <p:nvPr/>
        </p:nvSpPr>
        <p:spPr>
          <a:xfrm>
            <a:off x="938464" y="4704348"/>
            <a:ext cx="2330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Quantum Physics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747813-A30D-430A-8E9F-8E7E1481E7A1}"/>
              </a:ext>
            </a:extLst>
          </p:cNvPr>
          <p:cNvSpPr txBox="1"/>
          <p:nvPr/>
        </p:nvSpPr>
        <p:spPr>
          <a:xfrm>
            <a:off x="8025370" y="5847348"/>
            <a:ext cx="2349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Integrated Circuit</a:t>
            </a:r>
          </a:p>
        </p:txBody>
      </p:sp>
    </p:spTree>
    <p:extLst>
      <p:ext uri="{BB962C8B-B14F-4D97-AF65-F5344CB8AC3E}">
        <p14:creationId xmlns:p14="http://schemas.microsoft.com/office/powerpoint/2010/main" val="2967750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24DC6-D76B-4976-A6B2-9D6C4D7F7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Faraday Law of Induction; documentary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1A84C3-48FE-4BA3-863B-2B6AE9BEA0B3}"/>
              </a:ext>
            </a:extLst>
          </p:cNvPr>
          <p:cNvSpPr/>
          <p:nvPr/>
        </p:nvSpPr>
        <p:spPr>
          <a:xfrm>
            <a:off x="2566161" y="1836639"/>
            <a:ext cx="5880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https://www.youtube.com/watch?v=V64toYdH9hU&amp;t=1243s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E3BD96-34EC-4BCD-9C5F-3771229F0F90}"/>
              </a:ext>
            </a:extLst>
          </p:cNvPr>
          <p:cNvSpPr txBox="1"/>
          <p:nvPr/>
        </p:nvSpPr>
        <p:spPr>
          <a:xfrm>
            <a:off x="4295274" y="2562726"/>
            <a:ext cx="3083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12.30 mins to 18.14 mins</a:t>
            </a:r>
          </a:p>
        </p:txBody>
      </p:sp>
    </p:spTree>
    <p:extLst>
      <p:ext uri="{BB962C8B-B14F-4D97-AF65-F5344CB8AC3E}">
        <p14:creationId xmlns:p14="http://schemas.microsoft.com/office/powerpoint/2010/main" val="2383001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9D9F4-0355-4892-B8F5-5542B0E44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Physics (Scientific) Theories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3F96E5-00EB-45D0-82BE-16E7414A81D1}"/>
              </a:ext>
            </a:extLst>
          </p:cNvPr>
          <p:cNvSpPr txBox="1"/>
          <p:nvPr/>
        </p:nvSpPr>
        <p:spPr>
          <a:xfrm>
            <a:off x="962527" y="2105527"/>
            <a:ext cx="58350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Must be testable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Must be continually tested: repeatability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Should be simple: Occam’s razor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Should be elegant: Einstein’s field equation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B3D0C7-A63F-4B6E-B8B8-0A5E747D5EC2}"/>
              </a:ext>
            </a:extLst>
          </p:cNvPr>
          <p:cNvSpPr txBox="1"/>
          <p:nvPr/>
        </p:nvSpPr>
        <p:spPr>
          <a:xfrm>
            <a:off x="493295" y="4451684"/>
            <a:ext cx="11390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Scientific theories can be proven wrong, but none of them can be proven right with 100%.</a:t>
            </a:r>
          </a:p>
        </p:txBody>
      </p:sp>
    </p:spTree>
    <p:extLst>
      <p:ext uri="{BB962C8B-B14F-4D97-AF65-F5344CB8AC3E}">
        <p14:creationId xmlns:p14="http://schemas.microsoft.com/office/powerpoint/2010/main" val="3238834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6315</TotalTime>
  <Words>536</Words>
  <Application>Microsoft Office PowerPoint</Application>
  <PresentationFormat>Widescreen</PresentationFormat>
  <Paragraphs>137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Physics in Robotics Lecture 01</vt:lpstr>
      <vt:lpstr>Science</vt:lpstr>
      <vt:lpstr>Technology and Engineering</vt:lpstr>
      <vt:lpstr>Inter-relationships between science, technology and robotics </vt:lpstr>
      <vt:lpstr>Inter-relationships between science, technology and robotics: Historical </vt:lpstr>
      <vt:lpstr>PowerPoint Presentation</vt:lpstr>
      <vt:lpstr>PowerPoint Presentation</vt:lpstr>
      <vt:lpstr>Faraday Law of Induction; documentary</vt:lpstr>
      <vt:lpstr>Physics (Scientific) Theories</vt:lpstr>
      <vt:lpstr>PowerPoint Presentation</vt:lpstr>
      <vt:lpstr>Physics: Electricity</vt:lpstr>
      <vt:lpstr>Physics: Optics</vt:lpstr>
      <vt:lpstr>Technology</vt:lpstr>
      <vt:lpstr>PowerPoint Presentation</vt:lpstr>
      <vt:lpstr>Tinkercad Circuit and PheT Simulators</vt:lpstr>
      <vt:lpstr>Background Knowledge</vt:lpstr>
      <vt:lpstr>Boolean Logic Gates</vt:lpstr>
      <vt:lpstr>PowerPoint Presentation</vt:lpstr>
      <vt:lpstr>Plot: Perfect world</vt:lpstr>
      <vt:lpstr>Plot: Real world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in Robotics Chapter 01</dc:title>
  <dc:creator>Tae Lee</dc:creator>
  <cp:lastModifiedBy>Tae Lee</cp:lastModifiedBy>
  <cp:revision>52</cp:revision>
  <dcterms:created xsi:type="dcterms:W3CDTF">2022-08-07T23:46:29Z</dcterms:created>
  <dcterms:modified xsi:type="dcterms:W3CDTF">2022-08-12T09:03:55Z</dcterms:modified>
</cp:coreProperties>
</file>