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5" r:id="rId5"/>
    <p:sldId id="259" r:id="rId6"/>
    <p:sldId id="266" r:id="rId7"/>
    <p:sldId id="267" r:id="rId8"/>
    <p:sldId id="262" r:id="rId9"/>
    <p:sldId id="263" r:id="rId10"/>
    <p:sldId id="264" r:id="rId11"/>
    <p:sldId id="268" r:id="rId12"/>
    <p:sldId id="269" r:id="rId13"/>
    <p:sldId id="270" r:id="rId14"/>
    <p:sldId id="271" r:id="rId15"/>
    <p:sldId id="260" r:id="rId16"/>
    <p:sldId id="25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1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D814F-9B9C-4B35-A29E-8D7FAC57A3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98D1F2-39BF-444E-A27A-6449F82FB4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981BE-A008-468D-8E81-C85A4C985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2390B-DA89-45AE-AC56-2E061FEE60A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4F169-1C5C-4A1F-B0FE-2BB46E568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54AA9-8D17-48DF-8A91-5ACD79601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5310-E640-42B3-ACFF-EAE46E07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165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FA16E-75A4-4F6E-BF23-514E3F5A4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CD858B-C931-4B24-AA09-4A59197245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ED54F-A1A2-4778-89E4-C955BBFEE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2390B-DA89-45AE-AC56-2E061FEE60A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5CED1F-B0D5-4DC0-8E34-7982C5B87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91467-87A5-4C9F-94F6-5E76F8B0E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5310-E640-42B3-ACFF-EAE46E07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368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931853-B03A-4048-9118-3D7ACDA95A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1A8017-FAA6-4854-A101-E610A6C30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64579-EC87-4FC2-8591-3919C75BB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2390B-DA89-45AE-AC56-2E061FEE60A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7ED27-FD43-4733-A72A-0DA41E329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6FEC4-B252-4CC2-AF17-657127DA6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5310-E640-42B3-ACFF-EAE46E07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52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98615-2458-4378-9D10-B7C1F6EED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8D008F-C523-4E14-AC8C-126E83D6F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7520C-CAD1-4C06-84C7-3BE07F87D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2390B-DA89-45AE-AC56-2E061FEE60A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FBB1E-380B-4440-9526-26773BE25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E7D1D-D842-4260-A9DB-7C43664CC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5310-E640-42B3-ACFF-EAE46E07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585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F1F7D-CA23-4D5B-91FD-3E6F2FCCF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7CAB32-7F40-496D-B347-A232788A0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BB406-B945-467E-B1E7-453587C96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2390B-DA89-45AE-AC56-2E061FEE60A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2AA94-777A-4C38-A486-9129FE04C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965B7-931F-47DF-96D9-7496A1F55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5310-E640-42B3-ACFF-EAE46E07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015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0D9B8-F714-4CAE-B8B1-5BBD2B7CC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A4266-F692-40B7-B7D1-369631A90F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FD05BD-C212-488A-9CD1-3247FB275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A58A99-28E1-4DC7-8C02-DFD746178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2390B-DA89-45AE-AC56-2E061FEE60A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4B635E-0503-4ABC-AE2C-26F9C635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E2FE86-AF82-4513-B3CB-E43AEEC5B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5310-E640-42B3-ACFF-EAE46E07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7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B471B-FB3F-4F2D-8C5B-4E5B05FC5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4781FF-CC56-4B37-ACC2-ED78A2D70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C323FB-BBDC-451B-887C-4D65B3A40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D85FA6-EA5B-448C-8F17-D109CED703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95696-0F79-4E5F-8259-C1BB7B5FE6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2B1326-34E0-492D-A8AA-856BD4967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2390B-DA89-45AE-AC56-2E061FEE60A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CBA360-0E03-4F1A-B7E2-2EF561556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9DB730-8B92-481F-B7AF-39CB8F1B3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5310-E640-42B3-ACFF-EAE46E07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201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77786-4642-4EEA-A9D1-A192BFEA5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59452E-6E69-4095-A5F8-F2488C06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2390B-DA89-45AE-AC56-2E061FEE60A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FE60EF-53D3-46A2-8B5B-A929DECF7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4DEEAC-0062-4CE4-A431-85A224FC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5310-E640-42B3-ACFF-EAE46E07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260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3B6839-7ED5-4EA1-BA70-9DC9531F4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2390B-DA89-45AE-AC56-2E061FEE60A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E091EE-2A0B-4577-B466-21F4AD847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0F8C1C-F733-4610-AB86-AA13DEE5A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5310-E640-42B3-ACFF-EAE46E07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3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0884E-6A78-46F9-967D-9C15B2086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38E30-A102-4688-8679-2DFEFF021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6E255E-8537-4FCA-BDF3-8A60835151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C59F03-A2C3-4879-9D4A-7AF43E659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2390B-DA89-45AE-AC56-2E061FEE60A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B30DC3-1529-4B2D-8921-98657A966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DAE59B-0F25-4B56-B556-58628D9BD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5310-E640-42B3-ACFF-EAE46E07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239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50AB2-1DAA-484C-835E-6574CCCB9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F2F2D4-5A44-4438-8A1F-58167E39CB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B339E5-0DF2-4689-8D23-48CF5C8E19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6000A4-7557-438C-AAFD-83A088271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2390B-DA89-45AE-AC56-2E061FEE60A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9F8EC-0547-4434-A250-C68843181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37C330-BEB7-4851-B5D2-B3205FCF4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A5310-E640-42B3-ACFF-EAE46E07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490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38427C-7279-4858-868A-8F804E307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C8DE55-69DB-4CB5-B363-E6FB2B9EB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9F7CB-CD9F-42CD-82DE-9926AB84EB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2390B-DA89-45AE-AC56-2E061FEE60A9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D8CDE-8DDC-490D-8039-542DA2EC94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8DB8F-ED29-4580-8D02-572A94AFA5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A5310-E640-42B3-ACFF-EAE46E07B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55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A3EBF-4A07-40F1-AA9B-61B1210129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Physics in Robotics</a:t>
            </a:r>
            <a:br>
              <a:rPr lang="en-US" dirty="0"/>
            </a:br>
            <a:r>
              <a:rPr lang="en-US" dirty="0"/>
              <a:t>Lecture 02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24E7B6-95FD-421F-833A-9DD3E53212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PSCI 1102</a:t>
            </a:r>
          </a:p>
          <a:p>
            <a:r>
              <a:rPr lang="en-US" dirty="0"/>
              <a:t>08/19/2022</a:t>
            </a:r>
          </a:p>
        </p:txBody>
      </p:sp>
    </p:spTree>
    <p:extLst>
      <p:ext uri="{BB962C8B-B14F-4D97-AF65-F5344CB8AC3E}">
        <p14:creationId xmlns:p14="http://schemas.microsoft.com/office/powerpoint/2010/main" val="243219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D4A441C-E600-492C-A119-3F138DE20E50}"/>
              </a:ext>
            </a:extLst>
          </p:cNvPr>
          <p:cNvSpPr txBox="1"/>
          <p:nvPr/>
        </p:nvSpPr>
        <p:spPr>
          <a:xfrm>
            <a:off x="914400" y="794084"/>
            <a:ext cx="1022684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Check your understanding 02: Answer</a:t>
            </a:r>
          </a:p>
          <a:p>
            <a:endParaRPr lang="en-US" sz="2400" dirty="0"/>
          </a:p>
          <a:p>
            <a:r>
              <a:rPr lang="en-US" sz="2400" dirty="0"/>
              <a:t>Our 9.0 v flashlight circuit draws 0.9 A.  How much power has the flashlight been used?  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P = V* I = (9.0) * (0.9) = </a:t>
            </a:r>
            <a:r>
              <a:rPr lang="en-US" sz="2400" b="1" dirty="0">
                <a:solidFill>
                  <a:srgbClr val="FF0000"/>
                </a:solidFill>
              </a:rPr>
              <a:t>8.1 watts</a:t>
            </a:r>
          </a:p>
        </p:txBody>
      </p:sp>
    </p:spTree>
    <p:extLst>
      <p:ext uri="{BB962C8B-B14F-4D97-AF65-F5344CB8AC3E}">
        <p14:creationId xmlns:p14="http://schemas.microsoft.com/office/powerpoint/2010/main" val="527716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44707-C4AF-4FF8-BD8D-26B66337F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Resistance and Resistivity (Sec 2.5 in P)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7646A3-D88C-4E9B-A5DA-6D829E32D576}"/>
              </a:ext>
            </a:extLst>
          </p:cNvPr>
          <p:cNvSpPr txBox="1"/>
          <p:nvPr/>
        </p:nvSpPr>
        <p:spPr>
          <a:xfrm>
            <a:off x="736309" y="2347114"/>
            <a:ext cx="106905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The resistance of a wire depends on its dimensions and the resistivity of its material.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693BEA-3652-4D94-9724-38F999A0D91D}"/>
              </a:ext>
            </a:extLst>
          </p:cNvPr>
          <p:cNvSpPr txBox="1"/>
          <p:nvPr/>
        </p:nvSpPr>
        <p:spPr>
          <a:xfrm>
            <a:off x="972335" y="1697409"/>
            <a:ext cx="2861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 = V/I  (</a:t>
            </a:r>
            <a:r>
              <a:rPr lang="en-US" sz="2400" dirty="0" err="1"/>
              <a:t>equ</a:t>
            </a:r>
            <a:r>
              <a:rPr lang="en-US" sz="2400" dirty="0"/>
              <a:t>. 2.4 in P)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99877C-6A30-4F3E-A832-A7F0A2A5018C}"/>
              </a:ext>
            </a:extLst>
          </p:cNvPr>
          <p:cNvSpPr txBox="1"/>
          <p:nvPr/>
        </p:nvSpPr>
        <p:spPr>
          <a:xfrm>
            <a:off x="838200" y="3181535"/>
            <a:ext cx="48295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 = (</a:t>
            </a:r>
            <a:r>
              <a:rPr lang="el-GR" sz="2400" dirty="0"/>
              <a:t>ρ</a:t>
            </a:r>
            <a:r>
              <a:rPr lang="en-US" sz="2400" dirty="0"/>
              <a:t>L)/A : (resistivity * Length)/Area</a:t>
            </a:r>
          </a:p>
        </p:txBody>
      </p:sp>
      <p:sp>
        <p:nvSpPr>
          <p:cNvPr id="6" name="Cylinder 5">
            <a:extLst>
              <a:ext uri="{FF2B5EF4-FFF2-40B4-BE49-F238E27FC236}">
                <a16:creationId xmlns:a16="http://schemas.microsoft.com/office/drawing/2014/main" id="{E805B410-6FA7-4FBC-AE10-78E093E5A7CF}"/>
              </a:ext>
            </a:extLst>
          </p:cNvPr>
          <p:cNvSpPr/>
          <p:nvPr/>
        </p:nvSpPr>
        <p:spPr>
          <a:xfrm rot="16200000">
            <a:off x="6313292" y="796515"/>
            <a:ext cx="1684421" cy="9355703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F189B9-9686-4296-B91C-94ECF6F5F69E}"/>
              </a:ext>
            </a:extLst>
          </p:cNvPr>
          <p:cNvSpPr txBox="1"/>
          <p:nvPr/>
        </p:nvSpPr>
        <p:spPr>
          <a:xfrm>
            <a:off x="736309" y="5105034"/>
            <a:ext cx="620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Area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BB1399-8EF4-4E6E-86DD-634FD0DAE79D}"/>
              </a:ext>
            </a:extLst>
          </p:cNvPr>
          <p:cNvSpPr txBox="1"/>
          <p:nvPr/>
        </p:nvSpPr>
        <p:spPr>
          <a:xfrm>
            <a:off x="6743498" y="3874032"/>
            <a:ext cx="824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Length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980350C-7B1D-42A5-944B-FD7BED451973}"/>
              </a:ext>
            </a:extLst>
          </p:cNvPr>
          <p:cNvCxnSpPr>
            <a:stCxn id="7" idx="3"/>
          </p:cNvCxnSpPr>
          <p:nvPr/>
        </p:nvCxnSpPr>
        <p:spPr>
          <a:xfrm>
            <a:off x="1357185" y="5289700"/>
            <a:ext cx="127773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C476A08-77DE-428E-BB79-52A6DBA2184D}"/>
              </a:ext>
            </a:extLst>
          </p:cNvPr>
          <p:cNvCxnSpPr/>
          <p:nvPr/>
        </p:nvCxnSpPr>
        <p:spPr>
          <a:xfrm flipV="1">
            <a:off x="2634916" y="4243364"/>
            <a:ext cx="9035716" cy="88004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9BDA398-2E78-4CB5-B07A-1183E04DC842}"/>
              </a:ext>
            </a:extLst>
          </p:cNvPr>
          <p:cNvCxnSpPr/>
          <p:nvPr/>
        </p:nvCxnSpPr>
        <p:spPr>
          <a:xfrm flipV="1">
            <a:off x="2634916" y="4058698"/>
            <a:ext cx="0" cy="57345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C58E514-47CD-4BF5-AA5B-60200E97A2F2}"/>
              </a:ext>
            </a:extLst>
          </p:cNvPr>
          <p:cNvCxnSpPr/>
          <p:nvPr/>
        </p:nvCxnSpPr>
        <p:spPr>
          <a:xfrm flipV="1">
            <a:off x="11670632" y="4044639"/>
            <a:ext cx="0" cy="57345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EF450C4-B029-4D5B-A49F-66221B15C4EC}"/>
              </a:ext>
            </a:extLst>
          </p:cNvPr>
          <p:cNvSpPr txBox="1"/>
          <p:nvPr/>
        </p:nvSpPr>
        <p:spPr>
          <a:xfrm>
            <a:off x="6322939" y="3198167"/>
            <a:ext cx="46816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Conductivity = 1/resistivity : </a:t>
            </a:r>
            <a:r>
              <a:rPr lang="el-GR" sz="2400" dirty="0"/>
              <a:t>σ</a:t>
            </a:r>
            <a:r>
              <a:rPr lang="en-US" sz="2400" dirty="0"/>
              <a:t> = 1/</a:t>
            </a:r>
            <a:r>
              <a:rPr lang="el-GR" sz="2400" dirty="0"/>
              <a:t> ρ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90707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4B2F1-FA56-45E5-BB5C-E89726263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Resistivity Activity</a:t>
            </a:r>
          </a:p>
        </p:txBody>
      </p:sp>
      <p:sp>
        <p:nvSpPr>
          <p:cNvPr id="3" name="Cylinder 2">
            <a:extLst>
              <a:ext uri="{FF2B5EF4-FFF2-40B4-BE49-F238E27FC236}">
                <a16:creationId xmlns:a16="http://schemas.microsoft.com/office/drawing/2014/main" id="{15618E69-E241-478C-895D-87EB50AFCEB2}"/>
              </a:ext>
            </a:extLst>
          </p:cNvPr>
          <p:cNvSpPr/>
          <p:nvPr/>
        </p:nvSpPr>
        <p:spPr>
          <a:xfrm rot="16200000">
            <a:off x="6120345" y="-335999"/>
            <a:ext cx="1684421" cy="9355703"/>
          </a:xfrm>
          <a:prstGeom prst="ca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78A446-ABEC-4422-AF3A-0C000BB1D932}"/>
              </a:ext>
            </a:extLst>
          </p:cNvPr>
          <p:cNvSpPr txBox="1"/>
          <p:nvPr/>
        </p:nvSpPr>
        <p:spPr>
          <a:xfrm>
            <a:off x="543362" y="3972520"/>
            <a:ext cx="620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Area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239A0B-971C-4AAF-B5AC-F133928BBE95}"/>
              </a:ext>
            </a:extLst>
          </p:cNvPr>
          <p:cNvSpPr txBox="1"/>
          <p:nvPr/>
        </p:nvSpPr>
        <p:spPr>
          <a:xfrm>
            <a:off x="6550551" y="2741518"/>
            <a:ext cx="824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Length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809511C-D309-42CD-B8AB-6F658D5FE145}"/>
              </a:ext>
            </a:extLst>
          </p:cNvPr>
          <p:cNvCxnSpPr>
            <a:stCxn id="4" idx="3"/>
          </p:cNvCxnSpPr>
          <p:nvPr/>
        </p:nvCxnSpPr>
        <p:spPr>
          <a:xfrm>
            <a:off x="1164238" y="4157186"/>
            <a:ext cx="127773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716A9A5-4EA3-4761-AA30-66E7734C0702}"/>
              </a:ext>
            </a:extLst>
          </p:cNvPr>
          <p:cNvCxnSpPr/>
          <p:nvPr/>
        </p:nvCxnSpPr>
        <p:spPr>
          <a:xfrm flipV="1">
            <a:off x="2441969" y="3110850"/>
            <a:ext cx="9035716" cy="88004"/>
          </a:xfrm>
          <a:prstGeom prst="straightConnector1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4535DE6-AA83-4CE4-B029-6C70550D1602}"/>
              </a:ext>
            </a:extLst>
          </p:cNvPr>
          <p:cNvCxnSpPr/>
          <p:nvPr/>
        </p:nvCxnSpPr>
        <p:spPr>
          <a:xfrm flipV="1">
            <a:off x="2441969" y="2926184"/>
            <a:ext cx="0" cy="57345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E8C9B66-8B31-42AA-80EF-C9D5257734F8}"/>
              </a:ext>
            </a:extLst>
          </p:cNvPr>
          <p:cNvCxnSpPr/>
          <p:nvPr/>
        </p:nvCxnSpPr>
        <p:spPr>
          <a:xfrm flipV="1">
            <a:off x="11477685" y="2912125"/>
            <a:ext cx="0" cy="57345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792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443AB-8FD4-49F2-B4A7-FC5451856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Electric Grounds (Sec. 2.10 in P)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F899CA-BDC8-42F1-95FF-68AC5FC87F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1946" y="2322387"/>
            <a:ext cx="3320143" cy="3224033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D239F94-2511-4A73-9CF9-952253790726}"/>
              </a:ext>
            </a:extLst>
          </p:cNvPr>
          <p:cNvSpPr txBox="1"/>
          <p:nvPr/>
        </p:nvSpPr>
        <p:spPr>
          <a:xfrm>
            <a:off x="838200" y="2322387"/>
            <a:ext cx="63446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You need to define a point in the circuit to be a 0 volt reference point.  This reference point called the ground.</a:t>
            </a:r>
          </a:p>
        </p:txBody>
      </p:sp>
    </p:spTree>
    <p:extLst>
      <p:ext uri="{BB962C8B-B14F-4D97-AF65-F5344CB8AC3E}">
        <p14:creationId xmlns:p14="http://schemas.microsoft.com/office/powerpoint/2010/main" val="2155459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EEC3C-80D9-4B95-8FFF-6D6971141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 and DC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F9F6AE-A3F7-4396-9A20-92C60F196C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925053"/>
            <a:ext cx="3377285" cy="48126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22DBF49-D7B8-4DFD-9A51-3DF9B1FCD2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9331" y="3429000"/>
            <a:ext cx="4127863" cy="1436914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49A61D2-2825-4F4C-9A77-DD2307A30431}"/>
              </a:ext>
            </a:extLst>
          </p:cNvPr>
          <p:cNvCxnSpPr/>
          <p:nvPr/>
        </p:nvCxnSpPr>
        <p:spPr>
          <a:xfrm>
            <a:off x="8863262" y="5522495"/>
            <a:ext cx="0" cy="67376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097C895-859D-4793-B0D4-19669DDE92D4}"/>
              </a:ext>
            </a:extLst>
          </p:cNvPr>
          <p:cNvCxnSpPr>
            <a:cxnSpLocks/>
          </p:cNvCxnSpPr>
          <p:nvPr/>
        </p:nvCxnSpPr>
        <p:spPr>
          <a:xfrm>
            <a:off x="8606588" y="5674895"/>
            <a:ext cx="0" cy="3368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43B1A5C-10B3-4FB1-BB86-DE4045BAFE7E}"/>
              </a:ext>
            </a:extLst>
          </p:cNvPr>
          <p:cNvCxnSpPr>
            <a:cxnSpLocks/>
          </p:cNvCxnSpPr>
          <p:nvPr/>
        </p:nvCxnSpPr>
        <p:spPr>
          <a:xfrm flipH="1">
            <a:off x="8863262" y="5859379"/>
            <a:ext cx="60157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1D46ED6-E98D-4E6F-8434-DE9937B9A174}"/>
              </a:ext>
            </a:extLst>
          </p:cNvPr>
          <p:cNvCxnSpPr>
            <a:cxnSpLocks/>
          </p:cNvCxnSpPr>
          <p:nvPr/>
        </p:nvCxnSpPr>
        <p:spPr>
          <a:xfrm>
            <a:off x="8025063" y="5859379"/>
            <a:ext cx="5815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FF7DA421-6AE4-4ABA-B67D-BC94FA5913F4}"/>
              </a:ext>
            </a:extLst>
          </p:cNvPr>
          <p:cNvSpPr txBox="1"/>
          <p:nvPr/>
        </p:nvSpPr>
        <p:spPr>
          <a:xfrm>
            <a:off x="8937835" y="536022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+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4EEBE5D-0D9F-426F-9C91-77B7B672D14D}"/>
              </a:ext>
            </a:extLst>
          </p:cNvPr>
          <p:cNvSpPr txBox="1"/>
          <p:nvPr/>
        </p:nvSpPr>
        <p:spPr>
          <a:xfrm>
            <a:off x="8171387" y="5360222"/>
            <a:ext cx="2952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-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65C23A9-1C73-4724-B08B-4BC50D9035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9198" y="5311840"/>
            <a:ext cx="2076478" cy="1095077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87CC3EA6-6DD1-484F-9FF4-D0EEDEDA9709}"/>
              </a:ext>
            </a:extLst>
          </p:cNvPr>
          <p:cNvSpPr txBox="1"/>
          <p:nvPr/>
        </p:nvSpPr>
        <p:spPr>
          <a:xfrm>
            <a:off x="4066674" y="2129589"/>
            <a:ext cx="679282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AC: Alternating Current: e.g. 120 Volt house outlet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DC: Direct Current: e.g. Regular battery</a:t>
            </a:r>
          </a:p>
        </p:txBody>
      </p:sp>
    </p:spTree>
    <p:extLst>
      <p:ext uri="{BB962C8B-B14F-4D97-AF65-F5344CB8AC3E}">
        <p14:creationId xmlns:p14="http://schemas.microsoft.com/office/powerpoint/2010/main" val="3934099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2DC4E-C91D-412B-B445-334F4DF6E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PheT</a:t>
            </a:r>
            <a:r>
              <a:rPr lang="en-US" dirty="0"/>
              <a:t> simulation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41BFE3-2855-4BEA-BECF-995FFEAFFF03}"/>
              </a:ext>
            </a:extLst>
          </p:cNvPr>
          <p:cNvSpPr txBox="1"/>
          <p:nvPr/>
        </p:nvSpPr>
        <p:spPr>
          <a:xfrm>
            <a:off x="5017168" y="2598821"/>
            <a:ext cx="18596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Workbook 01</a:t>
            </a:r>
          </a:p>
        </p:txBody>
      </p:sp>
    </p:spTree>
    <p:extLst>
      <p:ext uri="{BB962C8B-B14F-4D97-AF65-F5344CB8AC3E}">
        <p14:creationId xmlns:p14="http://schemas.microsoft.com/office/powerpoint/2010/main" val="40683064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FD18E-E385-4600-976B-73ACDD72D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References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F40278-9288-49CD-98D4-C4D98E17200D}"/>
              </a:ext>
            </a:extLst>
          </p:cNvPr>
          <p:cNvSpPr txBox="1"/>
          <p:nvPr/>
        </p:nvSpPr>
        <p:spPr>
          <a:xfrm>
            <a:off x="1335505" y="2057400"/>
            <a:ext cx="9901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</a:t>
            </a:r>
            <a:r>
              <a:rPr lang="en-US" dirty="0" err="1"/>
              <a:t>Freepik</a:t>
            </a:r>
            <a:r>
              <a:rPr lang="en-US" dirty="0"/>
              <a:t>: https://www.freepik.com/vectors/scientific-illustration'&gt;Scientific illustration vector created by </a:t>
            </a:r>
            <a:r>
              <a:rPr lang="en-US" dirty="0" err="1"/>
              <a:t>brgfx</a:t>
            </a:r>
            <a:r>
              <a:rPr lang="en-US" dirty="0"/>
              <a:t> - www.freepik.com&lt;/a&gt;</a:t>
            </a:r>
          </a:p>
        </p:txBody>
      </p:sp>
    </p:spTree>
    <p:extLst>
      <p:ext uri="{BB962C8B-B14F-4D97-AF65-F5344CB8AC3E}">
        <p14:creationId xmlns:p14="http://schemas.microsoft.com/office/powerpoint/2010/main" val="3265339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6436F-5BA1-4AC1-99F5-2F91E07A4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Theory of Electronics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C91433-D382-4CA3-BE4E-9E66E0F0AB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7617" y="2117558"/>
            <a:ext cx="4402857" cy="3568783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36DFC08-693F-4D51-80D2-526BB9D1A5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755535"/>
              </p:ext>
            </p:extLst>
          </p:nvPr>
        </p:nvGraphicFramePr>
        <p:xfrm>
          <a:off x="560136" y="2451029"/>
          <a:ext cx="5535864" cy="290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7932">
                  <a:extLst>
                    <a:ext uri="{9D8B030D-6E8A-4147-A177-3AD203B41FA5}">
                      <a16:colId xmlns:a16="http://schemas.microsoft.com/office/drawing/2014/main" val="1507668336"/>
                    </a:ext>
                  </a:extLst>
                </a:gridCol>
                <a:gridCol w="2767932">
                  <a:extLst>
                    <a:ext uri="{9D8B030D-6E8A-4147-A177-3AD203B41FA5}">
                      <a16:colId xmlns:a16="http://schemas.microsoft.com/office/drawing/2014/main" val="3426945552"/>
                    </a:ext>
                  </a:extLst>
                </a:gridCol>
              </a:tblGrid>
              <a:tr h="7254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Particles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Charges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241535"/>
                  </a:ext>
                </a:extLst>
              </a:tr>
              <a:tr h="7254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Electron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Negative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715930"/>
                  </a:ext>
                </a:extLst>
              </a:tr>
              <a:tr h="7254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Positive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6757481"/>
                  </a:ext>
                </a:extLst>
              </a:tr>
              <a:tr h="7254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Neutron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Neutral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5516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752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889BE-16C1-4076-BF8B-533424A59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Electric Current, Voltage, and Resistance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9C22F1-AE0B-4DD9-A37F-F89CD53E7CC9}"/>
              </a:ext>
            </a:extLst>
          </p:cNvPr>
          <p:cNvSpPr txBox="1"/>
          <p:nvPr/>
        </p:nvSpPr>
        <p:spPr>
          <a:xfrm>
            <a:off x="1455820" y="2153651"/>
            <a:ext cx="3751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Ohm’s Law: Section 2.12 in 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761426-59B4-43AE-B0AA-62E0B7F7757A}"/>
              </a:ext>
            </a:extLst>
          </p:cNvPr>
          <p:cNvSpPr txBox="1"/>
          <p:nvPr/>
        </p:nvSpPr>
        <p:spPr>
          <a:xfrm>
            <a:off x="1631316" y="2703068"/>
            <a:ext cx="1186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V = I * 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1B62B1-EFCA-4B25-ADE5-FA1946CE69D7}"/>
              </a:ext>
            </a:extLst>
          </p:cNvPr>
          <p:cNvSpPr txBox="1"/>
          <p:nvPr/>
        </p:nvSpPr>
        <p:spPr>
          <a:xfrm>
            <a:off x="1297154" y="3381859"/>
            <a:ext cx="30414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V: Voltage [volt; V]</a:t>
            </a:r>
          </a:p>
          <a:p>
            <a:r>
              <a:rPr lang="en-US" sz="2400" dirty="0"/>
              <a:t>I: Current [Ampere; A]</a:t>
            </a:r>
          </a:p>
          <a:p>
            <a:r>
              <a:rPr lang="en-US" sz="2400" dirty="0"/>
              <a:t>R: Resistance [Ohm: </a:t>
            </a:r>
            <a:r>
              <a:rPr lang="el-GR" sz="2400" dirty="0"/>
              <a:t>Ω</a:t>
            </a:r>
            <a:r>
              <a:rPr lang="en-US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907595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6F76B-3D7E-40D1-AF30-652378027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Current (section 2.2 in P)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EE6ED9-EAFC-41E5-B3CE-5AA87A68E67F}"/>
              </a:ext>
            </a:extLst>
          </p:cNvPr>
          <p:cNvSpPr txBox="1"/>
          <p:nvPr/>
        </p:nvSpPr>
        <p:spPr>
          <a:xfrm>
            <a:off x="982579" y="1690688"/>
            <a:ext cx="734361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Electric current is the total charge per unit time: I = Q/t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Electron charge is –Q and proton charge is +Q.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Q</a:t>
            </a:r>
            <a:r>
              <a:rPr lang="en-US" sz="2400" baseline="-25000" dirty="0" err="1"/>
              <a:t>electron</a:t>
            </a:r>
            <a:r>
              <a:rPr lang="en-US" sz="2400" dirty="0"/>
              <a:t> = -1.602 x 10</a:t>
            </a:r>
            <a:r>
              <a:rPr lang="en-US" sz="2400" baseline="30000" dirty="0"/>
              <a:t>-19</a:t>
            </a:r>
            <a:r>
              <a:rPr lang="en-US" sz="2400" dirty="0"/>
              <a:t> 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Q</a:t>
            </a:r>
            <a:r>
              <a:rPr lang="en-US" sz="2400" baseline="-25000" dirty="0" err="1"/>
              <a:t>proton</a:t>
            </a:r>
            <a:r>
              <a:rPr lang="en-US" sz="2400" dirty="0"/>
              <a:t> = +1.602 x 10</a:t>
            </a:r>
            <a:r>
              <a:rPr lang="en-US" sz="2400" baseline="30000" dirty="0"/>
              <a:t>-19</a:t>
            </a:r>
            <a:r>
              <a:rPr lang="en-US" sz="2400" dirty="0"/>
              <a:t> 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unit of current is [A].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7086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C59E3-074D-4053-A869-B71AC20C7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987" y="461127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Current and direction of electron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999546-92C9-4307-91F8-67E4658B5BDD}"/>
              </a:ext>
            </a:extLst>
          </p:cNvPr>
          <p:cNvSpPr/>
          <p:nvPr/>
        </p:nvSpPr>
        <p:spPr>
          <a:xfrm>
            <a:off x="1155031" y="1985211"/>
            <a:ext cx="9420726" cy="1925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47748D1-759A-462D-B53B-7E44E34BD735}"/>
              </a:ext>
            </a:extLst>
          </p:cNvPr>
          <p:cNvSpPr/>
          <p:nvPr/>
        </p:nvSpPr>
        <p:spPr>
          <a:xfrm>
            <a:off x="1155031" y="3761874"/>
            <a:ext cx="9420726" cy="1925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ACBE82C-300C-468B-9F6A-BECC74CAC345}"/>
              </a:ext>
            </a:extLst>
          </p:cNvPr>
          <p:cNvCxnSpPr/>
          <p:nvPr/>
        </p:nvCxnSpPr>
        <p:spPr>
          <a:xfrm>
            <a:off x="4271211" y="2466474"/>
            <a:ext cx="2875547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6AC000C-0244-4CA0-8CE6-34AE091699B8}"/>
              </a:ext>
            </a:extLst>
          </p:cNvPr>
          <p:cNvCxnSpPr>
            <a:cxnSpLocks/>
          </p:cNvCxnSpPr>
          <p:nvPr/>
        </p:nvCxnSpPr>
        <p:spPr>
          <a:xfrm flipH="1">
            <a:off x="4271212" y="4351421"/>
            <a:ext cx="287554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54E531C-7221-49F7-9871-5BFA9F2F441D}"/>
              </a:ext>
            </a:extLst>
          </p:cNvPr>
          <p:cNvSpPr txBox="1"/>
          <p:nvPr/>
        </p:nvSpPr>
        <p:spPr>
          <a:xfrm>
            <a:off x="425116" y="1772425"/>
            <a:ext cx="3609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+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DCBB97-9004-4E61-BB1F-D5F4EA9AF755}"/>
              </a:ext>
            </a:extLst>
          </p:cNvPr>
          <p:cNvSpPr txBox="1"/>
          <p:nvPr/>
        </p:nvSpPr>
        <p:spPr>
          <a:xfrm>
            <a:off x="10992854" y="1779558"/>
            <a:ext cx="360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-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EB182CA-E98E-4D5A-BE7C-4A86B35E8E2F}"/>
              </a:ext>
            </a:extLst>
          </p:cNvPr>
          <p:cNvSpPr txBox="1"/>
          <p:nvPr/>
        </p:nvSpPr>
        <p:spPr>
          <a:xfrm>
            <a:off x="433135" y="3565738"/>
            <a:ext cx="3609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+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AA7A17-8DA6-416F-BD9C-834FD08CC88F}"/>
              </a:ext>
            </a:extLst>
          </p:cNvPr>
          <p:cNvSpPr txBox="1"/>
          <p:nvPr/>
        </p:nvSpPr>
        <p:spPr>
          <a:xfrm>
            <a:off x="10912639" y="3596326"/>
            <a:ext cx="360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-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F6C1597-C704-4D35-A4BE-8EF2D0263F83}"/>
              </a:ext>
            </a:extLst>
          </p:cNvPr>
          <p:cNvSpPr txBox="1"/>
          <p:nvPr/>
        </p:nvSpPr>
        <p:spPr>
          <a:xfrm>
            <a:off x="4548121" y="2543449"/>
            <a:ext cx="23217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Current direction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D657B5-7DF5-44FC-90F6-0C9AA393D1E3}"/>
              </a:ext>
            </a:extLst>
          </p:cNvPr>
          <p:cNvSpPr txBox="1"/>
          <p:nvPr/>
        </p:nvSpPr>
        <p:spPr>
          <a:xfrm>
            <a:off x="4548121" y="4748464"/>
            <a:ext cx="2403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Electron direction</a:t>
            </a:r>
          </a:p>
        </p:txBody>
      </p:sp>
    </p:spTree>
    <p:extLst>
      <p:ext uri="{BB962C8B-B14F-4D97-AF65-F5344CB8AC3E}">
        <p14:creationId xmlns:p14="http://schemas.microsoft.com/office/powerpoint/2010/main" val="3284157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E21FB5C-9207-4273-BC98-8D2E6F4E289F}"/>
              </a:ext>
            </a:extLst>
          </p:cNvPr>
          <p:cNvSpPr/>
          <p:nvPr/>
        </p:nvSpPr>
        <p:spPr>
          <a:xfrm>
            <a:off x="1210955" y="801923"/>
            <a:ext cx="96776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Check your understanding 01:</a:t>
            </a:r>
          </a:p>
          <a:p>
            <a:endParaRPr lang="en-US" sz="2400" dirty="0"/>
          </a:p>
          <a:p>
            <a:r>
              <a:rPr lang="en-US" sz="2400" dirty="0"/>
              <a:t>When a circuit carries 5.0 A, how much electrons pass through a given point for 3 seconds?</a:t>
            </a:r>
          </a:p>
        </p:txBody>
      </p:sp>
    </p:spTree>
    <p:extLst>
      <p:ext uri="{BB962C8B-B14F-4D97-AF65-F5344CB8AC3E}">
        <p14:creationId xmlns:p14="http://schemas.microsoft.com/office/powerpoint/2010/main" val="87160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E21FB5C-9207-4273-BC98-8D2E6F4E289F}"/>
              </a:ext>
            </a:extLst>
          </p:cNvPr>
          <p:cNvSpPr/>
          <p:nvPr/>
        </p:nvSpPr>
        <p:spPr>
          <a:xfrm>
            <a:off x="1210955" y="801923"/>
            <a:ext cx="96776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Check your understanding 01: Answer</a:t>
            </a:r>
          </a:p>
          <a:p>
            <a:endParaRPr lang="en-US" sz="2400" dirty="0"/>
          </a:p>
          <a:p>
            <a:r>
              <a:rPr lang="en-US" sz="2400" dirty="0"/>
              <a:t>When a circuit carries 5.0 A, how much electrons pass through a given point for 2.5 seconds?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I = Q/t</a:t>
            </a:r>
          </a:p>
          <a:p>
            <a:r>
              <a:rPr lang="en-US" sz="2400" dirty="0"/>
              <a:t>Q = I * t</a:t>
            </a:r>
          </a:p>
          <a:p>
            <a:r>
              <a:rPr lang="en-US" sz="2400" dirty="0"/>
              <a:t>    = (5.0 A) * (2.5 sec) = 12.5 C</a:t>
            </a:r>
          </a:p>
          <a:p>
            <a:r>
              <a:rPr lang="en-US" sz="2400" dirty="0"/>
              <a:t># of electrons = Q/(1.602 x 10</a:t>
            </a:r>
            <a:r>
              <a:rPr lang="en-US" sz="2400" baseline="30000" dirty="0"/>
              <a:t>-19</a:t>
            </a:r>
            <a:r>
              <a:rPr lang="en-US" sz="2400" dirty="0"/>
              <a:t> C)</a:t>
            </a:r>
          </a:p>
          <a:p>
            <a:r>
              <a:rPr lang="en-US" sz="2400" dirty="0"/>
              <a:t>                          = (12.5 C)/(1.602 x 10</a:t>
            </a:r>
            <a:r>
              <a:rPr lang="en-US" sz="2400" baseline="30000" dirty="0"/>
              <a:t>-19</a:t>
            </a:r>
            <a:r>
              <a:rPr lang="en-US" sz="2400" dirty="0"/>
              <a:t> C)</a:t>
            </a:r>
          </a:p>
          <a:p>
            <a:r>
              <a:rPr lang="en-US" sz="2400" dirty="0"/>
              <a:t>                          = </a:t>
            </a:r>
            <a:r>
              <a:rPr lang="en-US" sz="2400" b="1" dirty="0">
                <a:solidFill>
                  <a:srgbClr val="FF0000"/>
                </a:solidFill>
              </a:rPr>
              <a:t>7.8 x 10</a:t>
            </a:r>
            <a:r>
              <a:rPr lang="en-US" sz="2400" b="1" baseline="30000" dirty="0">
                <a:solidFill>
                  <a:srgbClr val="FF0000"/>
                </a:solidFill>
              </a:rPr>
              <a:t>19</a:t>
            </a:r>
            <a:r>
              <a:rPr lang="en-US" sz="2400" b="1" dirty="0">
                <a:solidFill>
                  <a:srgbClr val="FF0000"/>
                </a:solidFill>
              </a:rPr>
              <a:t>   electrons</a:t>
            </a:r>
          </a:p>
        </p:txBody>
      </p:sp>
    </p:spTree>
    <p:extLst>
      <p:ext uri="{BB962C8B-B14F-4D97-AF65-F5344CB8AC3E}">
        <p14:creationId xmlns:p14="http://schemas.microsoft.com/office/powerpoint/2010/main" val="1116703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B7774-20E3-4F31-905F-145FC0564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061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Voltage and  Electric Power (section 2.3 in P)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3DEB13-EF35-4C35-86F9-D7073263DCAC}"/>
              </a:ext>
            </a:extLst>
          </p:cNvPr>
          <p:cNvSpPr txBox="1"/>
          <p:nvPr/>
        </p:nvSpPr>
        <p:spPr>
          <a:xfrm>
            <a:off x="515983" y="1071672"/>
            <a:ext cx="114674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To get electrical current to flow from one point to another, a voltage must exist between the two points.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EMF (Electromotive Force): Potential (voltage) source from a battery or power supply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Power is defined as total energy per unit time (Power = Energy/time)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Voltage = Power/current: 1 volt =  1watt/1amp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Power = Voltage * current: P = v*I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147A43-A055-4DEA-BF19-0424A4E01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30493"/>
            <a:ext cx="5907309" cy="285148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F6D579-5C8E-4F95-B601-448823AB63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5051" y="3830493"/>
            <a:ext cx="5526949" cy="28514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8F80FE2-5567-476E-A80C-FE7665C92D9B}"/>
              </a:ext>
            </a:extLst>
          </p:cNvPr>
          <p:cNvSpPr txBox="1"/>
          <p:nvPr/>
        </p:nvSpPr>
        <p:spPr>
          <a:xfrm>
            <a:off x="1925052" y="3265602"/>
            <a:ext cx="13728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Flashlight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838EC0-6AFF-4C17-9BA7-0506D63383AE}"/>
              </a:ext>
            </a:extLst>
          </p:cNvPr>
          <p:cNvSpPr txBox="1"/>
          <p:nvPr/>
        </p:nvSpPr>
        <p:spPr>
          <a:xfrm>
            <a:off x="7796463" y="3286549"/>
            <a:ext cx="25783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Schematic Diagram</a:t>
            </a:r>
          </a:p>
        </p:txBody>
      </p:sp>
    </p:spTree>
    <p:extLst>
      <p:ext uri="{BB962C8B-B14F-4D97-AF65-F5344CB8AC3E}">
        <p14:creationId xmlns:p14="http://schemas.microsoft.com/office/powerpoint/2010/main" val="2247332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D4A441C-E600-492C-A119-3F138DE20E50}"/>
              </a:ext>
            </a:extLst>
          </p:cNvPr>
          <p:cNvSpPr txBox="1"/>
          <p:nvPr/>
        </p:nvSpPr>
        <p:spPr>
          <a:xfrm>
            <a:off x="982579" y="794083"/>
            <a:ext cx="102268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Check your understanding 02:</a:t>
            </a:r>
          </a:p>
          <a:p>
            <a:endParaRPr lang="en-US" sz="2400" dirty="0"/>
          </a:p>
          <a:p>
            <a:r>
              <a:rPr lang="en-US" sz="2400" dirty="0"/>
              <a:t>Our 9.0 v flashlight circuit draws 0.9 A.  How much power does the flashlight use?  </a:t>
            </a:r>
          </a:p>
        </p:txBody>
      </p:sp>
    </p:spTree>
    <p:extLst>
      <p:ext uri="{BB962C8B-B14F-4D97-AF65-F5344CB8AC3E}">
        <p14:creationId xmlns:p14="http://schemas.microsoft.com/office/powerpoint/2010/main" val="1054944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14470</TotalTime>
  <Words>550</Words>
  <Application>Microsoft Office PowerPoint</Application>
  <PresentationFormat>Widescreen</PresentationFormat>
  <Paragraphs>83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Physics in Robotics Lecture 02</vt:lpstr>
      <vt:lpstr>Theory of Electronics</vt:lpstr>
      <vt:lpstr>Electric Current, Voltage, and Resistance</vt:lpstr>
      <vt:lpstr>Current (section 2.2 in P)</vt:lpstr>
      <vt:lpstr>Current and direction of electron</vt:lpstr>
      <vt:lpstr>PowerPoint Presentation</vt:lpstr>
      <vt:lpstr>PowerPoint Presentation</vt:lpstr>
      <vt:lpstr>Voltage and  Electric Power (section 2.3 in P)</vt:lpstr>
      <vt:lpstr>PowerPoint Presentation</vt:lpstr>
      <vt:lpstr>PowerPoint Presentation</vt:lpstr>
      <vt:lpstr>Resistance and Resistivity (Sec 2.5 in P) </vt:lpstr>
      <vt:lpstr>Resistivity Activity</vt:lpstr>
      <vt:lpstr>Electric Grounds (Sec. 2.10 in P)</vt:lpstr>
      <vt:lpstr>AC and DC</vt:lpstr>
      <vt:lpstr>PheT simulation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Physics in Robotics Chapter 01</dc:title>
  <dc:creator>Tae Lee</dc:creator>
  <cp:lastModifiedBy>Tae Lee</cp:lastModifiedBy>
  <cp:revision>94</cp:revision>
  <dcterms:created xsi:type="dcterms:W3CDTF">2022-08-07T23:46:29Z</dcterms:created>
  <dcterms:modified xsi:type="dcterms:W3CDTF">2022-08-18T01:09:35Z</dcterms:modified>
</cp:coreProperties>
</file>