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1"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5</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pPr fontAlgn="base"/>
            <a:br>
              <a:rPr lang="en-US" dirty="0"/>
            </a:br>
            <a:r>
              <a:rPr lang="en-US" b="1" dirty="0"/>
              <a:t>High School &amp; College Sports</a:t>
            </a:r>
            <a:br>
              <a:rPr lang="en-US" dirty="0"/>
            </a:b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1541442"/>
            <a:ext cx="7315200" cy="5120640"/>
          </a:xfrm>
        </p:spPr>
        <p:txBody>
          <a:bodyPr/>
          <a:lstStyle/>
          <a:p>
            <a:r>
              <a:rPr lang="en-US" b="1" dirty="0"/>
              <a:t>5.1. Research faculty are not eager to study intercollegiate sports</a:t>
            </a:r>
            <a:endParaRPr lang="en-US" dirty="0"/>
          </a:p>
          <a:p>
            <a:r>
              <a:rPr lang="en-US" b="1" dirty="0"/>
              <a:t>5.2. A brief history of NCAA academic reforms</a:t>
            </a:r>
            <a:endParaRPr lang="en-US" dirty="0"/>
          </a:p>
          <a:p>
            <a:r>
              <a:rPr lang="en-US" b="1" dirty="0"/>
              <a:t>5.3. School–community relations</a:t>
            </a:r>
            <a:endParaRPr lang="en-US" dirty="0"/>
          </a:p>
          <a:p>
            <a:r>
              <a:rPr lang="en-US" b="1" dirty="0"/>
              <a:t>5.4. Ethnicity and sports participation among high school girls</a:t>
            </a:r>
            <a:endParaRPr lang="en-US" dirty="0"/>
          </a:p>
          <a:p>
            <a:r>
              <a:rPr lang="en-US" b="1" dirty="0"/>
              <a:t>5.5. Conformity or leadership in high school sports</a:t>
            </a:r>
            <a:endParaRPr lang="en-US" dirty="0"/>
          </a:p>
          <a:p>
            <a:r>
              <a:rPr lang="en-US" b="1" dirty="0"/>
              <a:t>5.6. Academic detachment among college athletes</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br>
              <a:rPr lang="en-US" b="1" dirty="0"/>
            </a:br>
            <a:r>
              <a:rPr lang="en-US" b="1" dirty="0"/>
              <a:t>Research faculty are not eager to study intercollegiate sports</a:t>
            </a:r>
            <a:br>
              <a:rPr lang="en-US"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lnSpcReduction="10000"/>
          </a:bodyPr>
          <a:lstStyle/>
          <a:p>
            <a:endParaRPr lang="en-US" dirty="0"/>
          </a:p>
          <a:p>
            <a:endParaRPr lang="en-US" dirty="0"/>
          </a:p>
          <a:p>
            <a:endParaRPr lang="en-US" dirty="0"/>
          </a:p>
          <a:p>
            <a:pPr marL="0" indent="0">
              <a:buNone/>
            </a:pPr>
            <a:r>
              <a:rPr lang="en-US" b="1" dirty="0"/>
              <a:t>Four factors inhibit critical research on college sports. These factors are located in the university, the community, traditional academic disciplines, and the NCAA.</a:t>
            </a:r>
          </a:p>
          <a:p>
            <a:r>
              <a:rPr lang="en-US" dirty="0"/>
              <a:t>University Constraints</a:t>
            </a:r>
          </a:p>
          <a:p>
            <a:r>
              <a:rPr lang="en-US" dirty="0"/>
              <a:t>Discipline Constraints</a:t>
            </a:r>
          </a:p>
          <a:p>
            <a:r>
              <a:rPr lang="en-US" dirty="0"/>
              <a:t>Community Constraints</a:t>
            </a:r>
          </a:p>
          <a:p>
            <a:r>
              <a:rPr lang="en-US" dirty="0"/>
              <a:t>NCAA Constraints</a:t>
            </a:r>
          </a:p>
          <a:p>
            <a:endParaRPr lang="en-US" dirty="0"/>
          </a:p>
          <a:p>
            <a:r>
              <a:rPr lang="en-US" dirty="0"/>
              <a:t>Athletic department administrators and coaches feel that faculty do not understand what and how they teach and cannot do research that would assist them in meeting the expectations that dominate their lives.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A brief history of NCAA academic reforms</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fontScale="85000" lnSpcReduction="20000"/>
          </a:bodyPr>
          <a:lstStyle/>
          <a:p>
            <a:endParaRPr lang="en-US" dirty="0"/>
          </a:p>
          <a:p>
            <a:endParaRPr lang="en-US" dirty="0"/>
          </a:p>
          <a:p>
            <a:r>
              <a:rPr lang="en-US" b="1" dirty="0"/>
              <a:t>NCAA Reform Timeline: </a:t>
            </a:r>
            <a:endParaRPr lang="en-US" dirty="0"/>
          </a:p>
          <a:p>
            <a:pPr lvl="0" fontAlgn="base"/>
            <a:r>
              <a:rPr lang="en-US" b="1" dirty="0"/>
              <a:t>1983</a:t>
            </a:r>
            <a:r>
              <a:rPr lang="en-US" dirty="0"/>
              <a:t> - NCAA passes Proposition 48 setting, </a:t>
            </a:r>
          </a:p>
          <a:p>
            <a:pPr lvl="0" fontAlgn="base"/>
            <a:r>
              <a:rPr lang="en-US" b="1" dirty="0"/>
              <a:t>1986</a:t>
            </a:r>
            <a:r>
              <a:rPr lang="en-US" dirty="0"/>
              <a:t> - Proposition 48 takes effect. </a:t>
            </a:r>
          </a:p>
          <a:p>
            <a:pPr lvl="0" fontAlgn="base"/>
            <a:r>
              <a:rPr lang="en-US" b="1" dirty="0"/>
              <a:t>1990</a:t>
            </a:r>
            <a:r>
              <a:rPr lang="en-US" dirty="0"/>
              <a:t> - U.S. Congress passes a law requiring all colleges to make public their athlete graduation rates starting</a:t>
            </a:r>
          </a:p>
          <a:p>
            <a:pPr lvl="0" fontAlgn="base"/>
            <a:r>
              <a:rPr lang="en-US" b="1" dirty="0"/>
              <a:t>1991</a:t>
            </a:r>
            <a:r>
              <a:rPr lang="en-US" dirty="0"/>
              <a:t> - USA Today and major media companies publish data on athlete graduation rates</a:t>
            </a:r>
          </a:p>
          <a:p>
            <a:pPr lvl="0" fontAlgn="base"/>
            <a:r>
              <a:rPr lang="en-US" b="1" dirty="0"/>
              <a:t>1991</a:t>
            </a:r>
            <a:r>
              <a:rPr lang="en-US" dirty="0"/>
              <a:t> - The Knight Foundation Commission on Intercollegiate Athletics publishes its report, "A New Model for Intercollegiate Athletics." </a:t>
            </a:r>
          </a:p>
          <a:p>
            <a:pPr lvl="0" fontAlgn="base"/>
            <a:r>
              <a:rPr lang="en-US" b="1" dirty="0"/>
              <a:t>1993</a:t>
            </a:r>
            <a:r>
              <a:rPr lang="en-US" dirty="0"/>
              <a:t> - NCAA boosts Proposition 48 initial-eligibility requirements to a 2.5 (not 2.0) high school GPA in 13 (not 11) core courses and a minimum score of 68 (not 60) on the new ACT scale, or 820 (not 700) on the new SAT scale. </a:t>
            </a:r>
          </a:p>
          <a:p>
            <a:pPr lvl="0" fontAlgn="base"/>
            <a:r>
              <a:rPr lang="en-US" b="1" dirty="0"/>
              <a:t>1994</a:t>
            </a:r>
            <a:r>
              <a:rPr lang="en-US" dirty="0"/>
              <a:t> - Passage of the Equity in Athletics Disclosure Act requiring all institutions of higher education that receive certain forms of federal</a:t>
            </a:r>
          </a:p>
          <a:p>
            <a:pPr lvl="0" fontAlgn="base"/>
            <a:r>
              <a:rPr lang="en-US" b="1" dirty="0"/>
              <a:t>1996</a:t>
            </a:r>
            <a:r>
              <a:rPr lang="en-US" dirty="0"/>
              <a:t> - New initial-eligibility requirements take effect. All high school students wishing to play sports at Division I or II schools must register and be certified by an NCAA Initial-Eligibility Clearinghouse. </a:t>
            </a:r>
          </a:p>
          <a:p>
            <a:endParaRPr lang="en-US" dirty="0"/>
          </a:p>
          <a:p>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School–community relations</a:t>
            </a: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pPr marL="0" indent="0">
              <a:buNone/>
            </a:pPr>
            <a:endParaRPr lang="en-US" dirty="0"/>
          </a:p>
          <a:p>
            <a:r>
              <a:rPr lang="en-US" dirty="0"/>
              <a:t>Interscholastic sports programs do two things in the realm of school-community relations: they attract attention, and they provide entertainment. </a:t>
            </a:r>
          </a:p>
          <a:p>
            <a:r>
              <a:rPr lang="en-US" dirty="0"/>
              <a:t>It is easy to see that sports can connect schools to communities, but we do not know if these connections benefit academic programs or the achievement of educational goals. </a:t>
            </a:r>
            <a:endParaRPr lang="en-US" b="1"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p:txBody>
          <a:bodyPr/>
          <a:lstStyle/>
          <a:p>
            <a:r>
              <a:rPr lang="en-US" b="1" dirty="0"/>
              <a:t>Ethnicity and sports participation among high school girls</a:t>
            </a:r>
            <a:endParaRPr lang="en-US" dirty="0"/>
          </a:p>
        </p:txBody>
      </p:sp>
      <p:graphicFrame>
        <p:nvGraphicFramePr>
          <p:cNvPr id="6" name="Content Placeholder 5">
            <a:extLst>
              <a:ext uri="{FF2B5EF4-FFF2-40B4-BE49-F238E27FC236}">
                <a16:creationId xmlns:a16="http://schemas.microsoft.com/office/drawing/2014/main" id="{7DC0ADC3-60A2-214C-95C2-3D12FF071443}"/>
              </a:ext>
            </a:extLst>
          </p:cNvPr>
          <p:cNvGraphicFramePr>
            <a:graphicFrameLocks noGrp="1"/>
          </p:cNvGraphicFramePr>
          <p:nvPr>
            <p:ph idx="1"/>
          </p:nvPr>
        </p:nvGraphicFramePr>
        <p:xfrm>
          <a:off x="4767262" y="2465387"/>
          <a:ext cx="5553076" cy="2327910"/>
        </p:xfrm>
        <a:graphic>
          <a:graphicData uri="http://schemas.openxmlformats.org/drawingml/2006/table">
            <a:tbl>
              <a:tblPr firstRow="1" firstCol="1" bandRow="1">
                <a:tableStyleId>{5C22544A-7EE6-4342-B048-85BDC9FD1C3A}</a:tableStyleId>
              </a:tblPr>
              <a:tblGrid>
                <a:gridCol w="1256869">
                  <a:extLst>
                    <a:ext uri="{9D8B030D-6E8A-4147-A177-3AD203B41FA5}">
                      <a16:colId xmlns:a16="http://schemas.microsoft.com/office/drawing/2014/main" val="48231358"/>
                    </a:ext>
                  </a:extLst>
                </a:gridCol>
                <a:gridCol w="1371130">
                  <a:extLst>
                    <a:ext uri="{9D8B030D-6E8A-4147-A177-3AD203B41FA5}">
                      <a16:colId xmlns:a16="http://schemas.microsoft.com/office/drawing/2014/main" val="673903895"/>
                    </a:ext>
                  </a:extLst>
                </a:gridCol>
                <a:gridCol w="1371130">
                  <a:extLst>
                    <a:ext uri="{9D8B030D-6E8A-4147-A177-3AD203B41FA5}">
                      <a16:colId xmlns:a16="http://schemas.microsoft.com/office/drawing/2014/main" val="308830259"/>
                    </a:ext>
                  </a:extLst>
                </a:gridCol>
                <a:gridCol w="1553947">
                  <a:extLst>
                    <a:ext uri="{9D8B030D-6E8A-4147-A177-3AD203B41FA5}">
                      <a16:colId xmlns:a16="http://schemas.microsoft.com/office/drawing/2014/main" val="1413084652"/>
                    </a:ext>
                  </a:extLst>
                </a:gridCol>
              </a:tblGrid>
              <a:tr h="534670">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ETHNIC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GROUP</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1989-90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Participation Rate</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2001-02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Participation Rate</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Percentage  </a:t>
                      </a:r>
                      <a:r>
                        <a:rPr lang="en-US" sz="1200" u="sng">
                          <a:ln>
                            <a:noFill/>
                          </a:ln>
                          <a:effectLst/>
                          <a:uFill>
                            <a:solidFill>
                              <a:srgbClr val="000000"/>
                            </a:solidFill>
                          </a:uFill>
                        </a:rPr>
                        <a:t>INCREASE </a:t>
                      </a:r>
                      <a:endParaRPr lang="en-US" sz="1200">
                        <a:ln>
                          <a:noFill/>
                        </a:ln>
                        <a:effectLst/>
                      </a:endParaRPr>
                    </a:p>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over 12 Years</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3744976862"/>
                  </a:ext>
                </a:extLst>
              </a:tr>
              <a:tr h="179070">
                <a:tc>
                  <a:txBody>
                    <a:bodyPr/>
                    <a:lstStyle/>
                    <a:p>
                      <a:pPr marL="0" marR="0">
                        <a:spcBef>
                          <a:spcPts val="0"/>
                        </a:spcBef>
                        <a:spcAft>
                          <a:spcPts val="0"/>
                        </a:spcAft>
                        <a:tabLst>
                          <a:tab pos="228600" algn="l"/>
                          <a:tab pos="457200" algn="l"/>
                          <a:tab pos="685800" algn="l"/>
                          <a:tab pos="914400" algn="l"/>
                          <a:tab pos="1143000" algn="l"/>
                        </a:tabLst>
                      </a:pPr>
                      <a:r>
                        <a:rPr lang="en-US" sz="1200">
                          <a:ln>
                            <a:noFill/>
                          </a:ln>
                          <a:effectLst/>
                        </a:rPr>
                        <a:t>White</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44%</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56%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27%</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3375339209"/>
                  </a:ext>
                </a:extLst>
              </a:tr>
              <a:tr h="356870">
                <a:tc>
                  <a:txBody>
                    <a:bodyPr/>
                    <a:lstStyle/>
                    <a:p>
                      <a:pPr marL="0" marR="0">
                        <a:spcBef>
                          <a:spcPts val="0"/>
                        </a:spcBef>
                        <a:spcAft>
                          <a:spcPts val="0"/>
                        </a:spcAft>
                        <a:tabLst>
                          <a:tab pos="228600" algn="l"/>
                          <a:tab pos="457200" algn="l"/>
                          <a:tab pos="685800" algn="l"/>
                          <a:tab pos="914400" algn="l"/>
                          <a:tab pos="1143000" algn="l"/>
                        </a:tabLst>
                      </a:pPr>
                      <a:r>
                        <a:rPr lang="en-US" sz="1200">
                          <a:ln>
                            <a:noFill/>
                          </a:ln>
                          <a:effectLst/>
                        </a:rPr>
                        <a:t>Hispanic (any race)</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29%</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36%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24%</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977714447"/>
                  </a:ext>
                </a:extLst>
              </a:tr>
              <a:tr h="179070">
                <a:tc>
                  <a:txBody>
                    <a:bodyPr/>
                    <a:lstStyle/>
                    <a:p>
                      <a:pPr marL="0" marR="0">
                        <a:spcBef>
                          <a:spcPts val="0"/>
                        </a:spcBef>
                        <a:spcAft>
                          <a:spcPts val="0"/>
                        </a:spcAft>
                        <a:tabLst>
                          <a:tab pos="228600" algn="l"/>
                          <a:tab pos="457200" algn="l"/>
                          <a:tab pos="685800" algn="l"/>
                          <a:tab pos="914400" algn="l"/>
                          <a:tab pos="1143000" algn="l"/>
                        </a:tabLst>
                      </a:pPr>
                      <a:r>
                        <a:rPr lang="en-US" sz="1200">
                          <a:ln>
                            <a:noFill/>
                          </a:ln>
                          <a:effectLst/>
                        </a:rPr>
                        <a:t>Black</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38%</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47%</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24%</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2634118769"/>
                  </a:ext>
                </a:extLst>
              </a:tr>
              <a:tr h="356870">
                <a:tc>
                  <a:txBody>
                    <a:bodyPr/>
                    <a:lstStyle/>
                    <a:p>
                      <a:pPr marL="0" marR="0">
                        <a:spcBef>
                          <a:spcPts val="0"/>
                        </a:spcBef>
                        <a:spcAft>
                          <a:spcPts val="0"/>
                        </a:spcAft>
                        <a:tabLst>
                          <a:tab pos="228600" algn="l"/>
                          <a:tab pos="457200" algn="l"/>
                          <a:tab pos="685800" algn="l"/>
                          <a:tab pos="914400" algn="l"/>
                          <a:tab pos="1143000" algn="l"/>
                        </a:tabLst>
                      </a:pPr>
                      <a:r>
                        <a:rPr lang="en-US" sz="1200">
                          <a:ln>
                            <a:noFill/>
                          </a:ln>
                          <a:effectLst/>
                        </a:rPr>
                        <a:t>Native American</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38%</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40%</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5%</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2634536054"/>
                  </a:ext>
                </a:extLst>
              </a:tr>
              <a:tr h="179070">
                <a:tc>
                  <a:txBody>
                    <a:bodyPr/>
                    <a:lstStyle/>
                    <a:p>
                      <a:pPr marL="0" marR="0">
                        <a:spcBef>
                          <a:spcPts val="0"/>
                        </a:spcBef>
                        <a:spcAft>
                          <a:spcPts val="0"/>
                        </a:spcAft>
                        <a:tabLst>
                          <a:tab pos="228600" algn="l"/>
                          <a:tab pos="457200" algn="l"/>
                          <a:tab pos="685800" algn="l"/>
                          <a:tab pos="914400" algn="l"/>
                          <a:tab pos="1143000" algn="l"/>
                        </a:tabLst>
                      </a:pPr>
                      <a:r>
                        <a:rPr lang="en-US" sz="1200">
                          <a:ln>
                            <a:noFill/>
                          </a:ln>
                          <a:effectLst/>
                        </a:rPr>
                        <a:t>Asian</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36%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36%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dirty="0">
                          <a:ln>
                            <a:noFill/>
                          </a:ln>
                          <a:effectLst/>
                        </a:rPr>
                        <a:t>0%</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806676176"/>
                  </a:ext>
                </a:extLst>
              </a:tr>
            </a:tbl>
          </a:graphicData>
        </a:graphic>
      </p:graphicFrame>
      <p:sp>
        <p:nvSpPr>
          <p:cNvPr id="7" name="Rectangle 2">
            <a:extLst>
              <a:ext uri="{FF2B5EF4-FFF2-40B4-BE49-F238E27FC236}">
                <a16:creationId xmlns:a16="http://schemas.microsoft.com/office/drawing/2014/main" id="{96125688-E21D-CD41-BB1E-2F3AAC75DC15}"/>
              </a:ext>
            </a:extLst>
          </p:cNvPr>
          <p:cNvSpPr>
            <a:spLocks noChangeArrowheads="1"/>
          </p:cNvSpPr>
          <p:nvPr/>
        </p:nvSpPr>
        <p:spPr bwMode="auto">
          <a:xfrm>
            <a:off x="3793067" y="200818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1"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Increases in Varsity Sports Participation, US Sophomore Girls by Ethnicity, 1989-90 to 2001-02.</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1"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Source:</a:t>
            </a: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Based on data collected by the U.S. Department of Education and analyzed by </a:t>
            </a:r>
            <a:r>
              <a:rPr kumimoji="0" lang="en-US" altLang="en-US" sz="1100" b="0" i="0" u="none" strike="noStrike" cap="none" normalizeH="0" baseline="0" dirty="0" err="1">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Sylwester</a:t>
            </a: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(2005).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Conformity or leadership in high school sports</a:t>
            </a: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lstStyle/>
          <a:p>
            <a:r>
              <a:rPr lang="en-US" dirty="0"/>
              <a:t>Too many high school programs are organized to emphasize obedience rather than responsibility. </a:t>
            </a:r>
          </a:p>
          <a:p>
            <a:pPr lvl="0"/>
            <a:r>
              <a:rPr lang="en-US" dirty="0"/>
              <a:t>Why should adult coaches make all the decisions on student sports teams? How does that build responsibility?</a:t>
            </a:r>
          </a:p>
          <a:p>
            <a:pPr lvl="0"/>
            <a:r>
              <a:rPr lang="en-US" dirty="0"/>
              <a:t>Ideally, the goal of every coach should be to prepare his or her team to be self-coached at some point during the season. </a:t>
            </a:r>
          </a:p>
          <a:p>
            <a:pPr lvl="0"/>
            <a:r>
              <a:rPr lang="en-US" dirty="0"/>
              <a:t>What would happen if coaches had to allow players to coach themselves for the last two games of the season? </a:t>
            </a:r>
          </a:p>
          <a:p>
            <a:pPr lvl="0"/>
            <a:r>
              <a:rPr lang="en-US" dirty="0"/>
              <a:t>Having such a requirement would force coaches to build real leadership among players. </a:t>
            </a:r>
          </a:p>
          <a:p>
            <a:endParaRPr lang="en-US" dirty="0"/>
          </a:p>
        </p:txBody>
      </p:sp>
    </p:spTree>
    <p:extLst>
      <p:ext uri="{BB962C8B-B14F-4D97-AF65-F5344CB8AC3E}">
        <p14:creationId xmlns:p14="http://schemas.microsoft.com/office/powerpoint/2010/main" val="3003324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48B1-5B33-0445-B13C-D6A742EE447E}"/>
              </a:ext>
            </a:extLst>
          </p:cNvPr>
          <p:cNvSpPr>
            <a:spLocks noGrp="1"/>
          </p:cNvSpPr>
          <p:nvPr>
            <p:ph type="title"/>
          </p:nvPr>
        </p:nvSpPr>
        <p:spPr/>
        <p:txBody>
          <a:bodyPr/>
          <a:lstStyle/>
          <a:p>
            <a:r>
              <a:rPr lang="en-US" b="1" dirty="0"/>
              <a:t>Academic detachment among college athletes</a:t>
            </a:r>
            <a:endParaRPr lang="en-US" dirty="0"/>
          </a:p>
        </p:txBody>
      </p:sp>
      <p:sp>
        <p:nvSpPr>
          <p:cNvPr id="3" name="Content Placeholder 2">
            <a:extLst>
              <a:ext uri="{FF2B5EF4-FFF2-40B4-BE49-F238E27FC236}">
                <a16:creationId xmlns:a16="http://schemas.microsoft.com/office/drawing/2014/main" id="{27C8E286-C10A-C341-9558-02E8181D3850}"/>
              </a:ext>
            </a:extLst>
          </p:cNvPr>
          <p:cNvSpPr>
            <a:spLocks noGrp="1"/>
          </p:cNvSpPr>
          <p:nvPr>
            <p:ph idx="1"/>
          </p:nvPr>
        </p:nvSpPr>
        <p:spPr/>
        <p:txBody>
          <a:bodyPr>
            <a:normAutofit/>
          </a:bodyPr>
          <a:lstStyle/>
          <a:p>
            <a:r>
              <a:rPr lang="en-US" dirty="0"/>
              <a:t>After five years of observing, interviewing, traveling with, and hanging out with athletes and coaches for a big-time college basketball team, the </a:t>
            </a:r>
            <a:r>
              <a:rPr lang="en-US" dirty="0" err="1"/>
              <a:t>Adlers</a:t>
            </a:r>
            <a:r>
              <a:rPr lang="en-US" dirty="0"/>
              <a:t> concluded that playing on such a team and being seriously involved in academic courses seldom go hand in hand. </a:t>
            </a:r>
          </a:p>
          <a:p>
            <a:r>
              <a:rPr lang="en-US" dirty="0"/>
              <a:t>The men discovered that selecting easier courses and majors was necessary if they were to meet coaches’ expectations. Fatigue, the pressures of games, and over forty hours a week devoted to basketball kept them from focusing seriously on academic tasks. </a:t>
            </a:r>
          </a:p>
          <a:p>
            <a:r>
              <a:rPr lang="en-US" dirty="0"/>
              <a:t>Academic detachment was supported in the team culture. </a:t>
            </a:r>
            <a:r>
              <a:rPr lang="en-US"/>
              <a:t>These young men were with one another constantly—in the dorms, at meals, during practices, on trips to games, in the weight room, and on nights when there were no games. </a:t>
            </a:r>
            <a:endParaRPr lang="en-US" dirty="0"/>
          </a:p>
        </p:txBody>
      </p:sp>
    </p:spTree>
    <p:extLst>
      <p:ext uri="{BB962C8B-B14F-4D97-AF65-F5344CB8AC3E}">
        <p14:creationId xmlns:p14="http://schemas.microsoft.com/office/powerpoint/2010/main" val="424126679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F6D413-983A-4FD0-BA56-6720FCB3A591}"/>
</file>

<file path=customXml/itemProps2.xml><?xml version="1.0" encoding="utf-8"?>
<ds:datastoreItem xmlns:ds="http://schemas.openxmlformats.org/officeDocument/2006/customXml" ds:itemID="{0E630D09-9BE9-4320-870C-B783213279BF}"/>
</file>

<file path=customXml/itemProps3.xml><?xml version="1.0" encoding="utf-8"?>
<ds:datastoreItem xmlns:ds="http://schemas.openxmlformats.org/officeDocument/2006/customXml" ds:itemID="{E410FA29-1C45-4F26-A496-454D2DD57579}"/>
</file>

<file path=docProps/app.xml><?xml version="1.0" encoding="utf-8"?>
<Properties xmlns="http://schemas.openxmlformats.org/officeDocument/2006/extended-properties" xmlns:vt="http://schemas.openxmlformats.org/officeDocument/2006/docPropsVTypes">
  <Template>Frame</Template>
  <TotalTime>303</TotalTime>
  <Words>735</Words>
  <Application>Microsoft Macintosh PowerPoint</Application>
  <PresentationFormat>Widescreen</PresentationFormat>
  <Paragraphs>81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Corbel</vt:lpstr>
      <vt:lpstr>Helvetica Neue</vt:lpstr>
      <vt:lpstr>Wingdings 2</vt:lpstr>
      <vt:lpstr>Frame</vt:lpstr>
      <vt:lpstr>Chapter 5</vt:lpstr>
      <vt:lpstr> High School &amp; College Sports </vt:lpstr>
      <vt:lpstr> Research faculty are not eager to study intercollegiate sports </vt:lpstr>
      <vt:lpstr>A brief history of NCAA academic reforms</vt:lpstr>
      <vt:lpstr>School–community relations</vt:lpstr>
      <vt:lpstr>Ethnicity and sports participation among high school girls</vt:lpstr>
      <vt:lpstr>Conformity or leadership in high school sports</vt:lpstr>
      <vt:lpstr>Academic detachment among college athletes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13</cp:revision>
  <dcterms:created xsi:type="dcterms:W3CDTF">2021-12-08T21:24:02Z</dcterms:created>
  <dcterms:modified xsi:type="dcterms:W3CDTF">2021-12-09T02:27:08Z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