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01671DF-3BA3-4EF3-BF20-20C373BC992C}">
  <a:tblStyle styleId="{701671DF-3BA3-4EF3-BF20-20C373BC992C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5d4544349f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g5d4544349f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d4544349f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5d4544349f_0_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d4544349f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5d4544349f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d4544349f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5d4544349f_0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d4544349f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5d4544349f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d4544349f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5d4544349f_0_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5d4544349f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5d4544349f_0_1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d4544349f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5d4544349f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d4544349f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5d4544349f_0_1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d4544349f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5d4544349f_0_1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6b3d91763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6b3d9176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d28f80c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5d28f80c0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d454434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g5d4544349f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d4544349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g5d4544349f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5d4544349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5d4544349f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d4544349f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5d4544349f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g"/><Relationship Id="rId4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20" Type="http://schemas.openxmlformats.org/officeDocument/2006/relationships/hyperlink" Target="https://commons.wikimedia.org/wiki/File:Monkey_group.jpg" TargetMode="External"/><Relationship Id="rId22" Type="http://schemas.openxmlformats.org/officeDocument/2006/relationships/hyperlink" Target="https://creativecommons.org/licenses/by-sa/4.0/legalcode" TargetMode="External"/><Relationship Id="rId21" Type="http://schemas.openxmlformats.org/officeDocument/2006/relationships/hyperlink" Target="https://commons.wikimedia.org/wiki/User:Natureloverperson" TargetMode="External"/><Relationship Id="rId24" Type="http://schemas.openxmlformats.org/officeDocument/2006/relationships/hyperlink" Target="https://www.flickr.com/people/39676602@N06" TargetMode="External"/><Relationship Id="rId23" Type="http://schemas.openxmlformats.org/officeDocument/2006/relationships/hyperlink" Target="https://commons.wikimedia.org/wiki/File:Snow_monkey_baby_milk_time.jpg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commons.wikimedia.org/wiki/File:Stone_tool_use_by_a_capuchin_monkey.jpg" TargetMode="External"/><Relationship Id="rId4" Type="http://schemas.openxmlformats.org/officeDocument/2006/relationships/hyperlink" Target="https://commons.wikimedia.org/wiki/User:Tfalotico" TargetMode="External"/><Relationship Id="rId9" Type="http://schemas.openxmlformats.org/officeDocument/2006/relationships/hyperlink" Target="https://publicdomainvectors.org/en/free-clipart/Lemon-tree/41589.html" TargetMode="External"/><Relationship Id="rId26" Type="http://schemas.openxmlformats.org/officeDocument/2006/relationships/hyperlink" Target="https://commons.wikimedia.org/wiki/File:Dierenpark_Emmen_baboon_(2679944324).jpg" TargetMode="External"/><Relationship Id="rId25" Type="http://schemas.openxmlformats.org/officeDocument/2006/relationships/hyperlink" Target="https://creativecommons.org/licenses/by-sa/2.0/legalcode" TargetMode="External"/><Relationship Id="rId28" Type="http://schemas.openxmlformats.org/officeDocument/2006/relationships/hyperlink" Target="https://creativecommons.org/licenses/by/2.0/legalcode" TargetMode="External"/><Relationship Id="rId27" Type="http://schemas.openxmlformats.org/officeDocument/2006/relationships/hyperlink" Target="https://www.flickr.com/people/80538772@N00" TargetMode="External"/><Relationship Id="rId5" Type="http://schemas.openxmlformats.org/officeDocument/2006/relationships/hyperlink" Target="https://creativecommons.org/licenses/by-sa/4.0/legalcode" TargetMode="External"/><Relationship Id="rId6" Type="http://schemas.openxmlformats.org/officeDocument/2006/relationships/hyperlink" Target="https://creativecommons.org/licenses/by-nc/4.0/" TargetMode="External"/><Relationship Id="rId29" Type="http://schemas.openxmlformats.org/officeDocument/2006/relationships/hyperlink" Target="https://creativecommons.org/licenses/by-nc/4.0/" TargetMode="External"/><Relationship Id="rId7" Type="http://schemas.openxmlformats.org/officeDocument/2006/relationships/hyperlink" Target="https://creativecommons.org/licenses/by-nc/4.0/" TargetMode="External"/><Relationship Id="rId8" Type="http://schemas.openxmlformats.org/officeDocument/2006/relationships/hyperlink" Target="https://publicdomainvectors.org/en/free-clipart/Green-fruit-tree/60001.html" TargetMode="External"/><Relationship Id="rId11" Type="http://schemas.openxmlformats.org/officeDocument/2006/relationships/hyperlink" Target="http://publicdomainvectors.org" TargetMode="External"/><Relationship Id="rId10" Type="http://schemas.openxmlformats.org/officeDocument/2006/relationships/hyperlink" Target="https://publicdomainvectors.org/en/free-clipart/Ladybug-image/48516.html" TargetMode="External"/><Relationship Id="rId13" Type="http://schemas.openxmlformats.org/officeDocument/2006/relationships/hyperlink" Target="https://pxhere.com/en/photo/1057756" TargetMode="External"/><Relationship Id="rId12" Type="http://schemas.openxmlformats.org/officeDocument/2006/relationships/hyperlink" Target="https://creativecommons.org/share-your-work/public-domain/cc0/" TargetMode="External"/><Relationship Id="rId15" Type="http://schemas.openxmlformats.org/officeDocument/2006/relationships/hyperlink" Target="https://pxhere.com/" TargetMode="External"/><Relationship Id="rId14" Type="http://schemas.openxmlformats.org/officeDocument/2006/relationships/hyperlink" Target="https://pxhere.com/en/camera/671" TargetMode="External"/><Relationship Id="rId17" Type="http://schemas.openxmlformats.org/officeDocument/2006/relationships/hyperlink" Target="https://commons.wikimedia.org/wiki/File:Slow_Loris.jpg" TargetMode="External"/><Relationship Id="rId16" Type="http://schemas.openxmlformats.org/officeDocument/2006/relationships/hyperlink" Target="https://creativecommons.org/share-your-work/public-domain/cc0/" TargetMode="External"/><Relationship Id="rId19" Type="http://schemas.openxmlformats.org/officeDocument/2006/relationships/hyperlink" Target="https://creativecommons.org/licenses/by-sa/3.0/legalcode" TargetMode="External"/><Relationship Id="rId18" Type="http://schemas.openxmlformats.org/officeDocument/2006/relationships/hyperlink" Target="https://commons.wikimedia.org/wiki/User:Jmiksanek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commons.wikimedia.org/wiki/File:BabouinGeladaAuReveil.JPG" TargetMode="External"/><Relationship Id="rId9" Type="http://schemas.openxmlformats.org/officeDocument/2006/relationships/hyperlink" Target="https://commons.wikimedia.org/wiki/File:Pan_troglodytes,_tool_use_in_Senegal.jpg" TargetMode="External"/><Relationship Id="rId5" Type="http://schemas.openxmlformats.org/officeDocument/2006/relationships/hyperlink" Target="https://commons.wikimedia.org/wiki/User:BluesyPete" TargetMode="External"/><Relationship Id="rId6" Type="http://schemas.openxmlformats.org/officeDocument/2006/relationships/hyperlink" Target="https://creativecommons.org/licenses/by-sa/3.0/legalcode" TargetMode="External"/><Relationship Id="rId7" Type="http://schemas.openxmlformats.org/officeDocument/2006/relationships/hyperlink" Target="https://commons.wikimedia.org/wiki/File:Baboons_Wunania_012018.jpg" TargetMode="External"/><Relationship Id="rId8" Type="http://schemas.openxmlformats.org/officeDocument/2006/relationships/hyperlink" Target="https://creativecommons.org/licenses/by-sa/4.0/legalcode" TargetMode="External"/><Relationship Id="rId11" Type="http://schemas.openxmlformats.org/officeDocument/2006/relationships/hyperlink" Target="https://creativecommons.org/licenses/by/4.0/legalcode" TargetMode="External"/><Relationship Id="rId10" Type="http://schemas.openxmlformats.org/officeDocument/2006/relationships/hyperlink" Target="https://royalsocietypublishing.org/content/2/4/140507" TargetMode="External"/><Relationship Id="rId13" Type="http://schemas.openxmlformats.org/officeDocument/2006/relationships/hyperlink" Target="https://commons.wikimedia.org/wiki/User:Yosemite" TargetMode="External"/><Relationship Id="rId12" Type="http://schemas.openxmlformats.org/officeDocument/2006/relationships/hyperlink" Target="https://commons.wikimedia.org/wiki/File:Jigokudani_hotspring_in_Nagano_Japan_001.jpg" TargetMode="External"/><Relationship Id="rId14" Type="http://schemas.openxmlformats.org/officeDocument/2006/relationships/hyperlink" Target="https://creativecommons.org/licenses/by-sa/3.0/legalcode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6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49" y="1676925"/>
            <a:ext cx="77175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Primate Ecology and Behavior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Karin Enstam Jaffe,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Associations between two or more species </a:t>
            </a:r>
            <a:r>
              <a:rPr lang="en-US" sz="3200">
                <a:solidFill>
                  <a:srgbClr val="44122B"/>
                </a:solidFill>
              </a:rPr>
              <a:t>in which</a:t>
            </a:r>
            <a:r>
              <a:rPr lang="en-US" sz="3200">
                <a:solidFill>
                  <a:srgbClr val="44122B"/>
                </a:solidFill>
              </a:rPr>
              <a:t> at least one species changes behavior</a:t>
            </a:r>
            <a:endParaRPr sz="3200">
              <a:solidFill>
                <a:srgbClr val="44122B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Foraging or anti-predator benefits</a:t>
            </a:r>
            <a:endParaRPr sz="3200">
              <a:solidFill>
                <a:srgbClr val="44122B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04" name="Google Shape;104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Polyspecific Associations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/>
          <p:nvPr>
            <p:ph idx="1" type="body"/>
          </p:nvPr>
        </p:nvSpPr>
        <p:spPr>
          <a:xfrm>
            <a:off x="1308100" y="1346875"/>
            <a:ext cx="10713600" cy="47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One or both sexes disperse at sexual maturity 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Costs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Aggression from same-sex members of new group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Low rank in new group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Lack of alliances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Lack ecological and predator knowledge in new home range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Benefits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Reproductive success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Avoid inbreeding</a:t>
            </a:r>
            <a:endParaRPr sz="2800">
              <a:solidFill>
                <a:srgbClr val="44122B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10" name="Google Shape;110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Dispersal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Time or energy a parent invests to enhance offsprin</a:t>
            </a:r>
            <a:r>
              <a:rPr lang="en-US" sz="3200"/>
              <a:t>g </a:t>
            </a:r>
            <a:r>
              <a:rPr lang="en-US" sz="3200">
                <a:solidFill>
                  <a:srgbClr val="44122B"/>
                </a:solidFill>
              </a:rPr>
              <a:t>survival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Females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Highly involved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Energetic expense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Social learning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Males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Variable involvement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Paternal certainty</a:t>
            </a:r>
            <a:endParaRPr sz="2800">
              <a:solidFill>
                <a:srgbClr val="44122B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16" name="Google Shape;116;p18"/>
          <p:cNvSpPr txBox="1"/>
          <p:nvPr>
            <p:ph type="title"/>
          </p:nvPr>
        </p:nvSpPr>
        <p:spPr>
          <a:xfrm>
            <a:off x="950175" y="-22375"/>
            <a:ext cx="107574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Reproductive Strategies: Parental investment</a:t>
            </a:r>
            <a:endParaRPr sz="4000"/>
          </a:p>
        </p:txBody>
      </p:sp>
      <p:pic>
        <p:nvPicPr>
          <p:cNvPr descr="File:Snow monkey baby milk time.jpg"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6825" y="2399500"/>
            <a:ext cx="5227075" cy="353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Selection for traits that maximize mating success</a:t>
            </a:r>
            <a:endParaRPr sz="3200">
              <a:solidFill>
                <a:srgbClr val="44122B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Intrasexual selection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Selection for traits that enhance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the ability of same-sex members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to compete amongst themselves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Intersexual selection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Selection for traits that enhance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the ability of one sex to attract the other</a:t>
            </a:r>
            <a:endParaRPr sz="28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23" name="Google Shape;123;p19"/>
          <p:cNvSpPr txBox="1"/>
          <p:nvPr>
            <p:ph type="title"/>
          </p:nvPr>
        </p:nvSpPr>
        <p:spPr>
          <a:xfrm>
            <a:off x="1034300" y="0"/>
            <a:ext cx="122505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Reproductive Strategies: Sexual Selection</a:t>
            </a:r>
            <a:endParaRPr sz="4000"/>
          </a:p>
        </p:txBody>
      </p:sp>
      <p:pic>
        <p:nvPicPr>
          <p:cNvPr id="124" name="Google Shape;1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1500" y="2455600"/>
            <a:ext cx="4251550" cy="282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Social system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>
                <a:solidFill>
                  <a:srgbClr val="44122B"/>
                </a:solidFill>
              </a:rPr>
              <a:t>Typical number of males and females</a:t>
            </a:r>
            <a:endParaRPr sz="2800">
              <a:solidFill>
                <a:srgbClr val="44122B"/>
              </a:solidFill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Mating system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Who mates with who</a:t>
            </a:r>
            <a:endParaRPr sz="2800">
              <a:solidFill>
                <a:srgbClr val="44122B"/>
              </a:solidFill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Depends on distribution of food, females, males</a:t>
            </a:r>
            <a:endParaRPr sz="32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30" name="Google Shape;130;p20"/>
          <p:cNvSpPr txBox="1"/>
          <p:nvPr>
            <p:ph type="title"/>
          </p:nvPr>
        </p:nvSpPr>
        <p:spPr>
          <a:xfrm>
            <a:off x="559000" y="0"/>
            <a:ext cx="115434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Reproductive Strategies: Social &amp; Mating Systems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/>
          <p:nvPr>
            <p:ph idx="1" type="body"/>
          </p:nvPr>
        </p:nvSpPr>
        <p:spPr>
          <a:xfrm>
            <a:off x="1113299" y="12666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Monogamy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Gibbons: long-term pair-bonding,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low male-male competition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Sexual monomorphism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Polygyn</a:t>
            </a:r>
            <a:r>
              <a:rPr lang="en-US" sz="3200">
                <a:solidFill>
                  <a:srgbClr val="44122B"/>
                </a:solidFill>
              </a:rPr>
              <a:t>y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Arial"/>
              <a:buChar char="○"/>
            </a:pPr>
            <a:r>
              <a:rPr lang="en-US" sz="2800">
                <a:solidFill>
                  <a:srgbClr val="44122B"/>
                </a:solidFill>
              </a:rPr>
              <a:t>Orangutans: male-male competition for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solitary females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Arial"/>
              <a:buChar char="○"/>
            </a:pPr>
            <a:r>
              <a:rPr lang="en-US" sz="2800">
                <a:solidFill>
                  <a:srgbClr val="44122B"/>
                </a:solidFill>
              </a:rPr>
              <a:t>Sexual dimorphism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Polyandry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Tamarins, marmosets</a:t>
            </a:r>
            <a:endParaRPr sz="28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36" name="Google Shape;136;p21"/>
          <p:cNvSpPr txBox="1"/>
          <p:nvPr>
            <p:ph type="title"/>
          </p:nvPr>
        </p:nvSpPr>
        <p:spPr>
          <a:xfrm>
            <a:off x="1308100" y="0"/>
            <a:ext cx="103389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When Females are Solitary</a:t>
            </a:r>
            <a:endParaRPr sz="4000"/>
          </a:p>
        </p:txBody>
      </p:sp>
      <p:pic>
        <p:nvPicPr>
          <p:cNvPr id="137" name="Google Shape;13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35781" y="3097825"/>
            <a:ext cx="1940019" cy="158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/>
        </p:nvSpPr>
        <p:spPr>
          <a:xfrm>
            <a:off x="10738375" y="3060175"/>
            <a:ext cx="18693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1800">
                <a:solidFill>
                  <a:srgbClr val="44122B"/>
                </a:solidFill>
              </a:rPr>
              <a:t>Polygyny</a:t>
            </a:r>
            <a:r>
              <a:rPr lang="en-US" sz="1800">
                <a:solidFill>
                  <a:schemeClr val="accent5"/>
                </a:solidFill>
              </a:rPr>
              <a:t> </a:t>
            </a:r>
            <a:endParaRPr sz="1800">
              <a:solidFill>
                <a:schemeClr val="accent5"/>
              </a:solidFill>
            </a:endParaRPr>
          </a:p>
        </p:txBody>
      </p:sp>
      <p:pic>
        <p:nvPicPr>
          <p:cNvPr id="139" name="Google Shape;139;p21"/>
          <p:cNvPicPr preferRelativeResize="0"/>
          <p:nvPr/>
        </p:nvPicPr>
        <p:blipFill rotWithShape="1">
          <a:blip r:embed="rId4">
            <a:alphaModFix/>
          </a:blip>
          <a:srcRect b="60304" l="0" r="66876" t="0"/>
          <a:stretch/>
        </p:blipFill>
        <p:spPr>
          <a:xfrm>
            <a:off x="8603450" y="1233075"/>
            <a:ext cx="2010225" cy="1583473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1"/>
          <p:cNvSpPr txBox="1"/>
          <p:nvPr/>
        </p:nvSpPr>
        <p:spPr>
          <a:xfrm>
            <a:off x="10723425" y="1233075"/>
            <a:ext cx="18693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4122B"/>
                </a:solidFill>
              </a:rPr>
              <a:t>Monogamy</a:t>
            </a:r>
            <a:endParaRPr sz="1800">
              <a:solidFill>
                <a:srgbClr val="44122B"/>
              </a:solidFill>
            </a:endParaRPr>
          </a:p>
        </p:txBody>
      </p:sp>
      <p:pic>
        <p:nvPicPr>
          <p:cNvPr id="141" name="Google Shape;141;p21"/>
          <p:cNvPicPr preferRelativeResize="0"/>
          <p:nvPr/>
        </p:nvPicPr>
        <p:blipFill rotWithShape="1">
          <a:blip r:embed="rId4">
            <a:alphaModFix/>
          </a:blip>
          <a:srcRect b="0" l="55084" r="8443" t="49236"/>
          <a:stretch/>
        </p:blipFill>
        <p:spPr>
          <a:xfrm>
            <a:off x="8735775" y="4823500"/>
            <a:ext cx="1806675" cy="166258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1"/>
          <p:cNvSpPr txBox="1"/>
          <p:nvPr/>
        </p:nvSpPr>
        <p:spPr>
          <a:xfrm>
            <a:off x="10585975" y="4858275"/>
            <a:ext cx="18693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4122B"/>
                </a:solidFill>
              </a:rPr>
              <a:t>Polyandry </a:t>
            </a:r>
            <a:endParaRPr sz="1800">
              <a:solidFill>
                <a:srgbClr val="44122B"/>
              </a:solidFill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7040100" y="5292550"/>
            <a:ext cx="1596900" cy="10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rgbClr val="44122B"/>
                </a:solidFill>
              </a:rPr>
              <a:t>Blue square: </a:t>
            </a:r>
            <a:endParaRPr i="1" sz="1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rgbClr val="44122B"/>
                </a:solidFill>
              </a:rPr>
              <a:t>adult male     </a:t>
            </a:r>
            <a:endParaRPr i="1" sz="1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rgbClr val="44122B"/>
                </a:solidFill>
              </a:rPr>
              <a:t>Red circle: </a:t>
            </a:r>
            <a:endParaRPr i="1" sz="1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rgbClr val="44122B"/>
                </a:solidFill>
              </a:rPr>
              <a:t>adult female</a:t>
            </a:r>
            <a:endParaRPr i="1" sz="1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idx="1" type="body"/>
          </p:nvPr>
        </p:nvSpPr>
        <p:spPr>
          <a:xfrm>
            <a:off x="484700" y="722850"/>
            <a:ext cx="5767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Polygyny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One male, multiple females</a:t>
            </a:r>
            <a:endParaRPr sz="28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Polygamy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Multi-male, multi-female</a:t>
            </a:r>
            <a:endParaRPr sz="28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Ecological conditions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2800">
                <a:solidFill>
                  <a:srgbClr val="44122B"/>
                </a:solidFill>
              </a:rPr>
              <a:t>Food abundance, large patch distribution</a:t>
            </a:r>
            <a:endParaRPr sz="32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49" name="Google Shape;149;p22"/>
          <p:cNvSpPr txBox="1"/>
          <p:nvPr>
            <p:ph type="title"/>
          </p:nvPr>
        </p:nvSpPr>
        <p:spPr>
          <a:xfrm>
            <a:off x="1308100" y="0"/>
            <a:ext cx="103389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When Females Live</a:t>
            </a:r>
            <a:r>
              <a:rPr lang="en-US" sz="4000"/>
              <a:t> in Groups</a:t>
            </a:r>
            <a:endParaRPr sz="4000"/>
          </a:p>
        </p:txBody>
      </p:sp>
      <p:pic>
        <p:nvPicPr>
          <p:cNvPr id="150" name="Google Shape;150;p22"/>
          <p:cNvPicPr preferRelativeResize="0"/>
          <p:nvPr/>
        </p:nvPicPr>
        <p:blipFill rotWithShape="1">
          <a:blip r:embed="rId3">
            <a:alphaModFix/>
          </a:blip>
          <a:srcRect b="45802" l="58312" r="0" t="0"/>
          <a:stretch/>
        </p:blipFill>
        <p:spPr>
          <a:xfrm>
            <a:off x="8543025" y="1388375"/>
            <a:ext cx="2000125" cy="170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2"/>
          <p:cNvSpPr txBox="1"/>
          <p:nvPr/>
        </p:nvSpPr>
        <p:spPr>
          <a:xfrm>
            <a:off x="10692200" y="1366000"/>
            <a:ext cx="1443900" cy="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accent5"/>
                </a:solidFill>
              </a:rPr>
              <a:t>Polygyny </a:t>
            </a:r>
            <a:endParaRPr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 rotWithShape="1">
          <a:blip r:embed="rId3">
            <a:alphaModFix/>
          </a:blip>
          <a:srcRect b="0" l="0" r="64106" t="46184"/>
          <a:stretch/>
        </p:blipFill>
        <p:spPr>
          <a:xfrm>
            <a:off x="8602600" y="3424100"/>
            <a:ext cx="2000125" cy="1972156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/>
        </p:nvSpPr>
        <p:spPr>
          <a:xfrm>
            <a:off x="10714575" y="3488500"/>
            <a:ext cx="1443900" cy="6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accent5"/>
                </a:solidFill>
              </a:rPr>
              <a:t>Polygamy </a:t>
            </a:r>
            <a:endParaRPr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154" name="Google Shape;154;p22"/>
          <p:cNvSpPr txBox="1"/>
          <p:nvPr/>
        </p:nvSpPr>
        <p:spPr>
          <a:xfrm>
            <a:off x="10657724" y="5171400"/>
            <a:ext cx="2096400" cy="10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accent5"/>
                </a:solidFill>
              </a:rPr>
              <a:t>Blue square: </a:t>
            </a:r>
            <a:endParaRPr i="1"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accent5"/>
                </a:solidFill>
              </a:rPr>
              <a:t>adult male     </a:t>
            </a:r>
            <a:endParaRPr i="1"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accent5"/>
                </a:solidFill>
              </a:rPr>
              <a:t>Red circle: </a:t>
            </a:r>
            <a:endParaRPr i="1"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accent5"/>
                </a:solidFill>
              </a:rPr>
              <a:t>adult female</a:t>
            </a:r>
            <a:endParaRPr i="1"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>
            <p:ph idx="1" type="body"/>
          </p:nvPr>
        </p:nvSpPr>
        <p:spPr>
          <a:xfrm>
            <a:off x="669399" y="13326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Vocal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2800">
                <a:solidFill>
                  <a:srgbClr val="44122B"/>
                </a:solidFill>
              </a:rPr>
              <a:t>Loud calls, contact calls, screeches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Visual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Facial expressions, piloerection,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44122B"/>
                </a:solidFill>
              </a:rPr>
              <a:t>sexual swelling, facial coloration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Olfactory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2800">
                <a:solidFill>
                  <a:srgbClr val="44122B"/>
                </a:solidFill>
              </a:rPr>
              <a:t>Anogenital scents, urine washing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Tactile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Grooming</a:t>
            </a:r>
            <a:endParaRPr sz="28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60" name="Google Shape;160;p23"/>
          <p:cNvSpPr txBox="1"/>
          <p:nvPr>
            <p:ph type="title"/>
          </p:nvPr>
        </p:nvSpPr>
        <p:spPr>
          <a:xfrm>
            <a:off x="1308100" y="0"/>
            <a:ext cx="103389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Communication</a:t>
            </a:r>
            <a:endParaRPr sz="4000"/>
          </a:p>
        </p:txBody>
      </p:sp>
      <p:pic>
        <p:nvPicPr>
          <p:cNvPr id="161" name="Google Shape;16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88700" y="501150"/>
            <a:ext cx="2349700" cy="32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67850" y="3907275"/>
            <a:ext cx="3791400" cy="253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 txBox="1"/>
          <p:nvPr>
            <p:ph idx="1" type="body"/>
          </p:nvPr>
        </p:nvSpPr>
        <p:spPr>
          <a:xfrm>
            <a:off x="669399" y="13326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i="1" lang="en-US" sz="3200">
                <a:solidFill>
                  <a:srgbClr val="44122B"/>
                </a:solidFill>
              </a:rPr>
              <a:t>One</a:t>
            </a:r>
            <a:r>
              <a:rPr lang="en-US" sz="3200">
                <a:solidFill>
                  <a:srgbClr val="44122B"/>
                </a:solidFill>
              </a:rPr>
              <a:t> definition of culture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Transmission of behavior via social learning</a:t>
            </a:r>
            <a:endParaRPr sz="2800">
              <a:solidFill>
                <a:srgbClr val="44122B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Cultural tradition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Distinctive pattern of behavior shared by multiple individuals in a social group that persists over time</a:t>
            </a:r>
            <a:endParaRPr sz="2800">
              <a:solidFill>
                <a:srgbClr val="44122B"/>
              </a:solidFill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68" name="Google Shape;168;p24"/>
          <p:cNvSpPr txBox="1"/>
          <p:nvPr>
            <p:ph type="title"/>
          </p:nvPr>
        </p:nvSpPr>
        <p:spPr>
          <a:xfrm>
            <a:off x="1308100" y="0"/>
            <a:ext cx="103389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 Question of Culture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 txBox="1"/>
          <p:nvPr>
            <p:ph idx="1" type="body"/>
          </p:nvPr>
        </p:nvSpPr>
        <p:spPr>
          <a:xfrm>
            <a:off x="602189" y="1260200"/>
            <a:ext cx="53202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Chimpanzees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40+ traditions across sites</a:t>
            </a:r>
            <a:endParaRPr sz="2800">
              <a:solidFill>
                <a:srgbClr val="44122B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74" name="Google Shape;174;p25"/>
          <p:cNvSpPr txBox="1"/>
          <p:nvPr>
            <p:ph idx="2" type="body"/>
          </p:nvPr>
        </p:nvSpPr>
        <p:spPr>
          <a:xfrm>
            <a:off x="6763026" y="1198200"/>
            <a:ext cx="55140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Macaques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Unique foraging behaviors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Hot spring bathing</a:t>
            </a:r>
            <a:endParaRPr>
              <a:solidFill>
                <a:srgbClr val="44122B"/>
              </a:solidFill>
            </a:endParaRPr>
          </a:p>
        </p:txBody>
      </p:sp>
      <p:sp>
        <p:nvSpPr>
          <p:cNvPr id="175" name="Google Shape;175;p25"/>
          <p:cNvSpPr txBox="1"/>
          <p:nvPr>
            <p:ph type="title"/>
          </p:nvPr>
        </p:nvSpPr>
        <p:spPr>
          <a:xfrm>
            <a:off x="1308100" y="0"/>
            <a:ext cx="103389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Examples of Culture in Primates</a:t>
            </a:r>
            <a:endParaRPr sz="4000"/>
          </a:p>
        </p:txBody>
      </p:sp>
      <p:pic>
        <p:nvPicPr>
          <p:cNvPr descr="File:Pan troglodytes, tool use in Senegal.jpg" id="176" name="Google Shape;17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751" y="2750625"/>
            <a:ext cx="6180161" cy="349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1800" y="3067250"/>
            <a:ext cx="4255200" cy="315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Describe primate behavioral variation</a:t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Explain why primates live in groups</a:t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Distinguish primate social systems from mating systems</a:t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Contrast male and female reproductive and parental investment strategies</a:t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Describe primate communication</a:t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accent5"/>
                </a:solidFill>
              </a:rPr>
              <a:t>Evaluate evidence for primate cultural variation</a:t>
            </a:r>
            <a:endParaRPr sz="32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" name="Google Shape;182;p26"/>
          <p:cNvGraphicFramePr/>
          <p:nvPr/>
        </p:nvGraphicFramePr>
        <p:xfrm>
          <a:off x="458025" y="118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{701671DF-3BA3-4EF3-BF20-20C373BC992C}</a:tableStyleId>
              </a:tblPr>
              <a:tblGrid>
                <a:gridCol w="901375"/>
                <a:gridCol w="930125"/>
                <a:gridCol w="91274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6.1b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Stone tool use by a capuchin monkey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Tiago Falótico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Karin Enstam Jaffe observing patas monkeys in Laikipia, Kenya by Rebecca Chancellor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Food distribution patterns of folivores, frugivores, and insectivores a derivative work by Karin Enstam Jaffe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[Includes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Green fruit tree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Lemon tree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and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Ladybug image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all from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publicdomainvectors.org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].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Photo/1057756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C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amera/671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https://pxhere.com/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Slow Loris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Jmiksanek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Monkey group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Natureloverperson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6.1a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Snow monkey baby milk time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Daisuke tashiro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6.19a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Dierenpark Emmen baboon (2679944324)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robin bos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from heerenveen, the Netherlands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6.22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Social and Mating Systems</a:t>
                      </a:r>
                      <a:r>
                        <a:rPr b="1" lang="en-US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Karin Enstam Jaffe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83" name="Google Shape;183;p26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" name="Google Shape;188;p27"/>
          <p:cNvGraphicFramePr/>
          <p:nvPr/>
        </p:nvGraphicFramePr>
        <p:xfrm>
          <a:off x="480025" y="11894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{701671DF-3BA3-4EF3-BF20-20C373BC992C}</a:tableStyleId>
              </a:tblPr>
              <a:tblGrid>
                <a:gridCol w="808275"/>
                <a:gridCol w="903100"/>
                <a:gridCol w="92475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6.22 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Social and Mating Systems</a:t>
                      </a:r>
                      <a:r>
                        <a:rPr b="1" lang="en-US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Karin Enstam Jaffe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>
                          <a:solidFill>
                            <a:srgbClr val="000000"/>
                          </a:solidFill>
                        </a:rPr>
                        <a:t>6.26</a:t>
                      </a:r>
                      <a:endParaRPr b="0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BabouinGeladaAuReveil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BluesyPete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6.30c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Baboons Wunania 012018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Kim Toogood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6.31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Pan troglodytes, tool use in Senegal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 J. D. Pruetz, P. Bertolani, K. Boyer Ontl, S. Lindshield, M. Shelley, and E. G. Wessling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6.32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Jigokudani hotspring in Nagano Japan 001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Yosemite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89" name="Google Shape;189;p27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Branch of science that studies primates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Different disciplines and foci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Evolutionary theories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Primate intelligence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Conservation studies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Social complexity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Behavioral variation</a:t>
            </a:r>
            <a:endParaRPr sz="28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What is Primatology?</a:t>
            </a:r>
            <a:endParaRPr sz="4000"/>
          </a:p>
        </p:txBody>
      </p:sp>
      <p:pic>
        <p:nvPicPr>
          <p:cNvPr descr="File:Stone tool use by a capuchin monkey.jpg"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7825" y="2836638"/>
            <a:ext cx="4402875" cy="29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5115875" y="1423075"/>
            <a:ext cx="64893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600 species and subspecies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Primate ecology impacts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Morphology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Physiology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Body size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Social behavior</a:t>
            </a:r>
            <a:endParaRPr sz="28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Ecology</a:t>
            </a:r>
            <a:endParaRPr sz="4000"/>
          </a:p>
        </p:txBody>
      </p:sp>
      <p:pic>
        <p:nvPicPr>
          <p:cNvPr id="59" name="Google Shape;59;p10"/>
          <p:cNvPicPr preferRelativeResize="0"/>
          <p:nvPr/>
        </p:nvPicPr>
        <p:blipFill rotWithShape="1">
          <a:blip r:embed="rId3">
            <a:alphaModFix/>
          </a:blip>
          <a:srcRect b="3790" l="0" r="0" t="0"/>
          <a:stretch/>
        </p:blipFill>
        <p:spPr>
          <a:xfrm>
            <a:off x="460825" y="1349300"/>
            <a:ext cx="3524350" cy="4948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Primate Diet</a:t>
            </a:r>
            <a:endParaRPr sz="4000"/>
          </a:p>
        </p:txBody>
      </p:sp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854314" y="1396444"/>
            <a:ext cx="48768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Body size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Food factors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Abundance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Distribution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Quality </a:t>
            </a:r>
            <a:endParaRPr sz="28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High quality foods are less abundant, patchy 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66" name="Google Shape;66;p11"/>
          <p:cNvSpPr txBox="1"/>
          <p:nvPr/>
        </p:nvSpPr>
        <p:spPr>
          <a:xfrm>
            <a:off x="8417975" y="1188275"/>
            <a:ext cx="3591900" cy="15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44122B"/>
                </a:solidFill>
              </a:rPr>
              <a:t>F</a:t>
            </a:r>
            <a:r>
              <a:rPr lang="en-US" sz="2200">
                <a:solidFill>
                  <a:srgbClr val="44122B"/>
                </a:solidFill>
              </a:rPr>
              <a:t>olivores: food is abundant and everywhere </a:t>
            </a:r>
            <a:endParaRPr sz="2200">
              <a:solidFill>
                <a:srgbClr val="44122B"/>
              </a:solidFill>
            </a:endParaRPr>
          </a:p>
        </p:txBody>
      </p:sp>
      <p:pic>
        <p:nvPicPr>
          <p:cNvPr id="67" name="Google Shape;6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6189" y="1231428"/>
            <a:ext cx="1914525" cy="151447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1"/>
          <p:cNvSpPr txBox="1"/>
          <p:nvPr/>
        </p:nvSpPr>
        <p:spPr>
          <a:xfrm>
            <a:off x="8479275" y="2943500"/>
            <a:ext cx="3591900" cy="15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44122B"/>
                </a:solidFill>
              </a:rPr>
              <a:t>Frugivores: food is scarce and found in clumps </a:t>
            </a:r>
            <a:endParaRPr sz="2200">
              <a:solidFill>
                <a:srgbClr val="44122B"/>
              </a:solidFill>
            </a:endParaRPr>
          </a:p>
        </p:txBody>
      </p:sp>
      <p:sp>
        <p:nvSpPr>
          <p:cNvPr id="69" name="Google Shape;69;p11"/>
          <p:cNvSpPr txBox="1"/>
          <p:nvPr/>
        </p:nvSpPr>
        <p:spPr>
          <a:xfrm>
            <a:off x="8479275" y="4698725"/>
            <a:ext cx="3591900" cy="15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44122B"/>
                </a:solidFill>
              </a:rPr>
              <a:t>I</a:t>
            </a:r>
            <a:r>
              <a:rPr lang="en-US" sz="2200">
                <a:solidFill>
                  <a:srgbClr val="44122B"/>
                </a:solidFill>
              </a:rPr>
              <a:t>nsectivores: insects are scarce and randomly distributed</a:t>
            </a:r>
            <a:endParaRPr sz="2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</p:txBody>
      </p:sp>
      <p:pic>
        <p:nvPicPr>
          <p:cNvPr id="70" name="Google Shape;70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06199" y="2986575"/>
            <a:ext cx="1914525" cy="1538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57553" y="4765475"/>
            <a:ext cx="1863172" cy="15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Competition for Food</a:t>
            </a:r>
            <a:endParaRPr sz="4000"/>
          </a:p>
        </p:txBody>
      </p:sp>
      <p:sp>
        <p:nvSpPr>
          <p:cNvPr id="77" name="Google Shape;77;p12"/>
          <p:cNvSpPr txBox="1"/>
          <p:nvPr>
            <p:ph idx="1" type="body"/>
          </p:nvPr>
        </p:nvSpPr>
        <p:spPr>
          <a:xfrm>
            <a:off x="919361" y="1356700"/>
            <a:ext cx="9910500" cy="50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Direct competition: fight over resources</a:t>
            </a:r>
            <a:endParaRPr sz="3200"/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Indirect competition: eat food first</a:t>
            </a:r>
            <a:endParaRPr sz="3200"/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Food abundance</a:t>
            </a:r>
            <a:endParaRPr sz="3200"/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Intergroup fighting</a:t>
            </a:r>
            <a:endParaRPr sz="2800"/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Food distribution</a:t>
            </a:r>
            <a:endParaRPr sz="3200"/>
          </a:p>
          <a:p>
            <a: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Intragroup competition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78" name="Google Shape;78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1350" y="3267975"/>
            <a:ext cx="4804375" cy="3183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Sympatric: Two species occupy same area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Allopatric: Two species occupy different areas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Competitive exclusion principle: Two species competing for the same resources cannot occupy the same niche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Niche partitioning: Sympatric species avoid competition through different uses of the environment</a:t>
            </a:r>
            <a:endParaRPr sz="3200"/>
          </a:p>
        </p:txBody>
      </p:sp>
      <p:sp>
        <p:nvSpPr>
          <p:cNvPr id="84" name="Google Shape;84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Community Ecology: Key Concepts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Predation</a:t>
            </a:r>
            <a:endParaRPr sz="4000"/>
          </a:p>
        </p:txBody>
      </p:sp>
      <p:pic>
        <p:nvPicPr>
          <p:cNvPr id="90" name="Google Shape;9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75907" y="3148150"/>
            <a:ext cx="4299400" cy="318697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4"/>
          <p:cNvSpPr txBox="1"/>
          <p:nvPr/>
        </p:nvSpPr>
        <p:spPr>
          <a:xfrm>
            <a:off x="1176375" y="1471700"/>
            <a:ext cx="7547100" cy="51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C</a:t>
            </a:r>
            <a:r>
              <a:rPr lang="en-US" sz="3200">
                <a:solidFill>
                  <a:srgbClr val="44122B"/>
                </a:solidFill>
              </a:rPr>
              <a:t>arnivores, birds of prey, reptiles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>
                <a:solidFill>
                  <a:srgbClr val="44122B"/>
                </a:solidFill>
              </a:rPr>
              <a:t>Predation avoidance tactics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Crypsis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Nocturnal behavior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Vigilance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Alarm calling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Mobbing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Venom (slow loris)</a:t>
            </a:r>
            <a:endParaRPr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>
            <p:ph idx="1" type="body"/>
          </p:nvPr>
        </p:nvSpPr>
        <p:spPr>
          <a:xfrm>
            <a:off x="5631175" y="1330400"/>
            <a:ext cx="61434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Feeding competition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Dominance hierarchy reduces aggression</a:t>
            </a:r>
            <a:endParaRPr sz="2800"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Intergroup conflict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Larger groups more successful</a:t>
            </a:r>
            <a:endParaRPr sz="28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Predation avoidance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Group members share anti-predator tactics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97" name="Google Shape;97;p1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Why Live in Groups?</a:t>
            </a:r>
            <a:endParaRPr sz="4000"/>
          </a:p>
        </p:txBody>
      </p:sp>
      <p:pic>
        <p:nvPicPr>
          <p:cNvPr id="98" name="Google Shape;9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3800" y="2081899"/>
            <a:ext cx="3770925" cy="392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