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F3D0ACA-693B-4997-8891-255722C364BC}">
  <a:tblStyle styleId="{0F3D0ACA-693B-4997-8891-255722C364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9627932A-8BEC-498C-956C-A8AC8BF6378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C99BCEE9-9415-456D-8AB6-1E30E8432EF7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c81d0438d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6c81d0438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7939e86b6d_0_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7939e86b6d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6c81d0438d_0_4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6c81d0438d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939e86b6d_0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939e86b6d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c81d0438d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6c81d0438d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6c81d0438d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6c81d0438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939e86b6d_0_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7939e86b6d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939e86b6d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939e86b6d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7939e86b6d_0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7939e86b6d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939e86b6d_0_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7939e86b6d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939e86b6d_0_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939e86b6d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939e86b6d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7939e86b6d_0_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6c81d0438d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6c81d0438d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6b0e5f3541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6b0e5f354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7939e86b6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7939e86b6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939e86b6d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939e86b6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939e86b6d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7939e86b6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939e86b6d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939e86b6d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939e86b6d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939e86b6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939e86b6d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939e86b6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Relationship Id="rId4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20" Type="http://schemas.openxmlformats.org/officeDocument/2006/relationships/hyperlink" Target="https://boneclones.com/" TargetMode="External"/><Relationship Id="rId22" Type="http://schemas.openxmlformats.org/officeDocument/2006/relationships/hyperlink" Target="https://www.csuchico.edu/geop/geoplace/index.shtml" TargetMode="External"/><Relationship Id="rId21" Type="http://schemas.openxmlformats.org/officeDocument/2006/relationships/hyperlink" Target="https://creativecommons.org/licenses/by-nc/4.0/" TargetMode="External"/><Relationship Id="rId24" Type="http://schemas.openxmlformats.org/officeDocument/2006/relationships/hyperlink" Target="http://www.efossils.org/page/boneviewer/Homo%20habilis/KNM-ER%201813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://humanorigins.si.edu/evidence/human-fossils/fossils/knm-wt-15000" TargetMode="External"/><Relationship Id="rId4" Type="http://schemas.openxmlformats.org/officeDocument/2006/relationships/hyperlink" Target="https://www.si.edu/" TargetMode="External"/><Relationship Id="rId9" Type="http://schemas.openxmlformats.org/officeDocument/2006/relationships/hyperlink" Target="https://creativecommons.org/licenses/by-sa/3.0/legalcode" TargetMode="External"/><Relationship Id="rId26" Type="http://schemas.openxmlformats.org/officeDocument/2006/relationships/hyperlink" Target="http://efossils.org/page/frequently-asked-questions" TargetMode="External"/><Relationship Id="rId25" Type="http://schemas.openxmlformats.org/officeDocument/2006/relationships/hyperlink" Target="http://www.efossils.org/" TargetMode="External"/><Relationship Id="rId5" Type="http://schemas.openxmlformats.org/officeDocument/2006/relationships/hyperlink" Target="http://humanorigins.si.edu/research" TargetMode="External"/><Relationship Id="rId6" Type="http://schemas.openxmlformats.org/officeDocument/2006/relationships/hyperlink" Target="https://www.si.edu/termsofuse/" TargetMode="External"/><Relationship Id="rId7" Type="http://schemas.openxmlformats.org/officeDocument/2006/relationships/hyperlink" Target="https://commons.wikimedia.org/wiki/File:Five_Myr_Climate_Change.png" TargetMode="External"/><Relationship Id="rId8" Type="http://schemas.openxmlformats.org/officeDocument/2006/relationships/hyperlink" Target="https://commons.wikimedia.org/wiki/User:Dragons_flight" TargetMode="External"/><Relationship Id="rId11" Type="http://schemas.openxmlformats.org/officeDocument/2006/relationships/hyperlink" Target="https://www.flickr.com/photos/ilri/" TargetMode="External"/><Relationship Id="rId10" Type="http://schemas.openxmlformats.org/officeDocument/2006/relationships/hyperlink" Target="https://www.flickr.com/photos/ilri/5130992564" TargetMode="External"/><Relationship Id="rId13" Type="http://schemas.openxmlformats.org/officeDocument/2006/relationships/hyperlink" Target="http://efossils.org/page/boneviewer/Homo%20habilis/OH%2024" TargetMode="External"/><Relationship Id="rId12" Type="http://schemas.openxmlformats.org/officeDocument/2006/relationships/hyperlink" Target="https://creativecommons.org/licenses/by-nc-sa/2.0/" TargetMode="External"/><Relationship Id="rId15" Type="http://schemas.openxmlformats.org/officeDocument/2006/relationships/hyperlink" Target="http://efossils.org/page/frequently-asked-questions" TargetMode="External"/><Relationship Id="rId14" Type="http://schemas.openxmlformats.org/officeDocument/2006/relationships/hyperlink" Target="http://www.efossils.org/" TargetMode="External"/><Relationship Id="rId17" Type="http://schemas.openxmlformats.org/officeDocument/2006/relationships/hyperlink" Target="https://boneclones.com/" TargetMode="External"/><Relationship Id="rId16" Type="http://schemas.openxmlformats.org/officeDocument/2006/relationships/hyperlink" Target="https://boneclones.com/product/homo-rudolfensis-skull-knm-er-1470-BH-013" TargetMode="External"/><Relationship Id="rId19" Type="http://schemas.openxmlformats.org/officeDocument/2006/relationships/hyperlink" Target="https://boneclones.com/product/homo-habilis-oh-7-jaw-KO-196" TargetMode="External"/><Relationship Id="rId18" Type="http://schemas.openxmlformats.org/officeDocument/2006/relationships/hyperlink" Target="https://creativecommons.org/licenses/by-nc/4.0/" TargetMode="External"/></Relationships>
</file>

<file path=ppt/slides/_rels/slide22.xml.rels><?xml version="1.0" encoding="UTF-8" standalone="yes"?><Relationships xmlns="http://schemas.openxmlformats.org/package/2006/relationships"><Relationship Id="rId20" Type="http://schemas.openxmlformats.org/officeDocument/2006/relationships/hyperlink" Target="http://humanorigins.si.edu/research" TargetMode="External"/><Relationship Id="rId22" Type="http://schemas.openxmlformats.org/officeDocument/2006/relationships/hyperlink" Target="https://www.csuchico.edu/geop/geoplace/index.shtml" TargetMode="External"/><Relationship Id="rId21" Type="http://schemas.openxmlformats.org/officeDocument/2006/relationships/hyperlink" Target="https://www.si.edu/termsofuse/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boneclones.com/product/homo-habilis-skull-knm-er-1813-BH-002" TargetMode="External"/><Relationship Id="rId4" Type="http://schemas.openxmlformats.org/officeDocument/2006/relationships/hyperlink" Target="https://boneclones.com/" TargetMode="External"/><Relationship Id="rId9" Type="http://schemas.openxmlformats.org/officeDocument/2006/relationships/hyperlink" Target="https://commons.wikimedia.org/wiki/File:Chopping_tool.gif" TargetMode="External"/><Relationship Id="rId5" Type="http://schemas.openxmlformats.org/officeDocument/2006/relationships/hyperlink" Target="https://creativecommons.org/licenses/by-nc/4.0/" TargetMode="External"/><Relationship Id="rId6" Type="http://schemas.openxmlformats.org/officeDocument/2006/relationships/hyperlink" Target="https://boneclones.com/product/homo-rudolfensis-skull-knm-er-1470-BH-013" TargetMode="External"/><Relationship Id="rId7" Type="http://schemas.openxmlformats.org/officeDocument/2006/relationships/hyperlink" Target="https://boneclones.com/" TargetMode="External"/><Relationship Id="rId8" Type="http://schemas.openxmlformats.org/officeDocument/2006/relationships/hyperlink" Target="https://creativecommons.org/licenses/by-nc/4.0/" TargetMode="External"/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s://creativecommons.org/licenses/by-sa/2.5/legalcode" TargetMode="External"/><Relationship Id="rId13" Type="http://schemas.openxmlformats.org/officeDocument/2006/relationships/hyperlink" Target="http://www.efossils.org/" TargetMode="External"/><Relationship Id="rId12" Type="http://schemas.openxmlformats.org/officeDocument/2006/relationships/hyperlink" Target="http://www.efossils.org/page/boneviewer/Homo%20erectus/Sangiran%2017" TargetMode="External"/><Relationship Id="rId15" Type="http://schemas.openxmlformats.org/officeDocument/2006/relationships/hyperlink" Target="https://boneclones.com/product/homo-erectus-skull-tattersall-sawyer-recreation-BH-038" TargetMode="External"/><Relationship Id="rId14" Type="http://schemas.openxmlformats.org/officeDocument/2006/relationships/hyperlink" Target="http://efossils.org/page/frequently-asked-questions" TargetMode="External"/><Relationship Id="rId17" Type="http://schemas.openxmlformats.org/officeDocument/2006/relationships/hyperlink" Target="https://creativecommons.org/licenses/by-nc/4.0/" TargetMode="External"/><Relationship Id="rId16" Type="http://schemas.openxmlformats.org/officeDocument/2006/relationships/hyperlink" Target="https://boneclones.com/" TargetMode="External"/><Relationship Id="rId19" Type="http://schemas.openxmlformats.org/officeDocument/2006/relationships/hyperlink" Target="https://www.si.edu/" TargetMode="External"/><Relationship Id="rId18" Type="http://schemas.openxmlformats.org/officeDocument/2006/relationships/hyperlink" Target="http://humanorigins.si.edu/evidence/human-fossils/fossils/knm-wt-15000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commons.wikimedia.org/wiki/File:Hand_axe_spanish.gif" TargetMode="External"/><Relationship Id="rId4" Type="http://schemas.openxmlformats.org/officeDocument/2006/relationships/hyperlink" Target="https://commons.wikimedia.org/wiki/User:Locutus_Borg" TargetMode="External"/><Relationship Id="rId9" Type="http://schemas.openxmlformats.org/officeDocument/2006/relationships/hyperlink" Target="https://creativecommons.org/licenses/by-nc/4.0/" TargetMode="External"/><Relationship Id="rId5" Type="http://schemas.openxmlformats.org/officeDocument/2006/relationships/hyperlink" Target="https://creativecommons.org/share-your-work/public-domain/cc0/" TargetMode="External"/><Relationship Id="rId6" Type="http://schemas.openxmlformats.org/officeDocument/2006/relationships/hyperlink" Target="https://www.pexels.com/photo/campfire-camping-farm-fire-54156/" TargetMode="External"/><Relationship Id="rId7" Type="http://schemas.openxmlformats.org/officeDocument/2006/relationships/hyperlink" Target="https://www.pexels.com/@mayur-patel-8632" TargetMode="External"/><Relationship Id="rId8" Type="http://schemas.openxmlformats.org/officeDocument/2006/relationships/hyperlink" Target="https://creativecommons.org/share-your-work/public-domain/cc0/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10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Early Members of the Genus </a:t>
            </a:r>
            <a:r>
              <a:rPr i="1" lang="en-US">
                <a:solidFill>
                  <a:srgbClr val="434343"/>
                </a:solidFill>
              </a:rPr>
              <a:t>Homo</a:t>
            </a:r>
            <a:endParaRPr i="1"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0" y="2831875"/>
            <a:ext cx="7829400" cy="26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6727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44122B"/>
                </a:solidFill>
              </a:rPr>
              <a:t>Bonnie Yoshida-Levine, </a:t>
            </a:r>
            <a:r>
              <a:rPr lang="en-US" sz="2400">
                <a:solidFill>
                  <a:srgbClr val="44122B"/>
                </a:solidFill>
              </a:rPr>
              <a:t>Ph.D.</a:t>
            </a:r>
            <a:endParaRPr sz="24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How Many Species of</a:t>
            </a:r>
            <a:r>
              <a:rPr i="1" lang="en-US" sz="4000"/>
              <a:t> Homo habilis?</a:t>
            </a:r>
            <a:endParaRPr sz="4000"/>
          </a:p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1308099" y="1735311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/>
              <a:t>Homo habilis</a:t>
            </a:r>
            <a:endParaRPr i="1" sz="3200"/>
          </a:p>
          <a:p>
            <a:pPr indent="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i="1" sz="3200"/>
          </a:p>
          <a:p>
            <a:pPr indent="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i="1" sz="3200"/>
          </a:p>
          <a:p>
            <a:pPr indent="-431800" lvl="0" marL="457200" rtl="0" algn="l">
              <a:lnSpc>
                <a:spcPct val="2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●"/>
            </a:pPr>
            <a:r>
              <a:rPr i="1" lang="en-US" sz="3200"/>
              <a:t>Homo rudolfensis</a:t>
            </a:r>
            <a:endParaRPr i="1" sz="3200"/>
          </a:p>
        </p:txBody>
      </p:sp>
      <p:pic>
        <p:nvPicPr>
          <p:cNvPr descr="product-1934-main-main-big-1415045928.jpg" id="103" name="Google Shape;10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1225" y="4109475"/>
            <a:ext cx="2595350" cy="2595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mo habilis Skull - KNM-ER 1813" id="104" name="Google Shape;104;p16" title="Homo habilis Skull - KNM-ER 18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1224" y="1332475"/>
            <a:ext cx="2595340" cy="2595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Culture and Lifeways</a:t>
            </a:r>
            <a:endParaRPr sz="4000"/>
          </a:p>
        </p:txBody>
      </p:sp>
      <p:sp>
        <p:nvSpPr>
          <p:cNvPr id="110" name="Google Shape;110;p17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Oldowan 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Oldest stone tool industry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2.5-1.6 mya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“Flake and chopper” tools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Purpose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Butchering animals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Meat-eating</a:t>
            </a:r>
            <a:endParaRPr sz="2800">
              <a:solidFill>
                <a:srgbClr val="44122B"/>
              </a:solidFill>
            </a:endParaRPr>
          </a:p>
          <a:p>
            <a:pPr indent="-4064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■"/>
            </a:pPr>
            <a:r>
              <a:rPr lang="en-US" sz="2800">
                <a:solidFill>
                  <a:srgbClr val="44122B"/>
                </a:solidFill>
              </a:rPr>
              <a:t>More protein</a:t>
            </a:r>
            <a:r>
              <a:rPr lang="en-US" sz="2800"/>
              <a:t> and</a:t>
            </a:r>
            <a:r>
              <a:rPr lang="en-US" sz="2800">
                <a:solidFill>
                  <a:srgbClr val="44122B"/>
                </a:solidFill>
              </a:rPr>
              <a:t> calories</a:t>
            </a:r>
            <a:endParaRPr sz="2800">
              <a:solidFill>
                <a:srgbClr val="44122B"/>
              </a:solidFill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8525" y="1963100"/>
            <a:ext cx="5038675" cy="280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Summary Features</a:t>
            </a:r>
            <a:endParaRPr sz="4000"/>
          </a:p>
        </p:txBody>
      </p:sp>
      <p:graphicFrame>
        <p:nvGraphicFramePr>
          <p:cNvPr id="117" name="Google Shape;117;p18"/>
          <p:cNvGraphicFramePr/>
          <p:nvPr/>
        </p:nvGraphicFramePr>
        <p:xfrm>
          <a:off x="311200" y="1257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{9627932A-8BEC-498C-956C-A8AC8BF63785}</a:tableStyleId>
              </a:tblPr>
              <a:tblGrid>
                <a:gridCol w="2387300"/>
                <a:gridCol w="90853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Dates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2.5 mya to 1.7 mya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Region(s)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East and South Africa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Key Discoveries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Olduvai Gorge, Tanzania; Koobi Fora, Kenya; Sterkfontein, South Africa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Brain Size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510 cc to 775 cc (650 cc average)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Dentition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Smaller teeth, thinner enamel than </a:t>
                      </a:r>
                      <a:r>
                        <a:rPr i="1" lang="en-US" sz="2200">
                          <a:solidFill>
                            <a:schemeClr val="accent5"/>
                          </a:solidFill>
                        </a:rPr>
                        <a:t>Australopithecus</a:t>
                      </a:r>
                      <a:r>
                        <a:rPr lang="en-US" sz="2200">
                          <a:solidFill>
                            <a:schemeClr val="accent5"/>
                          </a:solidFill>
                        </a:rPr>
                        <a:t>; parabolic dental arcade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Cranial Features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200">
                          <a:solidFill>
                            <a:schemeClr val="accent5"/>
                          </a:solidFill>
                        </a:rPr>
                        <a:t>Rounder cranium and less facial prognathism than </a:t>
                      </a:r>
                      <a:r>
                        <a:rPr i="1" lang="en-US" sz="2200">
                          <a:solidFill>
                            <a:schemeClr val="accent5"/>
                          </a:solidFill>
                        </a:rPr>
                        <a:t>Australopithecus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Postcranial Features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200">
                          <a:solidFill>
                            <a:schemeClr val="accent5"/>
                          </a:solidFill>
                        </a:rPr>
                        <a:t>Small stature; similar body plan to </a:t>
                      </a:r>
                      <a:r>
                        <a:rPr i="1" lang="en-US" sz="2200">
                          <a:solidFill>
                            <a:schemeClr val="accent5"/>
                          </a:solidFill>
                        </a:rPr>
                        <a:t>Australopithecus</a:t>
                      </a:r>
                      <a:endParaRPr i="1"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Culture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Oldowan tools</a:t>
                      </a:r>
                      <a:endParaRPr sz="2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530375" y="0"/>
            <a:ext cx="11482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erectus: </a:t>
            </a:r>
            <a:r>
              <a:rPr lang="en-US" sz="4000"/>
              <a:t>Biological and Cultural Innovations</a:t>
            </a:r>
            <a:endParaRPr sz="4000"/>
          </a:p>
        </p:txBody>
      </p:sp>
      <p:sp>
        <p:nvSpPr>
          <p:cNvPr id="123" name="Google Shape;123;p19"/>
          <p:cNvSpPr txBox="1"/>
          <p:nvPr>
            <p:ph idx="1" type="body"/>
          </p:nvPr>
        </p:nvSpPr>
        <p:spPr>
          <a:xfrm>
            <a:off x="1308100" y="965875"/>
            <a:ext cx="6927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1.8 mya to approx. 200,000 ya</a:t>
            </a:r>
            <a:endParaRPr sz="3200"/>
          </a:p>
          <a:p>
            <a:pPr indent="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3200"/>
              <a:t> </a:t>
            </a:r>
            <a:endParaRPr sz="3200"/>
          </a:p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Africa, Asia, and Europe</a:t>
            </a:r>
            <a:endParaRPr sz="3200"/>
          </a:p>
          <a:p>
            <a:pPr indent="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Larger brain (~900cc)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5875" y="1655725"/>
            <a:ext cx="3198400" cy="319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1136925" y="0"/>
            <a:ext cx="106470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erectus: </a:t>
            </a:r>
            <a:r>
              <a:rPr lang="en-US" sz="4000"/>
              <a:t>Key Traits</a:t>
            </a:r>
            <a:endParaRPr sz="4000"/>
          </a:p>
        </p:txBody>
      </p:sp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7210124" y="965875"/>
            <a:ext cx="44370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Long, low skull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Thick cranial bones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Sagittal keel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Less prognathism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Smaller teeth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Receding chin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</p:txBody>
      </p:sp>
      <p:pic>
        <p:nvPicPr>
          <p:cNvPr descr="Homo erectus Skull - Tattersall / Sawyer Recreation" id="131" name="Google Shape;131;p20" title="Homo erectus Skull - Tattersall-Sawyer Recreati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2950" y="1279650"/>
            <a:ext cx="4867751" cy="4867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1136925" y="0"/>
            <a:ext cx="106470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erectus: </a:t>
            </a:r>
            <a:r>
              <a:rPr lang="en-US" sz="4000"/>
              <a:t>Key Traits</a:t>
            </a:r>
            <a:endParaRPr sz="4000"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1308100" y="1194475"/>
            <a:ext cx="6851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More modern body size and proportions</a:t>
            </a:r>
            <a:endParaRPr sz="3200">
              <a:solidFill>
                <a:srgbClr val="44122B"/>
              </a:solidFill>
            </a:endParaRPr>
          </a:p>
        </p:txBody>
      </p:sp>
      <p:pic>
        <p:nvPicPr>
          <p:cNvPr descr="http://humanorigins.si.edu/sites/default/files/styles/full_width/public/images/square/erectus_KNMERWT15000_Skeleton_front_CC_sq.jpg?itok=qjdbIXgI" id="138" name="Google Shape;138;p21"/>
          <p:cNvPicPr preferRelativeResize="0"/>
          <p:nvPr/>
        </p:nvPicPr>
        <p:blipFill rotWithShape="1">
          <a:blip r:embed="rId3">
            <a:alphaModFix/>
          </a:blip>
          <a:srcRect b="0" l="22334" r="21967" t="0"/>
          <a:stretch/>
        </p:blipFill>
        <p:spPr>
          <a:xfrm>
            <a:off x="8303592" y="1282650"/>
            <a:ext cx="2791133" cy="499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>
                <a:solidFill>
                  <a:srgbClr val="44122B"/>
                </a:solidFill>
              </a:rPr>
              <a:t>Homo erectus</a:t>
            </a:r>
            <a:r>
              <a:rPr lang="en-US" sz="4000">
                <a:solidFill>
                  <a:srgbClr val="44122B"/>
                </a:solidFill>
              </a:rPr>
              <a:t>: </a:t>
            </a:r>
            <a:r>
              <a:rPr lang="en-US" sz="4000">
                <a:solidFill>
                  <a:srgbClr val="44122B"/>
                </a:solidFill>
              </a:rPr>
              <a:t>Regional Comparisons</a:t>
            </a:r>
            <a:endParaRPr sz="4000">
              <a:solidFill>
                <a:srgbClr val="44122B"/>
              </a:solidFill>
            </a:endParaRPr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3075" y="1206225"/>
            <a:ext cx="7090974" cy="5478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</a:t>
            </a:r>
            <a:r>
              <a:rPr lang="en-US" sz="4000"/>
              <a:t>: Tool Making and Use</a:t>
            </a:r>
            <a:endParaRPr sz="4000"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1308099" y="584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Acheulean tool industry</a:t>
            </a:r>
            <a:r>
              <a:rPr lang="en-US" sz="3200"/>
              <a:t>, </a:t>
            </a:r>
            <a:r>
              <a:rPr lang="en-US" sz="3200">
                <a:solidFill>
                  <a:srgbClr val="44122B"/>
                </a:solidFill>
              </a:rPr>
              <a:t>1.5 mya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Symmetrical, bifacial flaking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Planning, skill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Coordination, cooperation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Forms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Handaxes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Scrapers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Cleavers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Flake tools</a:t>
            </a:r>
            <a:endParaRPr sz="2800">
              <a:solidFill>
                <a:srgbClr val="44122B"/>
              </a:solidFill>
            </a:endParaRPr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8975" y="2451950"/>
            <a:ext cx="4125425" cy="333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</a:t>
            </a:r>
            <a:r>
              <a:rPr lang="en-US" sz="4000"/>
              <a:t>: Subsistence and Diet</a:t>
            </a:r>
            <a:endParaRPr sz="4000"/>
          </a:p>
        </p:txBody>
      </p:sp>
      <p:sp>
        <p:nvSpPr>
          <p:cNvPr id="157" name="Google Shape;157;p24"/>
          <p:cNvSpPr txBox="1"/>
          <p:nvPr>
            <p:ph idx="1" type="body"/>
          </p:nvPr>
        </p:nvSpPr>
        <p:spPr>
          <a:xfrm>
            <a:off x="1308099" y="584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More meat-eating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Large brain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Brains consume 20% of caloric intake</a:t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Scavenging vs hunting?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Dietary variability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Primary foods: roots, bulbs, tubers</a:t>
            </a:r>
            <a:endParaRPr sz="2800">
              <a:solidFill>
                <a:srgbClr val="44122B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</a:t>
            </a:r>
            <a:r>
              <a:rPr lang="en-US" sz="4000"/>
              <a:t>: Tool Use, Cooking, Fire</a:t>
            </a:r>
            <a:endParaRPr sz="4000"/>
          </a:p>
        </p:txBody>
      </p:sp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5798000" y="584875"/>
            <a:ext cx="5849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Cooking food → 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Smaller tooth and jaw size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Larger brain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Larger body 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Smaller gut 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Earliest fire?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Koobi Fora, Kenya</a:t>
            </a:r>
            <a:endParaRPr sz="2800"/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1.5 mya</a:t>
            </a:r>
            <a:endParaRPr sz="2800">
              <a:solidFill>
                <a:srgbClr val="44122B"/>
              </a:solidFill>
            </a:endParaRPr>
          </a:p>
        </p:txBody>
      </p:sp>
      <p:pic>
        <p:nvPicPr>
          <p:cNvPr id="164" name="Google Shape;16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7675" y="1402350"/>
            <a:ext cx="3600450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early Pleistocene climate change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Identify the characteristics of the genus </a:t>
            </a:r>
            <a:r>
              <a:rPr i="1" lang="en-US" sz="3200">
                <a:solidFill>
                  <a:srgbClr val="44122B"/>
                </a:solidFill>
              </a:rPr>
              <a:t>Homo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the skeletal anatomy of </a:t>
            </a:r>
            <a:r>
              <a:rPr i="1" lang="en-US" sz="3200">
                <a:solidFill>
                  <a:srgbClr val="44122B"/>
                </a:solidFill>
              </a:rPr>
              <a:t>Homo habilis</a:t>
            </a:r>
            <a:r>
              <a:rPr lang="en-US" sz="3200">
                <a:solidFill>
                  <a:srgbClr val="44122B"/>
                </a:solidFill>
              </a:rPr>
              <a:t> 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the skeletal anatomy of </a:t>
            </a:r>
            <a:r>
              <a:rPr i="1" lang="en-US" sz="3200">
                <a:solidFill>
                  <a:srgbClr val="44122B"/>
                </a:solidFill>
              </a:rPr>
              <a:t>Homo erectus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Identify key sites for early </a:t>
            </a:r>
            <a:r>
              <a:rPr i="1" lang="en-US" sz="3200">
                <a:solidFill>
                  <a:srgbClr val="44122B"/>
                </a:solidFill>
              </a:rPr>
              <a:t>Homo</a:t>
            </a:r>
            <a:r>
              <a:rPr lang="en-US" sz="3200">
                <a:solidFill>
                  <a:srgbClr val="44122B"/>
                </a:solidFill>
              </a:rPr>
              <a:t>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the </a:t>
            </a:r>
            <a:r>
              <a:rPr lang="en-US" sz="3200">
                <a:solidFill>
                  <a:srgbClr val="44122B"/>
                </a:solidFill>
              </a:rPr>
              <a:t>adaptive strategies and tool use of early </a:t>
            </a:r>
            <a:r>
              <a:rPr i="1" lang="en-US" sz="3200">
                <a:solidFill>
                  <a:srgbClr val="44122B"/>
                </a:solidFill>
              </a:rPr>
              <a:t>Homo</a:t>
            </a:r>
            <a:r>
              <a:rPr lang="en-US" sz="3200">
                <a:solidFill>
                  <a:srgbClr val="44122B"/>
                </a:solidFill>
              </a:rPr>
              <a:t>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erectus</a:t>
            </a:r>
            <a:r>
              <a:rPr lang="en-US" sz="4000"/>
              <a:t>: Summary Features</a:t>
            </a:r>
            <a:endParaRPr sz="4000"/>
          </a:p>
        </p:txBody>
      </p:sp>
      <p:graphicFrame>
        <p:nvGraphicFramePr>
          <p:cNvPr id="170" name="Google Shape;170;p26"/>
          <p:cNvGraphicFramePr/>
          <p:nvPr/>
        </p:nvGraphicFramePr>
        <p:xfrm>
          <a:off x="311200" y="1257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{9627932A-8BEC-498C-956C-A8AC8BF63785}</a:tableStyleId>
              </a:tblPr>
              <a:tblGrid>
                <a:gridCol w="2387300"/>
                <a:gridCol w="90853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Dates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1.8 mya - 200,000 ya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Region(s)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East and South Africa; West Eurasia; China; Southeast Asia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Key Discoveries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Lake Turkana, Kenya; Zhoukoudian, China; Dmanisi, Republic of Georgia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Brain Size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650cc - 1,100cc (900cc average)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Dentition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Smaller teeth than </a:t>
                      </a:r>
                      <a:r>
                        <a:rPr i="1" lang="en-US" sz="2200"/>
                        <a:t>H. habilis</a:t>
                      </a:r>
                      <a:endParaRPr i="1"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Cranial Features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Long, low skull; thick cranial vault bones; large brow ridges; sagittal keel; occipital torus</a:t>
                      </a:r>
                      <a:endParaRPr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Postcranial Features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Larger body size than </a:t>
                      </a:r>
                      <a:r>
                        <a:rPr i="1" lang="en-US" sz="2200"/>
                        <a:t>H. habilis</a:t>
                      </a:r>
                      <a:r>
                        <a:rPr lang="en-US" sz="2200"/>
                        <a:t>; body proportions similar to </a:t>
                      </a:r>
                      <a:r>
                        <a:rPr i="1" lang="en-US" sz="2200"/>
                        <a:t>H. sapiens</a:t>
                      </a:r>
                      <a:endParaRPr i="1" sz="22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/>
                        <a:t>Culture</a:t>
                      </a:r>
                      <a:endParaRPr b="1" sz="22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Acheulian tools (Africa); more hunting; more meat-eating; use of fire; </a:t>
                      </a:r>
                      <a:endParaRPr sz="2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migration out of Africa</a:t>
                      </a:r>
                      <a:endParaRPr sz="2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Google Shape;175;p27"/>
          <p:cNvGraphicFramePr/>
          <p:nvPr/>
        </p:nvGraphicFramePr>
        <p:xfrm>
          <a:off x="463650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{C99BCEE9-9415-456D-8AB6-1E30E8432EF7}</a:tableStyleId>
              </a:tblPr>
              <a:tblGrid>
                <a:gridCol w="905025"/>
                <a:gridCol w="931900"/>
                <a:gridCol w="91321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KNM-WT 15000 Turkana Boy Skeleton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[exhibit: 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Evolution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Evidence, Human Fossils, Fossils, KNM-WT 15000]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educational and non-commercial purposes as outlined by the 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Five Myr Climate Change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Dragons flight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(Robert A. Rohde), based on data from Lisiechi and Raymo (2005),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Savanna grasslands of East Africa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International Livestock Research Institute (ILRI)/Elsworth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BY-NC-SA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10.5a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habilis: OH 24 lateral right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10.7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rudolfensis Cranium KNM-ER 1470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10.5c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10.5c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habilis OH 7 Jaw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10.4 Homo habilis site map original to Explorations: An Open Invitation to Biological Anthropology by Chelsea Barron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GeoPlace, California State University, Chico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10.5b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10.5b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habilis: KNM-ER 1813 lateral right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76" name="Google Shape;176;p27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Google Shape;181;p28"/>
          <p:cNvGraphicFramePr/>
          <p:nvPr/>
        </p:nvGraphicFramePr>
        <p:xfrm>
          <a:off x="463650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{C99BCEE9-9415-456D-8AB6-1E30E8432EF7}</a:tableStyleId>
              </a:tblPr>
              <a:tblGrid>
                <a:gridCol w="904200"/>
                <a:gridCol w="931050"/>
                <a:gridCol w="91239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habilis Cranium KNM-ER 1813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rudolfensis Cranium KNM-ER 1470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Chopping tool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José-Manuel Benito Álvarez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2.5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Summary features of Homo habilis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Some text modifications.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erectus: Sangiran 17 lateral left view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non-commercial purposes as outlined by eFossils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Homo erectus Skull - Tattersall-Sawyer Recreation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©BoneClones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by permission and available here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10.1a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KNM-WT 15000 Turkana Boy Skeleton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[exhibit: </a:t>
                      </a:r>
                      <a:r>
                        <a:rPr lang="en-US">
                          <a:solidFill>
                            <a:srgbClr val="000000"/>
                          </a:solidFill>
                          <a:uFill>
                            <a:noFill/>
                          </a:u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Human Evolution 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Evidence, Human Fossils, Fossils, KNM-WT 15000] is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copyrighted and used for educational and non-commercial purposes as outlined by the Smithsonian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Figure 10.11 Homo erectus site map original to Explorations: An Open Invitation to Biological Anthropology by Chelsea Barron at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GeoPlace, California State University, Chico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82" name="Google Shape;182;p28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" name="Google Shape;187;p29"/>
          <p:cNvGraphicFramePr/>
          <p:nvPr/>
        </p:nvGraphicFramePr>
        <p:xfrm>
          <a:off x="463650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{C99BCEE9-9415-456D-8AB6-1E30E8432EF7}</a:tableStyleId>
              </a:tblPr>
              <a:tblGrid>
                <a:gridCol w="904200"/>
                <a:gridCol w="931050"/>
                <a:gridCol w="91239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Hand axe spanish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Locutus Borg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camping-farm-fire-54156/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Mayur Patel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Summary features of Homo erectus original to Explorations: An Open Invitation to Biological Anthropology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Some text modifications.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88" name="Google Shape;188;p29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Large brain size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Smaller, flatter face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Smaller jaws and teeth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Increased use of culture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Larger overall body size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Longer legs/shorter arms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Decline in sexual dimorphism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7992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Defining the Genus </a:t>
            </a:r>
            <a:r>
              <a:rPr i="1" lang="en-US" sz="4000"/>
              <a:t>Homo</a:t>
            </a:r>
            <a:endParaRPr sz="4000"/>
          </a:p>
        </p:txBody>
      </p:sp>
      <p:pic>
        <p:nvPicPr>
          <p:cNvPr descr="http://humanorigins.si.edu/sites/default/files/styles/full_width/public/images/square/erectus_KNMERWT15000_Skeleton_front_CC_sq.jpg?itok=qjdbIXgI" id="52" name="Google Shape;52;p9"/>
          <p:cNvPicPr preferRelativeResize="0"/>
          <p:nvPr/>
        </p:nvPicPr>
        <p:blipFill rotWithShape="1">
          <a:blip r:embed="rId3">
            <a:alphaModFix/>
          </a:blip>
          <a:srcRect b="0" l="22334" r="21967" t="0"/>
          <a:stretch/>
        </p:blipFill>
        <p:spPr>
          <a:xfrm>
            <a:off x="8684592" y="1130250"/>
            <a:ext cx="2791133" cy="499652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9"/>
          <p:cNvSpPr txBox="1"/>
          <p:nvPr/>
        </p:nvSpPr>
        <p:spPr>
          <a:xfrm>
            <a:off x="9077725" y="6126775"/>
            <a:ext cx="2706000" cy="6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/>
              <a:t>“</a:t>
            </a:r>
            <a:r>
              <a:rPr lang="en-US"/>
              <a:t>Nariokotome Boy”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1308099" y="11944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2.6 mya to 11,000 years ago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“Ice Age”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Cycles between interglacial (warm/wet) and 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44122B"/>
                </a:solidFill>
              </a:rPr>
              <a:t>glacial (cool/dry) 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9" name="Google Shape;5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7750" y="3708100"/>
            <a:ext cx="9060501" cy="2731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0"/>
          <p:cNvSpPr txBox="1"/>
          <p:nvPr>
            <p:ph type="title"/>
          </p:nvPr>
        </p:nvSpPr>
        <p:spPr>
          <a:xfrm>
            <a:off x="12319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Pleistocene Epoch</a:t>
            </a:r>
            <a:endParaRPr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13159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Pleistocene Epoch</a:t>
            </a:r>
            <a:endParaRPr sz="4000"/>
          </a:p>
        </p:txBody>
      </p:sp>
      <p:sp>
        <p:nvSpPr>
          <p:cNvPr id="66" name="Google Shape;66;p11"/>
          <p:cNvSpPr txBox="1"/>
          <p:nvPr>
            <p:ph idx="1" type="body"/>
          </p:nvPr>
        </p:nvSpPr>
        <p:spPr>
          <a:xfrm>
            <a:off x="1308099" y="13468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Geography and climate affect hominin migration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Paleoclimate of Africa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Grassland: expanded </a:t>
            </a:r>
            <a:r>
              <a:rPr lang="en-US" sz="2800"/>
              <a:t>and</a:t>
            </a:r>
            <a:r>
              <a:rPr lang="en-US" sz="2800">
                <a:solidFill>
                  <a:srgbClr val="44122B"/>
                </a:solidFill>
              </a:rPr>
              <a:t> shrunk</a:t>
            </a:r>
            <a:endParaRPr i="1"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i="1" lang="en-US" sz="3200">
                <a:solidFill>
                  <a:srgbClr val="44122B"/>
                </a:solidFill>
              </a:rPr>
              <a:t>Homo </a:t>
            </a:r>
            <a:r>
              <a:rPr lang="en-US" sz="3200">
                <a:solidFill>
                  <a:srgbClr val="44122B"/>
                </a:solidFill>
              </a:rPr>
              <a:t>adaptations</a:t>
            </a:r>
            <a:endParaRPr sz="32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New foods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Cultural solutions</a:t>
            </a:r>
            <a:endParaRPr sz="2800">
              <a:solidFill>
                <a:srgbClr val="44122B"/>
              </a:solidFill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2800"/>
              <a:buChar char="○"/>
            </a:pPr>
            <a:r>
              <a:rPr lang="en-US" sz="2800">
                <a:solidFill>
                  <a:srgbClr val="44122B"/>
                </a:solidFill>
              </a:rPr>
              <a:t>Behavioral adaptations</a:t>
            </a:r>
            <a:endParaRPr sz="28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5130992564_260f02d636_b.jpg"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1225" y="3125700"/>
            <a:ext cx="4640375" cy="323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type="title"/>
          </p:nvPr>
        </p:nvSpPr>
        <p:spPr>
          <a:xfrm>
            <a:off x="927100" y="0"/>
            <a:ext cx="107574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Earliest Members of Our Genus</a:t>
            </a:r>
            <a:endParaRPr sz="4000"/>
          </a:p>
        </p:txBody>
      </p:sp>
      <p:sp>
        <p:nvSpPr>
          <p:cNvPr id="73" name="Google Shape;73;p12"/>
          <p:cNvSpPr txBox="1"/>
          <p:nvPr>
            <p:ph idx="1" type="body"/>
          </p:nvPr>
        </p:nvSpPr>
        <p:spPr>
          <a:xfrm>
            <a:off x="5997525" y="1713475"/>
            <a:ext cx="6102900" cy="4434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2.5mya - 1.7 mya </a:t>
            </a:r>
            <a:endParaRPr sz="3200"/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/>
              <a:t>East and South Africa</a:t>
            </a:r>
            <a:endParaRPr sz="3200"/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Brain size</a:t>
            </a:r>
            <a:endParaRPr sz="3200"/>
          </a:p>
          <a:p>
            <a:pPr indent="-4318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 </a:t>
            </a:r>
            <a:r>
              <a:rPr lang="en-US" sz="2800">
                <a:solidFill>
                  <a:srgbClr val="44122B"/>
                </a:solidFill>
              </a:rPr>
              <a:t>~650cc</a:t>
            </a:r>
            <a:endParaRPr sz="2800">
              <a:solidFill>
                <a:srgbClr val="44122B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1375" y="1553076"/>
            <a:ext cx="4312425" cy="431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Key Traits</a:t>
            </a:r>
            <a:endParaRPr sz="4000"/>
          </a:p>
        </p:txBody>
      </p:sp>
      <p:sp>
        <p:nvSpPr>
          <p:cNvPr id="80" name="Google Shape;80;p13"/>
          <p:cNvSpPr txBox="1"/>
          <p:nvPr/>
        </p:nvSpPr>
        <p:spPr>
          <a:xfrm>
            <a:off x="1028450" y="1398375"/>
            <a:ext cx="7551300" cy="46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Rounded skull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Less facial prognathism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Dentition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S</a:t>
            </a:r>
            <a:r>
              <a:rPr lang="en-US" sz="3200">
                <a:solidFill>
                  <a:srgbClr val="44122B"/>
                </a:solidFill>
              </a:rPr>
              <a:t>maller teeth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Thinner enamel </a:t>
            </a:r>
            <a:endParaRPr sz="3200">
              <a:solidFill>
                <a:srgbClr val="44122B"/>
              </a:solidFill>
            </a:endParaRPr>
          </a:p>
          <a:p>
            <a:pPr indent="-431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○"/>
            </a:pPr>
            <a:r>
              <a:rPr lang="en-US" sz="3200">
                <a:solidFill>
                  <a:srgbClr val="44122B"/>
                </a:solidFill>
              </a:rPr>
              <a:t>Parabolic dental arcade 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Postcrania similar to </a:t>
            </a:r>
            <a:r>
              <a:rPr i="1" lang="en-US" sz="3200">
                <a:solidFill>
                  <a:srgbClr val="44122B"/>
                </a:solidFill>
              </a:rPr>
              <a:t>Australopithecus</a:t>
            </a:r>
            <a:endParaRPr sz="3200"/>
          </a:p>
        </p:txBody>
      </p:sp>
      <p:pic>
        <p:nvPicPr>
          <p:cNvPr descr="1c774c3e8f67732aea9ef815ef7e3fb5.jpg" id="81" name="Google Shape;8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98350" y="4283350"/>
            <a:ext cx="1941725" cy="213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duct-1934-main-main-big-1415045928.jpg" id="82" name="Google Shape;8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98501" y="1227000"/>
            <a:ext cx="3010450" cy="301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Key Sites</a:t>
            </a:r>
            <a:endParaRPr sz="4000"/>
          </a:p>
        </p:txBody>
      </p:sp>
      <p:pic>
        <p:nvPicPr>
          <p:cNvPr id="88" name="Google Shape;8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175" y="1150800"/>
            <a:ext cx="4409765" cy="57072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9" name="Google Shape;89;p14"/>
          <p:cNvGraphicFramePr/>
          <p:nvPr/>
        </p:nvGraphicFramePr>
        <p:xfrm>
          <a:off x="5464900" y="1589050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{0F3D0ACA-693B-4997-8891-255722C364BC}</a:tableStyleId>
              </a:tblPr>
              <a:tblGrid>
                <a:gridCol w="4121775"/>
                <a:gridCol w="2269975"/>
              </a:tblGrid>
              <a:tr h="353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Key Sites</a:t>
                      </a:r>
                      <a:endParaRPr b="1" sz="2000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Dates</a:t>
                      </a:r>
                      <a:endParaRPr b="1" sz="2000"/>
                    </a:p>
                  </a:txBody>
                  <a:tcPr marT="0" marB="0" marR="68575" marL="68575"/>
                </a:tc>
              </a:tr>
              <a:tr h="353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Ledi-Gararu, Ethiopia</a:t>
                      </a:r>
                      <a:endParaRPr sz="2200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2.8 mya</a:t>
                      </a:r>
                      <a:endParaRPr sz="2200"/>
                    </a:p>
                  </a:txBody>
                  <a:tcPr marT="0" marB="0" marR="68575" marL="68575"/>
                </a:tc>
              </a:tr>
              <a:tr h="4355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Olduvai Gorge, Tanzania</a:t>
                      </a:r>
                      <a:endParaRPr sz="2200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1.7 - 1.8 mya</a:t>
                      </a:r>
                      <a:endParaRPr sz="2200"/>
                    </a:p>
                  </a:txBody>
                  <a:tcPr marT="0" marB="0" marR="68575" marL="68575"/>
                </a:tc>
              </a:tr>
              <a:tr h="7073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Koobi Fora, Lake Turkana Basin, Kenya</a:t>
                      </a:r>
                      <a:endParaRPr sz="2200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1.9 mya</a:t>
                      </a:r>
                      <a:endParaRPr sz="2200"/>
                    </a:p>
                  </a:txBody>
                  <a:tcPr marT="0" marB="0" marR="68575" marL="68575"/>
                </a:tc>
              </a:tr>
              <a:tr h="810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Sterkfontein and other possible South African cave sites</a:t>
                      </a:r>
                      <a:endParaRPr sz="2200"/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Approx.</a:t>
                      </a:r>
                      <a:r>
                        <a:rPr lang="en-US" sz="2200"/>
                        <a:t> 1.7 mya</a:t>
                      </a:r>
                      <a:endParaRPr sz="2200"/>
                    </a:p>
                  </a:txBody>
                  <a:tcPr marT="0" marB="0" marR="68575" marL="6857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>
            <a:off x="1308100" y="0"/>
            <a:ext cx="104757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/>
              <a:t>Homo habilis</a:t>
            </a:r>
            <a:r>
              <a:rPr lang="en-US" sz="4000"/>
              <a:t>: </a:t>
            </a:r>
            <a:r>
              <a:rPr i="1" lang="en-US" sz="4000"/>
              <a:t>Homo</a:t>
            </a:r>
            <a:r>
              <a:rPr lang="en-US" sz="4000"/>
              <a:t> or </a:t>
            </a:r>
            <a:r>
              <a:rPr i="1" lang="en-US" sz="4000"/>
              <a:t>Australopithecus </a:t>
            </a:r>
            <a:r>
              <a:rPr lang="en-US" sz="4000"/>
              <a:t>?</a:t>
            </a:r>
            <a:endParaRPr sz="4000"/>
          </a:p>
        </p:txBody>
      </p:sp>
      <p:sp>
        <p:nvSpPr>
          <p:cNvPr id="95" name="Google Shape;95;p15"/>
          <p:cNvSpPr txBox="1"/>
          <p:nvPr>
            <p:ph idx="1" type="body"/>
          </p:nvPr>
        </p:nvSpPr>
        <p:spPr>
          <a:xfrm>
            <a:off x="6149550" y="1464300"/>
            <a:ext cx="5393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200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Brain size?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More arboreal?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Body proportions?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Arial"/>
              <a:buChar char="●"/>
            </a:pPr>
            <a:r>
              <a:rPr lang="en-US" sz="3200">
                <a:solidFill>
                  <a:srgbClr val="44122B"/>
                </a:solidFill>
              </a:rPr>
              <a:t>Au. behaviors?</a:t>
            </a:r>
            <a:endParaRPr sz="3200">
              <a:solidFill>
                <a:srgbClr val="44122B"/>
              </a:solidFill>
            </a:endParaRPr>
          </a:p>
        </p:txBody>
      </p:sp>
      <p:pic>
        <p:nvPicPr>
          <p:cNvPr id="96" name="Google Shape;9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1669800"/>
            <a:ext cx="4183125" cy="418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