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8567609-21C9-48B2-988E-6A0980B774AE}">
  <a:tblStyle styleId="{98567609-21C9-48B2-988E-6A0980B774A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6DFF2356-68D8-4762-8F2C-5966E981657D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9E9E7"/>
          </a:solidFill>
        </a:fill>
      </a:tcStyle>
    </a:wholeTbl>
    <a:band1H>
      <a:tcTxStyle/>
      <a:tcStyle>
        <a:fill>
          <a:solidFill>
            <a:srgbClr val="F3D1CB"/>
          </a:solidFill>
        </a:fill>
      </a:tcStyle>
    </a:band1H>
    <a:band2H>
      <a:tcTxStyle/>
    </a:band2H>
    <a:band1V>
      <a:tcTxStyle/>
      <a:tcStyle>
        <a:fill>
          <a:solidFill>
            <a:srgbClr val="F3D1CB"/>
          </a:solidFill>
        </a:fill>
      </a:tcStyle>
    </a:band1V>
    <a:band2V>
      <a:tcTxStyle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6b0e5f3541_0_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6b0e5f3541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742e6240fb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742e6240f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479e9f9eaa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479e9f9ea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742e6240fb_0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742e6240fb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742e6240fb_0_1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742e6240fb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742e6240fb_0_2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742e6240fb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742e6240fb_0_2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742e6240fb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742e6240fb_0_3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742e6240fb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742e6240fb_0_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742e6240fb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742e6240fb_0_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742e6240fb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742e6240fb_0_4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742e6240fb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42e6240fb_0_6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42e6240fb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742e6240fb_0_7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742e6240fb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742e6240fb_0_5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742e6240fb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742e6240fb_0_7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742e6240fb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742e6240fb_0_5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742e6240fb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742e6240fb_0_6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742e6240fb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7b82f71f2e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g7b82f71f2e_0_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6b0e5f3541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" name="Google Shape;48;g6b0e5f3541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6b0e5f3541_0_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6b0e5f3541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6b0e5f3541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6b0e5f3541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6b0e5f3541_0_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6b0e5f3541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6b0e5f3541_0_2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6b0e5f3541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6b0e5f3541_0_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6b0e5f3541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6b0e5f3541_0_3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6b0e5f3541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1320"/>
              </a:spcBef>
              <a:spcAft>
                <a:spcPts val="0"/>
              </a:spcAft>
              <a:buClr>
                <a:srgbClr val="44122B"/>
              </a:buClr>
              <a:buSzPts val="8580"/>
              <a:buFont typeface="Noto Sans Symbols"/>
              <a:buNone/>
              <a:defRPr b="0" i="0" sz="6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480"/>
              </a:spcBef>
              <a:spcAft>
                <a:spcPts val="0"/>
              </a:spcAft>
              <a:buClr>
                <a:srgbClr val="948B8F"/>
              </a:buClr>
              <a:buSzPts val="3120"/>
              <a:buFont typeface="Arial"/>
              <a:buNone/>
              <a:defRPr b="0" i="0" sz="24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720"/>
              </a:spcBef>
              <a:spcAft>
                <a:spcPts val="0"/>
              </a:spcAft>
              <a:buClr>
                <a:srgbClr val="E05E20"/>
              </a:buClr>
              <a:buSzPts val="4680"/>
              <a:buFont typeface="Noto Sans Symbols"/>
              <a:buNone/>
              <a:defRPr b="0" i="0" sz="36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body"/>
          </p:nvPr>
        </p:nvSpPr>
        <p:spPr>
          <a:xfrm>
            <a:off x="490538" y="2951018"/>
            <a:ext cx="6469062" cy="168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560"/>
              </a:spcBef>
              <a:spcAft>
                <a:spcPts val="0"/>
              </a:spcAft>
              <a:buClr>
                <a:srgbClr val="E05E20"/>
              </a:buClr>
              <a:buSzPts val="3640"/>
              <a:buFont typeface="Noto Sans Symbols"/>
              <a:buNone/>
              <a:defRPr b="0" i="0" sz="28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ntent">
  <p:cSld name="Single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3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4122B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3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3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 " type="twoObj">
  <p:cSld name="TWO_OBJECT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1308542" y="1"/>
            <a:ext cx="10339833" cy="1139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4"/>
          <p:cNvSpPr/>
          <p:nvPr/>
        </p:nvSpPr>
        <p:spPr>
          <a:xfrm>
            <a:off x="0" y="1150938"/>
            <a:ext cx="12192000" cy="5707062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1309789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4"/>
          <p:cNvSpPr txBox="1"/>
          <p:nvPr>
            <p:ph idx="2" type="body"/>
          </p:nvPr>
        </p:nvSpPr>
        <p:spPr>
          <a:xfrm>
            <a:off x="6763021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4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4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ttributions">
  <p:cSld name="Attributio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5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Page">
  <p:cSld name="Back Page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/>
        </p:nvSpPr>
        <p:spPr>
          <a:xfrm>
            <a:off x="547817" y="1639363"/>
            <a:ext cx="5548183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This presentation was developed by the</a:t>
            </a: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 editors of </a:t>
            </a:r>
            <a:r>
              <a:rPr i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Explorations: An Open Invitation to Biological Anthropology.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000">
              <a:solidFill>
                <a:srgbClr val="44122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Unless otherwise specified, all content is made available under a Creative Commons license: CC BY-NC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641601" y="5486401"/>
            <a:ext cx="2569633" cy="5556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</p:sldLayoutIdLst>
  <p:transition>
    <p:fade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6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7.png"/></Relationships>
</file>

<file path=ppt/slides/_rels/slide27.xml.rels><?xml version="1.0" encoding="UTF-8" standalone="yes"?><Relationships xmlns="http://schemas.openxmlformats.org/package/2006/relationships"><Relationship Id="rId20" Type="http://schemas.openxmlformats.org/officeDocument/2006/relationships/hyperlink" Target="http://www.efossils.org/" TargetMode="External"/><Relationship Id="rId11" Type="http://schemas.openxmlformats.org/officeDocument/2006/relationships/hyperlink" Target="https://creativecommons.org/licenses/by/2.0/legalcode" TargetMode="External"/><Relationship Id="rId22" Type="http://schemas.openxmlformats.org/officeDocument/2006/relationships/hyperlink" Target="https://boneclones.com/product/ardipithecus-ramidus-skull-BH-039" TargetMode="External"/><Relationship Id="rId10" Type="http://schemas.openxmlformats.org/officeDocument/2006/relationships/hyperlink" Target="https://www.flickr.com/people/132394214@N04" TargetMode="External"/><Relationship Id="rId21" Type="http://schemas.openxmlformats.org/officeDocument/2006/relationships/hyperlink" Target="http://efossils.org/page/frequently-asked-questions" TargetMode="External"/><Relationship Id="rId13" Type="http://schemas.openxmlformats.org/officeDocument/2006/relationships/hyperlink" Target="https://www.flickr.com/photos/south-african-tourism/" TargetMode="External"/><Relationship Id="rId24" Type="http://schemas.openxmlformats.org/officeDocument/2006/relationships/hyperlink" Target="https://creativecommons.org/licenses/by-nc/4.0/" TargetMode="External"/><Relationship Id="rId12" Type="http://schemas.openxmlformats.org/officeDocument/2006/relationships/hyperlink" Target="https://www.flickr.com/photos/south-african-tourism/3919268880" TargetMode="External"/><Relationship Id="rId23" Type="http://schemas.openxmlformats.org/officeDocument/2006/relationships/hyperlink" Target="https://boneclones.com/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s://creativecommons.org/licenses/by-nc/4.0/" TargetMode="External"/><Relationship Id="rId4" Type="http://schemas.openxmlformats.org/officeDocument/2006/relationships/hyperlink" Target="https://creativecommons.org/licenses/by-nc/4.0/" TargetMode="External"/><Relationship Id="rId9" Type="http://schemas.openxmlformats.org/officeDocument/2006/relationships/hyperlink" Target="https://commons.wikimedia.org/wiki/File:African_savannah_@_Masai_Mara_(21308330314).jpg" TargetMode="External"/><Relationship Id="rId15" Type="http://schemas.openxmlformats.org/officeDocument/2006/relationships/hyperlink" Target="https://www.flickr.com/photos/ninara/8624605781/in/photolist-x2yH7-x2yHe-VfVWuD-e98mPF-SzzjsU-2bsBZhC-2hHec7m-xtJ7Ez-NXnXvh-7Yg3uo-2cS3FgG-2hjo1Dc-2hjGoTS-nnumi8-82U66W-dMNn7B-8jdVbd-NWDg8-NW6fj-ebhx5w-bkFv1G-Ct5ZD-5JQk8A-y6TgAc-x9k6oe-2ebLTDC-WcPMnJ-2ekh6CS-Cu3LH-xNHDFK-9RUsZi-94jVt4-P46uiB-QFyjyE-crU8N7-5JLJKV-2ekSgk8-5JL454-2cPgZrF-2bHfQZu-dMTVPN-6yUbeN-jzMicQ-48XjU9-2etR2Ze-Styrvw-crU7V7-2wakq3-crU6Z1-2etR2XR/" TargetMode="External"/><Relationship Id="rId14" Type="http://schemas.openxmlformats.org/officeDocument/2006/relationships/hyperlink" Target="https://creativecommons.org/licenses/by/2.0/legalcode" TargetMode="External"/><Relationship Id="rId17" Type="http://schemas.openxmlformats.org/officeDocument/2006/relationships/hyperlink" Target="https://commons.wikimedia.org/wiki/File:Primatenskelett-drawing.jpg" TargetMode="External"/><Relationship Id="rId16" Type="http://schemas.openxmlformats.org/officeDocument/2006/relationships/hyperlink" Target="https://www.flickr.com/photos/ninara/" TargetMode="External"/><Relationship Id="rId5" Type="http://schemas.openxmlformats.org/officeDocument/2006/relationships/hyperlink" Target="https://climate.nasa.gov/evidence/" TargetMode="External"/><Relationship Id="rId19" Type="http://schemas.openxmlformats.org/officeDocument/2006/relationships/hyperlink" Target="http://efossils.org/page/boneviewer/Sahelanthropus%20tchadensis/TM%20266-01-060-1" TargetMode="External"/><Relationship Id="rId6" Type="http://schemas.openxmlformats.org/officeDocument/2006/relationships/hyperlink" Target="https://www.nasa.gov/" TargetMode="External"/><Relationship Id="rId18" Type="http://schemas.openxmlformats.org/officeDocument/2006/relationships/hyperlink" Target="https://en.wikipedia.org/wiki/Public_domain" TargetMode="External"/><Relationship Id="rId7" Type="http://schemas.openxmlformats.org/officeDocument/2006/relationships/hyperlink" Target="https://en.wikipedia.org/wiki/Public_domain" TargetMode="External"/><Relationship Id="rId8" Type="http://schemas.openxmlformats.org/officeDocument/2006/relationships/hyperlink" Target="https://www.nasa.gov/multimedia/guidelines/index.html" TargetMode="External"/></Relationships>
</file>

<file path=ppt/slides/_rels/slide28.xml.rels><?xml version="1.0" encoding="UTF-8" standalone="yes"?><Relationships xmlns="http://schemas.openxmlformats.org/package/2006/relationships"><Relationship Id="rId20" Type="http://schemas.openxmlformats.org/officeDocument/2006/relationships/hyperlink" Target="http://www.efossils.org/" TargetMode="External"/><Relationship Id="rId11" Type="http://schemas.openxmlformats.org/officeDocument/2006/relationships/hyperlink" Target="https://creativecommons.org/licenses/by-sa/3.0/legalcode" TargetMode="External"/><Relationship Id="rId22" Type="http://schemas.openxmlformats.org/officeDocument/2006/relationships/hyperlink" Target="https://commons.wikimedia.org/wiki/File:Olduwan_Industry_Chopper_2.jpeg" TargetMode="External"/><Relationship Id="rId10" Type="http://schemas.openxmlformats.org/officeDocument/2006/relationships/hyperlink" Target="https://commons.wikimedia.org/wiki/File:Lucy_blackbg.jpg" TargetMode="External"/><Relationship Id="rId21" Type="http://schemas.openxmlformats.org/officeDocument/2006/relationships/hyperlink" Target="http://efossils.org/page/frequently-asked-questions" TargetMode="External"/><Relationship Id="rId13" Type="http://schemas.openxmlformats.org/officeDocument/2006/relationships/hyperlink" Target="http://www.efossils.org/" TargetMode="External"/><Relationship Id="rId24" Type="http://schemas.openxmlformats.org/officeDocument/2006/relationships/hyperlink" Target="https://creativecommons.org/publicdomain/zero/1.0/legalcode" TargetMode="External"/><Relationship Id="rId12" Type="http://schemas.openxmlformats.org/officeDocument/2006/relationships/hyperlink" Target="http://efossils.org/page/boneviewer/Australopithecus%20africanus/Taung%201" TargetMode="External"/><Relationship Id="rId23" Type="http://schemas.openxmlformats.org/officeDocument/2006/relationships/hyperlink" Target="https://commons.wikimedia.org/wiki/User:Emmyanne29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8.xml"/><Relationship Id="rId3" Type="http://schemas.openxmlformats.org/officeDocument/2006/relationships/hyperlink" Target="https://commons.wikimedia.org/wiki/File:Adult_human_teeth.jpg" TargetMode="External"/><Relationship Id="rId4" Type="http://schemas.openxmlformats.org/officeDocument/2006/relationships/hyperlink" Target="http://www.genusfotografen.se/" TargetMode="External"/><Relationship Id="rId9" Type="http://schemas.openxmlformats.org/officeDocument/2006/relationships/hyperlink" Target="http://efossils.org/page/frequently-asked-questions" TargetMode="External"/><Relationship Id="rId15" Type="http://schemas.openxmlformats.org/officeDocument/2006/relationships/hyperlink" Target="https://commons.wikimedia.org/wiki/File:Australopithecus_sediba.JPG" TargetMode="External"/><Relationship Id="rId14" Type="http://schemas.openxmlformats.org/officeDocument/2006/relationships/hyperlink" Target="http://efossils.org/page/frequently-asked-questions" TargetMode="External"/><Relationship Id="rId17" Type="http://schemas.openxmlformats.org/officeDocument/2006/relationships/hyperlink" Target="https://en.wikipedia.org/wiki/University_of_the_Witwatersrand" TargetMode="External"/><Relationship Id="rId16" Type="http://schemas.openxmlformats.org/officeDocument/2006/relationships/hyperlink" Target="https://commons.wikimedia.org/wiki/User:Profberger" TargetMode="External"/><Relationship Id="rId5" Type="http://schemas.openxmlformats.org/officeDocument/2006/relationships/hyperlink" Target="https://wikimedia.se/" TargetMode="External"/><Relationship Id="rId19" Type="http://schemas.openxmlformats.org/officeDocument/2006/relationships/hyperlink" Target="http://efossils.org/page/boneviewer/paranthropus%20aethiopicus/KNM-WT%2017000" TargetMode="External"/><Relationship Id="rId6" Type="http://schemas.openxmlformats.org/officeDocument/2006/relationships/hyperlink" Target="https://creativecommons.org/licenses/by-sa/4.0/legalcode" TargetMode="External"/><Relationship Id="rId18" Type="http://schemas.openxmlformats.org/officeDocument/2006/relationships/hyperlink" Target="https://creativecommons.org/licenses/by-sa/4.0/legalcode" TargetMode="External"/><Relationship Id="rId7" Type="http://schemas.openxmlformats.org/officeDocument/2006/relationships/hyperlink" Target="http://efossils.org/page/boneviewer/Australopithecus%20anamensis/KNM-KP%2029281" TargetMode="External"/><Relationship Id="rId8" Type="http://schemas.openxmlformats.org/officeDocument/2006/relationships/hyperlink" Target="http://www.efossils.org/" TargetMode="Externa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8580"/>
              <a:buNone/>
            </a:pPr>
            <a:r>
              <a:rPr lang="en-US" sz="6000"/>
              <a:t>Chapter 9</a:t>
            </a:r>
            <a:endParaRPr sz="6000"/>
          </a:p>
        </p:txBody>
      </p:sp>
      <p:sp>
        <p:nvSpPr>
          <p:cNvPr id="37" name="Google Shape;37;p7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rPr lang="en-US">
                <a:solidFill>
                  <a:srgbClr val="44122B"/>
                </a:solidFill>
              </a:rPr>
              <a:t>Early hominins</a:t>
            </a:r>
            <a:endParaRPr>
              <a:solidFill>
                <a:srgbClr val="44122B"/>
              </a:solidFill>
            </a:endParaRPr>
          </a:p>
        </p:txBody>
      </p:sp>
      <p:sp>
        <p:nvSpPr>
          <p:cNvPr id="38" name="Google Shape;38;p7"/>
          <p:cNvSpPr txBox="1"/>
          <p:nvPr>
            <p:ph idx="3" type="body"/>
          </p:nvPr>
        </p:nvSpPr>
        <p:spPr>
          <a:xfrm>
            <a:off x="490550" y="2481450"/>
            <a:ext cx="7829400" cy="26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16727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Font typeface="Arial"/>
              <a:buNone/>
            </a:pPr>
            <a:r>
              <a:rPr lang="en-US" sz="2400">
                <a:solidFill>
                  <a:srgbClr val="44122B"/>
                </a:solidFill>
              </a:rPr>
              <a:t>Kerryn Warren, Ph.D.</a:t>
            </a:r>
            <a:endParaRPr sz="2400">
              <a:solidFill>
                <a:srgbClr val="44122B"/>
              </a:solidFill>
            </a:endParaRPr>
          </a:p>
          <a:p>
            <a:pPr indent="0" lvl="0" marL="0" rtl="0" algn="just">
              <a:lnSpc>
                <a:spcPct val="116727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Font typeface="Arial"/>
              <a:buNone/>
            </a:pPr>
            <a:r>
              <a:rPr lang="en-US" sz="2400">
                <a:solidFill>
                  <a:srgbClr val="44122B"/>
                </a:solidFill>
              </a:rPr>
              <a:t>Lindsay Hunter, Ph.D.</a:t>
            </a:r>
            <a:endParaRPr sz="2400">
              <a:solidFill>
                <a:srgbClr val="44122B"/>
              </a:solidFill>
            </a:endParaRPr>
          </a:p>
          <a:p>
            <a:pPr indent="0" lvl="0" marL="0" rtl="0" algn="just">
              <a:lnSpc>
                <a:spcPct val="116727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Font typeface="Arial"/>
              <a:buNone/>
            </a:pPr>
            <a:r>
              <a:rPr lang="en-US" sz="2400">
                <a:solidFill>
                  <a:srgbClr val="44122B"/>
                </a:solidFill>
              </a:rPr>
              <a:t>Navashni Naidoo, M.Sc.</a:t>
            </a:r>
            <a:endParaRPr sz="2400">
              <a:solidFill>
                <a:srgbClr val="44122B"/>
              </a:solidFill>
            </a:endParaRPr>
          </a:p>
          <a:p>
            <a:pPr indent="0" lvl="0" marL="0" rtl="0" algn="just">
              <a:lnSpc>
                <a:spcPct val="116727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Font typeface="Arial"/>
              <a:buNone/>
            </a:pPr>
            <a:r>
              <a:rPr lang="en-US" sz="2400">
                <a:solidFill>
                  <a:srgbClr val="44122B"/>
                </a:solidFill>
              </a:rPr>
              <a:t>Silindokuhle Mavuso, M.Sc.</a:t>
            </a:r>
            <a:endParaRPr sz="2400">
              <a:solidFill>
                <a:srgbClr val="44122B"/>
              </a:solidFill>
            </a:endParaRPr>
          </a:p>
          <a:p>
            <a:pPr indent="0" lvl="0" marL="0" rtl="0" algn="just">
              <a:lnSpc>
                <a:spcPct val="116727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Font typeface="Arial"/>
              <a:buNone/>
            </a:pPr>
            <a:r>
              <a:rPr lang="en-US" sz="2400">
                <a:solidFill>
                  <a:srgbClr val="44122B"/>
                </a:solidFill>
              </a:rPr>
              <a:t>Kimberleigh Tommy, M.Sc.</a:t>
            </a:r>
            <a:endParaRPr sz="2400">
              <a:solidFill>
                <a:srgbClr val="44122B"/>
              </a:solidFill>
            </a:endParaRPr>
          </a:p>
          <a:p>
            <a:pPr indent="0" lvl="0" marL="0" rtl="0" algn="just">
              <a:lnSpc>
                <a:spcPct val="116727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Font typeface="Arial"/>
              <a:buNone/>
            </a:pPr>
            <a:r>
              <a:rPr lang="en-US" sz="2400">
                <a:solidFill>
                  <a:srgbClr val="44122B"/>
                </a:solidFill>
              </a:rPr>
              <a:t>Rosa Moll, M.Sc.</a:t>
            </a:r>
            <a:endParaRPr sz="2400">
              <a:solidFill>
                <a:srgbClr val="44122B"/>
              </a:solidFill>
            </a:endParaRPr>
          </a:p>
          <a:p>
            <a:pPr indent="0" lvl="0" marL="0" rtl="0" algn="just">
              <a:lnSpc>
                <a:spcPct val="116727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</a:pPr>
            <a:r>
              <a:rPr lang="en-US" sz="2400">
                <a:solidFill>
                  <a:srgbClr val="44122B"/>
                </a:solidFill>
              </a:rPr>
              <a:t>Nomawethu Hlazo, M.Sc.</a:t>
            </a:r>
            <a:endParaRPr sz="2400">
              <a:solidFill>
                <a:srgbClr val="44122B"/>
              </a:solidFill>
            </a:endParaRPr>
          </a:p>
          <a:p>
            <a:pPr indent="0" lvl="0" marL="0" rtl="0" algn="just">
              <a:lnSpc>
                <a:spcPct val="116727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Font typeface="Arial"/>
              <a:buNone/>
            </a:pPr>
            <a:r>
              <a:t/>
            </a:r>
            <a:endParaRPr sz="2400">
              <a:solidFill>
                <a:schemeClr val="accent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t/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9" name="Google Shape;39;p7"/>
          <p:cNvSpPr txBox="1"/>
          <p:nvPr/>
        </p:nvSpPr>
        <p:spPr>
          <a:xfrm>
            <a:off x="554525" y="6411275"/>
            <a:ext cx="10626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</a:rPr>
              <a:t>CC BY-NC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 txBox="1"/>
          <p:nvPr>
            <p:ph idx="1" type="body"/>
          </p:nvPr>
        </p:nvSpPr>
        <p:spPr>
          <a:xfrm>
            <a:off x="1155699" y="11944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EARS and changes in deep lakes were drivers of diversification in early hominin evolution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Evidence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Three humid phases, </a:t>
            </a:r>
            <a:r>
              <a:rPr lang="en-US" sz="2800">
                <a:solidFill>
                  <a:srgbClr val="44122B"/>
                </a:solidFill>
              </a:rPr>
              <a:t>E</a:t>
            </a:r>
            <a:r>
              <a:rPr lang="en-US" sz="2800">
                <a:solidFill>
                  <a:srgbClr val="44122B"/>
                </a:solidFill>
              </a:rPr>
              <a:t>ast Africa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Diversification in diet and adaptations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Interpretation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High levels of species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44122B"/>
                </a:solidFill>
              </a:rPr>
              <a:t>diversity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Allopatric speciation</a:t>
            </a:r>
            <a:endParaRPr sz="28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6"/>
          <p:cNvSpPr txBox="1"/>
          <p:nvPr>
            <p:ph type="title"/>
          </p:nvPr>
        </p:nvSpPr>
        <p:spPr>
          <a:xfrm>
            <a:off x="1295400" y="0"/>
            <a:ext cx="121920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Hypothesis 5: Pulsed Variability Selection </a:t>
            </a:r>
            <a:endParaRPr sz="4000"/>
          </a:p>
        </p:txBody>
      </p:sp>
      <p:pic>
        <p:nvPicPr>
          <p:cNvPr id="99" name="Google Shape;9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79400" y="4108525"/>
            <a:ext cx="5205651" cy="236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7"/>
          <p:cNvSpPr txBox="1"/>
          <p:nvPr>
            <p:ph idx="1" type="body"/>
          </p:nvPr>
        </p:nvSpPr>
        <p:spPr>
          <a:xfrm>
            <a:off x="4887450" y="1410825"/>
            <a:ext cx="69486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Obligate bipedalism</a:t>
            </a:r>
            <a:endParaRPr sz="3200">
              <a:solidFill>
                <a:srgbClr val="44122B"/>
              </a:solidFill>
            </a:endParaRPr>
          </a:p>
          <a:p>
            <a:pPr indent="-43180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O</a:t>
            </a:r>
            <a:r>
              <a:rPr lang="en-US" sz="3200">
                <a:solidFill>
                  <a:srgbClr val="44122B"/>
                </a:solidFill>
              </a:rPr>
              <a:t>rigin of bipedalism</a:t>
            </a:r>
            <a:endParaRPr sz="3200">
              <a:solidFill>
                <a:srgbClr val="44122B"/>
              </a:solidFill>
            </a:endParaRPr>
          </a:p>
          <a:p>
            <a:pPr indent="457200" lvl="0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44122B"/>
                </a:solidFill>
              </a:rPr>
              <a:t>1. Arboreal last common ancestor </a:t>
            </a:r>
            <a:endParaRPr sz="2800">
              <a:solidFill>
                <a:srgbClr val="44122B"/>
              </a:solidFill>
            </a:endParaRPr>
          </a:p>
          <a:p>
            <a:pPr indent="-406400" lvl="3" marL="22860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2800"/>
              <a:buChar char="●"/>
            </a:pPr>
            <a:r>
              <a:rPr lang="en-US" sz="2800">
                <a:solidFill>
                  <a:srgbClr val="44122B"/>
                </a:solidFill>
              </a:rPr>
              <a:t>Most likely given skeletal morphology </a:t>
            </a:r>
            <a:endParaRPr sz="2800">
              <a:solidFill>
                <a:srgbClr val="44122B"/>
              </a:solidFill>
            </a:endParaRPr>
          </a:p>
          <a:p>
            <a:pPr indent="457200" lvl="0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44122B"/>
                </a:solidFill>
              </a:rPr>
              <a:t>2. Terrestrial quadrupedal   </a:t>
            </a:r>
            <a:endParaRPr sz="2800">
              <a:solidFill>
                <a:srgbClr val="44122B"/>
              </a:solidFill>
            </a:endParaRPr>
          </a:p>
          <a:p>
            <a:pPr indent="457200" lvl="0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44122B"/>
                </a:solidFill>
              </a:rPr>
              <a:t>     knuckle-walking LCA</a:t>
            </a:r>
            <a:endParaRPr sz="2800">
              <a:solidFill>
                <a:srgbClr val="44122B"/>
              </a:solidFill>
            </a:endParaRPr>
          </a:p>
          <a:p>
            <a:pPr indent="-431800" lvl="0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Selective pressures 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7"/>
          <p:cNvSpPr txBox="1"/>
          <p:nvPr>
            <p:ph type="title"/>
          </p:nvPr>
        </p:nvSpPr>
        <p:spPr>
          <a:xfrm>
            <a:off x="1308100" y="0"/>
            <a:ext cx="999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Derived Adaptations: Bipedalism</a:t>
            </a:r>
            <a:endParaRPr sz="4000"/>
          </a:p>
        </p:txBody>
      </p:sp>
      <p:pic>
        <p:nvPicPr>
          <p:cNvPr id="106" name="Google Shape;10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200" y="1629050"/>
            <a:ext cx="4108900" cy="4594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8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18"/>
          <p:cNvSpPr txBox="1"/>
          <p:nvPr>
            <p:ph type="title"/>
          </p:nvPr>
        </p:nvSpPr>
        <p:spPr>
          <a:xfrm>
            <a:off x="1308100" y="0"/>
            <a:ext cx="999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Derived Adaptations: Bipedalism</a:t>
            </a:r>
            <a:endParaRPr sz="4000"/>
          </a:p>
        </p:txBody>
      </p:sp>
      <p:graphicFrame>
        <p:nvGraphicFramePr>
          <p:cNvPr id="113" name="Google Shape;113;p18"/>
          <p:cNvGraphicFramePr/>
          <p:nvPr/>
        </p:nvGraphicFramePr>
        <p:xfrm>
          <a:off x="437475" y="1423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{98567609-21C9-48B2-988E-6A0980B774AE}</a:tableStyleId>
              </a:tblPr>
              <a:tblGrid>
                <a:gridCol w="69117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800"/>
                        <a:t>Obligate biped</a:t>
                      </a:r>
                      <a:endParaRPr b="1" sz="28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I</a:t>
                      </a:r>
                      <a:r>
                        <a:rPr lang="en-US" sz="2400"/>
                        <a:t>nferior</a:t>
                      </a:r>
                      <a:r>
                        <a:rPr lang="en-US" sz="2400"/>
                        <a:t> (vs. posterior) foramen magnum</a:t>
                      </a:r>
                      <a:endParaRPr sz="24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Short upper limbs</a:t>
                      </a:r>
                      <a:endParaRPr sz="24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S- (vs C-) curved spine</a:t>
                      </a:r>
                      <a:endParaRPr sz="24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Robust lumbar vertebrae, flexible lower back</a:t>
                      </a:r>
                      <a:endParaRPr sz="24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Short, broad robust pelvis; broad sacrum</a:t>
                      </a:r>
                      <a:endParaRPr sz="24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Long, robust, stable lower limbs</a:t>
                      </a:r>
                      <a:endParaRPr sz="24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Rigid, robust foot; non-opposable, robust big toe</a:t>
                      </a:r>
                      <a:endParaRPr sz="24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114" name="Google Shape;11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4875" y="1270675"/>
            <a:ext cx="4402075" cy="4922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9"/>
          <p:cNvSpPr txBox="1"/>
          <p:nvPr>
            <p:ph idx="1" type="body"/>
          </p:nvPr>
        </p:nvSpPr>
        <p:spPr>
          <a:xfrm>
            <a:off x="1007599" y="1562611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i="1" lang="en-US" sz="3200">
                <a:solidFill>
                  <a:srgbClr val="44122B"/>
                </a:solidFill>
              </a:rPr>
              <a:t>Sahelanthropus tchadensis</a:t>
            </a:r>
            <a:endParaRPr i="1"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6-7 mya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Chad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360cc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Larger canines than </a:t>
            </a:r>
            <a:r>
              <a:rPr i="1" lang="en-US" sz="2800">
                <a:solidFill>
                  <a:srgbClr val="44122B"/>
                </a:solidFill>
              </a:rPr>
              <a:t>Homo</a:t>
            </a:r>
            <a:endParaRPr i="1"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Bipedal?</a:t>
            </a:r>
            <a:endParaRPr sz="28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19"/>
          <p:cNvSpPr txBox="1"/>
          <p:nvPr>
            <p:ph type="title"/>
          </p:nvPr>
        </p:nvSpPr>
        <p:spPr>
          <a:xfrm>
            <a:off x="1308100" y="0"/>
            <a:ext cx="999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Earliest Hominins: </a:t>
            </a:r>
            <a:r>
              <a:rPr i="1" lang="en-US" sz="4000"/>
              <a:t>Sahlenanthropus</a:t>
            </a:r>
            <a:endParaRPr i="1" sz="4000"/>
          </a:p>
        </p:txBody>
      </p:sp>
      <p:pic>
        <p:nvPicPr>
          <p:cNvPr id="121" name="Google Shape;12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29475" y="1826650"/>
            <a:ext cx="3810000" cy="38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0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i="1" lang="en-US" sz="3200">
                <a:solidFill>
                  <a:srgbClr val="44122B"/>
                </a:solidFill>
              </a:rPr>
              <a:t>Orrorin tugenesis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6-5.7 mya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Kenya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Small cheek teeth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Thick enamel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Apelike canines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Bipedal adaptations (post-cranium)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20"/>
          <p:cNvSpPr txBox="1"/>
          <p:nvPr>
            <p:ph type="title"/>
          </p:nvPr>
        </p:nvSpPr>
        <p:spPr>
          <a:xfrm>
            <a:off x="1308100" y="0"/>
            <a:ext cx="999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Earliest hominins: </a:t>
            </a:r>
            <a:r>
              <a:rPr i="1" lang="en-US" sz="4000"/>
              <a:t>Orrorin</a:t>
            </a:r>
            <a:endParaRPr i="1" sz="4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1"/>
          <p:cNvSpPr txBox="1"/>
          <p:nvPr>
            <p:ph idx="1" type="body"/>
          </p:nvPr>
        </p:nvSpPr>
        <p:spPr>
          <a:xfrm>
            <a:off x="5004100" y="1464525"/>
            <a:ext cx="67710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i="1" lang="en-US" sz="3200">
                <a:solidFill>
                  <a:srgbClr val="44122B"/>
                </a:solidFill>
              </a:rPr>
              <a:t>Ar</a:t>
            </a:r>
            <a:r>
              <a:rPr i="1" lang="en-US" sz="3200"/>
              <a:t>dipithecus</a:t>
            </a:r>
            <a:r>
              <a:rPr i="1" lang="en-US" sz="3200">
                <a:solidFill>
                  <a:srgbClr val="44122B"/>
                </a:solidFill>
              </a:rPr>
              <a:t> ramidus</a:t>
            </a:r>
            <a:endParaRPr i="1"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4.4 mya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Ethiopia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300-350cc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Char char="○"/>
            </a:pPr>
            <a:r>
              <a:rPr lang="en-US" sz="2800"/>
              <a:t>Bipedal</a:t>
            </a:r>
            <a:endParaRPr sz="2800"/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Ancestral traits: </a:t>
            </a:r>
            <a:r>
              <a:rPr lang="en-US" sz="2800"/>
              <a:t>opposable hallux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Derived traits: pelvis</a:t>
            </a:r>
            <a:endParaRPr sz="2800">
              <a:solidFill>
                <a:srgbClr val="44122B"/>
              </a:solidFill>
            </a:endParaRPr>
          </a:p>
          <a:p>
            <a:pPr indent="0" lvl="0" marL="18288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21"/>
          <p:cNvSpPr txBox="1"/>
          <p:nvPr>
            <p:ph type="title"/>
          </p:nvPr>
        </p:nvSpPr>
        <p:spPr>
          <a:xfrm>
            <a:off x="1308100" y="0"/>
            <a:ext cx="999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Earliest hominins: </a:t>
            </a:r>
            <a:r>
              <a:rPr i="1" lang="en-US" sz="4000"/>
              <a:t>Ardipithecus</a:t>
            </a:r>
            <a:endParaRPr i="1" sz="4000"/>
          </a:p>
        </p:txBody>
      </p:sp>
      <p:pic>
        <p:nvPicPr>
          <p:cNvPr id="134" name="Google Shape;13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4825" y="1665675"/>
            <a:ext cx="4472150" cy="4472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2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i="1" lang="en-US" sz="3200">
                <a:solidFill>
                  <a:srgbClr val="44122B"/>
                </a:solidFill>
              </a:rPr>
              <a:t>Ar</a:t>
            </a:r>
            <a:r>
              <a:rPr i="1" lang="en-US" sz="3200"/>
              <a:t>dipithecus</a:t>
            </a:r>
            <a:r>
              <a:rPr i="1" lang="en-US" sz="3200">
                <a:solidFill>
                  <a:srgbClr val="44122B"/>
                </a:solidFill>
              </a:rPr>
              <a:t> kadabba</a:t>
            </a:r>
            <a:endParaRPr i="1"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5.2-5.7 mya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Middle Awash region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Post-crania: push-off ability of big toe</a:t>
            </a:r>
            <a:endParaRPr sz="2800">
              <a:solidFill>
                <a:srgbClr val="44122B"/>
              </a:solidFill>
            </a:endParaRPr>
          </a:p>
          <a:p>
            <a:pPr indent="0" lvl="0" marL="18288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22"/>
          <p:cNvSpPr txBox="1"/>
          <p:nvPr>
            <p:ph type="title"/>
          </p:nvPr>
        </p:nvSpPr>
        <p:spPr>
          <a:xfrm>
            <a:off x="1308100" y="0"/>
            <a:ext cx="999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Earliest hominins: </a:t>
            </a:r>
            <a:r>
              <a:rPr i="1" lang="en-US" sz="4000"/>
              <a:t>Ardipithecus</a:t>
            </a:r>
            <a:endParaRPr i="1" sz="40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3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Importance of teeth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P</a:t>
            </a:r>
            <a:r>
              <a:rPr lang="en-US" sz="2800">
                <a:solidFill>
                  <a:srgbClr val="44122B"/>
                </a:solidFill>
              </a:rPr>
              <a:t>reserve readily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Diet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Environment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Relations to other species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Sexual dimorphism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Social structure</a:t>
            </a:r>
            <a:endParaRPr sz="2800">
              <a:solidFill>
                <a:srgbClr val="44122B"/>
              </a:solidFill>
            </a:endParaRPr>
          </a:p>
          <a:p>
            <a:pPr indent="0" lvl="0" marL="18288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23"/>
          <p:cNvSpPr txBox="1"/>
          <p:nvPr>
            <p:ph type="title"/>
          </p:nvPr>
        </p:nvSpPr>
        <p:spPr>
          <a:xfrm>
            <a:off x="918100" y="0"/>
            <a:ext cx="1080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Early Hominin Dentition</a:t>
            </a:r>
            <a:endParaRPr i="1" sz="4000"/>
          </a:p>
        </p:txBody>
      </p:sp>
      <p:pic>
        <p:nvPicPr>
          <p:cNvPr id="147" name="Google Shape;14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4175" y="2803275"/>
            <a:ext cx="4392825" cy="2924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4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Dental formula </a:t>
            </a:r>
            <a:r>
              <a:rPr lang="en-US" sz="3200"/>
              <a:t>of</a:t>
            </a:r>
            <a:r>
              <a:rPr lang="en-US" sz="3200">
                <a:solidFill>
                  <a:srgbClr val="44122B"/>
                </a:solidFill>
              </a:rPr>
              <a:t> </a:t>
            </a:r>
            <a:r>
              <a:rPr lang="en-US" sz="3200">
                <a:solidFill>
                  <a:srgbClr val="44122B"/>
                </a:solidFill>
              </a:rPr>
              <a:t>2:1:2:3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Large, flat incisors that occlude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Incisiform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Reduced canine size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Reduced/eliminated canine diastema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Hind dentition indicates generalist diet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U-shaped dental arch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Enamel and cusps</a:t>
            </a:r>
            <a:endParaRPr sz="3200">
              <a:solidFill>
                <a:srgbClr val="44122B"/>
              </a:solidFill>
            </a:endParaRPr>
          </a:p>
          <a:p>
            <a:pPr indent="0" lvl="0" marL="18288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24"/>
          <p:cNvSpPr txBox="1"/>
          <p:nvPr>
            <p:ph type="title"/>
          </p:nvPr>
        </p:nvSpPr>
        <p:spPr>
          <a:xfrm>
            <a:off x="1163875" y="0"/>
            <a:ext cx="1080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General Dental Trends</a:t>
            </a:r>
            <a:endParaRPr i="1" sz="40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5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Varying degrees of arborealism and bipedality</a:t>
            </a:r>
            <a:endParaRPr sz="3200">
              <a:solidFill>
                <a:srgbClr val="44122B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Gracile </a:t>
            </a:r>
            <a:r>
              <a:rPr i="1" lang="en-US" sz="3200">
                <a:solidFill>
                  <a:srgbClr val="44122B"/>
                </a:solidFill>
              </a:rPr>
              <a:t>Australopithecus</a:t>
            </a:r>
            <a:endParaRPr i="1"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i="1"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Robust </a:t>
            </a:r>
            <a:r>
              <a:rPr i="1" lang="en-US" sz="3200">
                <a:solidFill>
                  <a:srgbClr val="44122B"/>
                </a:solidFill>
              </a:rPr>
              <a:t>Australopithecus (Paranthropus)</a:t>
            </a:r>
            <a:endParaRPr i="1"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Large posterior dentition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Large chewing muscles</a:t>
            </a:r>
            <a:endParaRPr i="1" sz="3200">
              <a:solidFill>
                <a:srgbClr val="44122B"/>
              </a:solidFill>
            </a:endParaRPr>
          </a:p>
          <a:p>
            <a:pPr indent="0" lvl="0" marL="18288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25"/>
          <p:cNvSpPr txBox="1"/>
          <p:nvPr>
            <p:ph type="title"/>
          </p:nvPr>
        </p:nvSpPr>
        <p:spPr>
          <a:xfrm>
            <a:off x="1308100" y="0"/>
            <a:ext cx="1080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Genus </a:t>
            </a:r>
            <a:r>
              <a:rPr i="1" lang="en-US" sz="4000"/>
              <a:t>Australopithecus</a:t>
            </a:r>
            <a:endParaRPr i="1" sz="4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Distinguish derived and primitive traits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Explain hominin evolution in relation to changing paleoenvironments 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Specify features of bipedal anatomy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Describe </a:t>
            </a:r>
            <a:r>
              <a:rPr lang="en-US" sz="3200">
                <a:solidFill>
                  <a:srgbClr val="44122B"/>
                </a:solidFill>
              </a:rPr>
              <a:t>early</a:t>
            </a:r>
            <a:r>
              <a:rPr lang="en-US" sz="3200">
                <a:solidFill>
                  <a:srgbClr val="44122B"/>
                </a:solidFill>
              </a:rPr>
              <a:t> hominin dentition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Identify traits of early hominin genuses and species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Discuss earliest stone tool techno-complex</a:t>
            </a:r>
            <a:r>
              <a:rPr lang="en-US" sz="3200">
                <a:solidFill>
                  <a:srgbClr val="44122B"/>
                </a:solidFill>
              </a:rPr>
              <a:t>es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45" name="Google Shape;45;p8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Learning Objectives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6"/>
          <p:cNvSpPr txBox="1"/>
          <p:nvPr>
            <p:ph idx="1" type="body"/>
          </p:nvPr>
        </p:nvSpPr>
        <p:spPr>
          <a:xfrm>
            <a:off x="5107375" y="1455250"/>
            <a:ext cx="65658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i="1" lang="en-US" sz="3200">
                <a:solidFill>
                  <a:srgbClr val="44122B"/>
                </a:solidFill>
              </a:rPr>
              <a:t>Au. anamensis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4.2-3.8 mya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Kenya, Ethiopia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370cc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Large canines 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Projecting cheekbones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Primitive ear-holes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Bipedal: tibia, femur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Primitive: upper limbs (arboreal)</a:t>
            </a:r>
            <a:endParaRPr sz="2800">
              <a:solidFill>
                <a:srgbClr val="44122B"/>
              </a:solidFill>
            </a:endParaRPr>
          </a:p>
          <a:p>
            <a:pPr indent="0" lvl="0" marL="18288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26"/>
          <p:cNvSpPr txBox="1"/>
          <p:nvPr>
            <p:ph type="title"/>
          </p:nvPr>
        </p:nvSpPr>
        <p:spPr>
          <a:xfrm>
            <a:off x="1308100" y="0"/>
            <a:ext cx="1080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Australopithecus</a:t>
            </a:r>
            <a:r>
              <a:rPr lang="en-US" sz="4000"/>
              <a:t>: East Africa</a:t>
            </a:r>
            <a:endParaRPr i="1" sz="4000"/>
          </a:p>
        </p:txBody>
      </p:sp>
      <p:pic>
        <p:nvPicPr>
          <p:cNvPr id="166" name="Google Shape;16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6700" y="1574100"/>
            <a:ext cx="4245025" cy="424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7"/>
          <p:cNvSpPr txBox="1"/>
          <p:nvPr>
            <p:ph idx="1" type="body"/>
          </p:nvPr>
        </p:nvSpPr>
        <p:spPr>
          <a:xfrm>
            <a:off x="3321850" y="1423075"/>
            <a:ext cx="83253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i="1" lang="en-US" sz="3200">
                <a:solidFill>
                  <a:srgbClr val="44122B"/>
                </a:solidFill>
              </a:rPr>
              <a:t>Au. afarensis</a:t>
            </a:r>
            <a:endParaRPr i="1"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2.9-3.9 mya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Tanzania, Kenya, Ethiopia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“Lucy” (3.2 mya)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Reduced canines, molars (vs. apes), prognathic face, strong chewing muscles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Sexual dimorphism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Bipedal: pelvis, lower limbs, footprints (Laetoli)</a:t>
            </a:r>
            <a:endParaRPr sz="2800">
              <a:solidFill>
                <a:srgbClr val="44122B"/>
              </a:solidFill>
            </a:endParaRPr>
          </a:p>
          <a:p>
            <a:pPr indent="0" lvl="0" marL="18288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27"/>
          <p:cNvSpPr txBox="1"/>
          <p:nvPr>
            <p:ph type="title"/>
          </p:nvPr>
        </p:nvSpPr>
        <p:spPr>
          <a:xfrm>
            <a:off x="1308100" y="0"/>
            <a:ext cx="1080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Australopithecus</a:t>
            </a:r>
            <a:r>
              <a:rPr lang="en-US" sz="4000"/>
              <a:t>: East Africa</a:t>
            </a:r>
            <a:endParaRPr i="1" sz="4000"/>
          </a:p>
        </p:txBody>
      </p:sp>
      <p:pic>
        <p:nvPicPr>
          <p:cNvPr id="173" name="Google Shape;173;p27"/>
          <p:cNvPicPr preferRelativeResize="0"/>
          <p:nvPr/>
        </p:nvPicPr>
        <p:blipFill rotWithShape="1">
          <a:blip r:embed="rId3">
            <a:alphaModFix/>
          </a:blip>
          <a:srcRect b="6585" l="0" r="0" t="0"/>
          <a:stretch/>
        </p:blipFill>
        <p:spPr>
          <a:xfrm>
            <a:off x="475800" y="1150800"/>
            <a:ext cx="2566425" cy="5783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8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i="1" lang="en-US" sz="3200">
                <a:solidFill>
                  <a:srgbClr val="44122B"/>
                </a:solidFill>
              </a:rPr>
              <a:t>Au. garhi</a:t>
            </a:r>
            <a:endParaRPr i="1" sz="3200">
              <a:solidFill>
                <a:srgbClr val="44122B"/>
              </a:solidFill>
            </a:endParaRPr>
          </a:p>
          <a:p>
            <a:pPr indent="-431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○"/>
            </a:pPr>
            <a:r>
              <a:rPr lang="en-US" sz="3200">
                <a:solidFill>
                  <a:srgbClr val="44122B"/>
                </a:solidFill>
              </a:rPr>
              <a:t>2.5 mya</a:t>
            </a:r>
            <a:endParaRPr sz="3200">
              <a:solidFill>
                <a:srgbClr val="44122B"/>
              </a:solidFill>
            </a:endParaRPr>
          </a:p>
          <a:p>
            <a:pPr indent="-431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○"/>
            </a:pPr>
            <a:r>
              <a:rPr lang="en-US" sz="3200">
                <a:solidFill>
                  <a:srgbClr val="44122B"/>
                </a:solidFill>
              </a:rPr>
              <a:t>Ethiopia</a:t>
            </a:r>
            <a:endParaRPr sz="3200">
              <a:solidFill>
                <a:srgbClr val="44122B"/>
              </a:solidFill>
            </a:endParaRPr>
          </a:p>
          <a:p>
            <a:pPr indent="-431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○"/>
            </a:pPr>
            <a:r>
              <a:rPr lang="en-US" sz="3200">
                <a:solidFill>
                  <a:srgbClr val="44122B"/>
                </a:solidFill>
              </a:rPr>
              <a:t>450 cc</a:t>
            </a:r>
            <a:endParaRPr sz="3200">
              <a:solidFill>
                <a:srgbClr val="44122B"/>
              </a:solidFill>
            </a:endParaRPr>
          </a:p>
          <a:p>
            <a:pPr indent="-431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○"/>
            </a:pPr>
            <a:r>
              <a:rPr lang="en-US" sz="3200">
                <a:solidFill>
                  <a:srgbClr val="44122B"/>
                </a:solidFill>
              </a:rPr>
              <a:t>Primitive stone tools</a:t>
            </a:r>
            <a:endParaRPr sz="3200">
              <a:solidFill>
                <a:srgbClr val="44122B"/>
              </a:solidFill>
            </a:endParaRPr>
          </a:p>
          <a:p>
            <a:pPr indent="-431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○"/>
            </a:pPr>
            <a:r>
              <a:rPr lang="en-US" sz="3200">
                <a:solidFill>
                  <a:srgbClr val="44122B"/>
                </a:solidFill>
              </a:rPr>
              <a:t>Compared to gracile </a:t>
            </a:r>
            <a:r>
              <a:rPr i="1" lang="en-US" sz="3200">
                <a:solidFill>
                  <a:srgbClr val="44122B"/>
                </a:solidFill>
              </a:rPr>
              <a:t>Au</a:t>
            </a:r>
            <a:r>
              <a:rPr i="1" lang="en-US" sz="3200">
                <a:solidFill>
                  <a:srgbClr val="44122B"/>
                </a:solidFill>
              </a:rPr>
              <a:t>stralopithecines</a:t>
            </a:r>
            <a:r>
              <a:rPr lang="en-US" sz="3200"/>
              <a:t>: </a:t>
            </a:r>
            <a:r>
              <a:rPr lang="en-US" sz="3200">
                <a:solidFill>
                  <a:srgbClr val="44122B"/>
                </a:solidFill>
              </a:rPr>
              <a:t>Larger hind dentition, longer limbs </a:t>
            </a:r>
            <a:endParaRPr sz="32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18288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28"/>
          <p:cNvSpPr txBox="1"/>
          <p:nvPr>
            <p:ph type="title"/>
          </p:nvPr>
        </p:nvSpPr>
        <p:spPr>
          <a:xfrm>
            <a:off x="1308100" y="0"/>
            <a:ext cx="1080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Genus </a:t>
            </a:r>
            <a:r>
              <a:rPr i="1" lang="en-US" sz="4000"/>
              <a:t>Australopithecus</a:t>
            </a:r>
            <a:r>
              <a:rPr lang="en-US" sz="4000"/>
              <a:t>: East Africa</a:t>
            </a:r>
            <a:endParaRPr i="1" sz="40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9"/>
          <p:cNvSpPr txBox="1"/>
          <p:nvPr>
            <p:ph idx="1" type="body"/>
          </p:nvPr>
        </p:nvSpPr>
        <p:spPr>
          <a:xfrm>
            <a:off x="1308099" y="128363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“The Cradle of Humankind”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Limestone caves with well-preserved fossils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i="1" lang="en-US" sz="3200">
                <a:solidFill>
                  <a:srgbClr val="44122B"/>
                </a:solidFill>
              </a:rPr>
              <a:t>Au. africanus</a:t>
            </a:r>
            <a:endParaRPr i="1"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Taung Child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3.3-2.1 mya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400-500 cc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Small canines, no diastema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Postcranial: bipedalism</a:t>
            </a:r>
            <a:endParaRPr sz="2800">
              <a:solidFill>
                <a:srgbClr val="44122B"/>
              </a:solidFill>
            </a:endParaRPr>
          </a:p>
          <a:p>
            <a:pPr indent="0" lvl="0" marL="18288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29"/>
          <p:cNvSpPr txBox="1"/>
          <p:nvPr>
            <p:ph type="title"/>
          </p:nvPr>
        </p:nvSpPr>
        <p:spPr>
          <a:xfrm>
            <a:off x="1308100" y="0"/>
            <a:ext cx="1080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Genus </a:t>
            </a:r>
            <a:r>
              <a:rPr i="1" lang="en-US" sz="4000"/>
              <a:t>Australopithecus</a:t>
            </a:r>
            <a:r>
              <a:rPr lang="en-US" sz="4000"/>
              <a:t>: South Africa</a:t>
            </a:r>
            <a:endParaRPr i="1" sz="4000"/>
          </a:p>
        </p:txBody>
      </p:sp>
      <p:pic>
        <p:nvPicPr>
          <p:cNvPr id="186" name="Google Shape;18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04625" y="2599400"/>
            <a:ext cx="3621800" cy="362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0"/>
          <p:cNvSpPr txBox="1"/>
          <p:nvPr>
            <p:ph idx="1" type="body"/>
          </p:nvPr>
        </p:nvSpPr>
        <p:spPr>
          <a:xfrm>
            <a:off x="6287475" y="1283625"/>
            <a:ext cx="53595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i="1" lang="en-US" sz="3200">
                <a:solidFill>
                  <a:srgbClr val="44122B"/>
                </a:solidFill>
              </a:rPr>
              <a:t>Au. sediba</a:t>
            </a:r>
            <a:endParaRPr i="1"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1.97 mya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Mosaic features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420-450 cc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Gracile mandible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Small teeth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Postcrania: arboreal and 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44122B"/>
                </a:solidFill>
              </a:rPr>
              <a:t>bipedal traits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30"/>
          <p:cNvSpPr txBox="1"/>
          <p:nvPr>
            <p:ph type="title"/>
          </p:nvPr>
        </p:nvSpPr>
        <p:spPr>
          <a:xfrm>
            <a:off x="1308100" y="0"/>
            <a:ext cx="1080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Genus </a:t>
            </a:r>
            <a:r>
              <a:rPr i="1" lang="en-US" sz="4000"/>
              <a:t>Australopithecus</a:t>
            </a:r>
            <a:r>
              <a:rPr lang="en-US" sz="4000"/>
              <a:t>: South Africa</a:t>
            </a:r>
            <a:endParaRPr i="1" sz="4000"/>
          </a:p>
        </p:txBody>
      </p:sp>
      <p:pic>
        <p:nvPicPr>
          <p:cNvPr id="193" name="Google Shape;193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4375" y="1548050"/>
            <a:ext cx="4631625" cy="347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1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Adaptations to diet of hard or tough foods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Large posterior dentition, thick enamel, 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44122B"/>
                </a:solidFill>
              </a:rPr>
              <a:t>robust jaws, flared arches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i="1" lang="en-US" sz="3200">
                <a:solidFill>
                  <a:srgbClr val="44122B"/>
                </a:solidFill>
              </a:rPr>
              <a:t>P. aethiopicus </a:t>
            </a:r>
            <a:r>
              <a:rPr lang="en-US" sz="3200">
                <a:solidFill>
                  <a:srgbClr val="44122B"/>
                </a:solidFill>
              </a:rPr>
              <a:t>(2.7-2.3 mya)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i="1" lang="en-US" sz="3200">
                <a:solidFill>
                  <a:srgbClr val="44122B"/>
                </a:solidFill>
              </a:rPr>
              <a:t>P. boisei </a:t>
            </a:r>
            <a:r>
              <a:rPr lang="en-US" sz="3200">
                <a:solidFill>
                  <a:srgbClr val="44122B"/>
                </a:solidFill>
              </a:rPr>
              <a:t>(2.4-1.4 mya)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i="1" lang="en-US" sz="3200">
                <a:solidFill>
                  <a:srgbClr val="44122B"/>
                </a:solidFill>
              </a:rPr>
              <a:t>P. robustus </a:t>
            </a:r>
            <a:r>
              <a:rPr lang="en-US" sz="3200">
                <a:solidFill>
                  <a:srgbClr val="44122B"/>
                </a:solidFill>
              </a:rPr>
              <a:t>(2.3-1.0 mya)</a:t>
            </a:r>
            <a:endParaRPr sz="2800">
              <a:solidFill>
                <a:srgbClr val="44122B"/>
              </a:solidFill>
            </a:endParaRPr>
          </a:p>
          <a:p>
            <a:pPr indent="0" lvl="0" marL="18288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31"/>
          <p:cNvSpPr txBox="1"/>
          <p:nvPr>
            <p:ph type="title"/>
          </p:nvPr>
        </p:nvSpPr>
        <p:spPr>
          <a:xfrm>
            <a:off x="841900" y="0"/>
            <a:ext cx="1080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Genus </a:t>
            </a:r>
            <a:r>
              <a:rPr i="1" lang="en-US" sz="4000"/>
              <a:t>Australopithecus</a:t>
            </a:r>
            <a:r>
              <a:rPr lang="en-US" sz="4000"/>
              <a:t>: </a:t>
            </a:r>
            <a:r>
              <a:rPr i="1" lang="en-US" sz="4000"/>
              <a:t>Paranthropus</a:t>
            </a:r>
            <a:r>
              <a:rPr lang="en-US" sz="4000"/>
              <a:t> “robust”</a:t>
            </a:r>
            <a:endParaRPr i="1" sz="4000"/>
          </a:p>
        </p:txBody>
      </p:sp>
      <p:pic>
        <p:nvPicPr>
          <p:cNvPr id="200" name="Google Shape;20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42300" y="2909025"/>
            <a:ext cx="3314650" cy="331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2"/>
          <p:cNvSpPr txBox="1"/>
          <p:nvPr>
            <p:ph idx="1" type="body"/>
          </p:nvPr>
        </p:nvSpPr>
        <p:spPr>
          <a:xfrm>
            <a:off x="5417575" y="1423075"/>
            <a:ext cx="60771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Earlier stone age technology (ESA): 3 mya-300,000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“Knapping”</a:t>
            </a:r>
            <a:endParaRPr sz="2800"/>
          </a:p>
          <a:p>
            <a:pPr indent="0" lvl="0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Lomekwian techno-complex</a:t>
            </a:r>
            <a:endParaRPr sz="3200"/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3.3 mya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Oldowan techno-complex</a:t>
            </a:r>
            <a:endParaRPr sz="3200"/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2.6 mya</a:t>
            </a:r>
            <a:endParaRPr sz="2800">
              <a:solidFill>
                <a:srgbClr val="44122B"/>
              </a:solidFill>
            </a:endParaRPr>
          </a:p>
          <a:p>
            <a:pPr indent="0" lvl="0" marL="18288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32"/>
          <p:cNvSpPr txBox="1"/>
          <p:nvPr>
            <p:ph type="title"/>
          </p:nvPr>
        </p:nvSpPr>
        <p:spPr>
          <a:xfrm>
            <a:off x="981350" y="0"/>
            <a:ext cx="1080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Early Tool Use and Technology</a:t>
            </a:r>
            <a:endParaRPr i="1" sz="4000"/>
          </a:p>
        </p:txBody>
      </p:sp>
      <p:pic>
        <p:nvPicPr>
          <p:cNvPr id="207" name="Google Shape;207;p32"/>
          <p:cNvPicPr preferRelativeResize="0"/>
          <p:nvPr/>
        </p:nvPicPr>
        <p:blipFill rotWithShape="1">
          <a:blip r:embed="rId3">
            <a:alphaModFix/>
          </a:blip>
          <a:srcRect b="0" l="7870" r="6483" t="0"/>
          <a:stretch/>
        </p:blipFill>
        <p:spPr>
          <a:xfrm>
            <a:off x="488050" y="2406125"/>
            <a:ext cx="4125500" cy="3103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" name="Google Shape;212;p33"/>
          <p:cNvGraphicFramePr/>
          <p:nvPr/>
        </p:nvGraphicFramePr>
        <p:xfrm>
          <a:off x="452075" y="12390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{6DFF2356-68D8-4762-8F2C-5966E981657D}</a:tableStyleId>
              </a:tblPr>
              <a:tblGrid>
                <a:gridCol w="937125"/>
                <a:gridCol w="915300"/>
                <a:gridCol w="914077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NA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O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riginal to Explorations: An Open Invitation to Biological Anthropology slides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9.2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9.2 Clades original to Explorations: An Open Invitation to Biological Anthropology by Katie Nelson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9.3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9.3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CO2 increase since the Industrial Revolution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NASA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, original from Luthi, D., et al.. 2008; Etheridge, D.M., et al. 2010; Vostok ice core data/J.R. Petit et al.; NOAA Mauna Loa CO2 record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and used within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NASA guidelines on re-use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9.4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9.4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African savannah @ Masai Mara (21308330314)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Leo Li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from Hong Kong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2.0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NA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south-african-tourism/3919268880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(Knysna Forest)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South African Tourism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2.0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9.1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9.1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IMG_1696 Great Rift Valley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Ninara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</a:rPr>
                        <a:t>CC BY 2.0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11, 12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9.5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9.5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Skeleton of human (1) and gorilla (2), unnaturally sketched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unknown from Brehms Tierleben, Small Edition 1927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9.7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9.7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Sahelanthropus tchadensis: TM 266-01-060-1 anterior view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eFossils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copyrighted and used for non-commercial purposes as outlined by eFossils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9.8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9.8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Ardipithecus ramidus Skull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©BoneClones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by permission and available here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213" name="Google Shape;213;p33"/>
          <p:cNvSpPr txBox="1"/>
          <p:nvPr/>
        </p:nvSpPr>
        <p:spPr>
          <a:xfrm>
            <a:off x="1004000" y="54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" name="Google Shape;218;p34"/>
          <p:cNvGraphicFramePr/>
          <p:nvPr/>
        </p:nvGraphicFramePr>
        <p:xfrm>
          <a:off x="452075" y="12390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{6DFF2356-68D8-4762-8F2C-5966E981657D}</a:tableStyleId>
              </a:tblPr>
              <a:tblGrid>
                <a:gridCol w="937125"/>
                <a:gridCol w="915300"/>
                <a:gridCol w="914077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9.9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9.9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Adult human teeth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Genusfotografen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(Tomas Gunnarsson) through Wikimedia Sverige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Wikimedia Sverige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9.11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9.11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Australopithecus anamensis: KNM-KP 29281 occlusal view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eFossils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copyrighted and used for non-commercial purposes as outlined by eFossils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9.13 cropped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9.13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Lucy blackbg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(AL 288-1, Australopithecus afarensis, cast from Museum national d'histoire naturelle, Paris) by 120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9.15b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9.15b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australopithecus africanus: Taung 1 lateral right view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eFossils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copyrighted and used for non-commercial purposes as outlined by eFossils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9.18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9.18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Australopithecus sediba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, photo by Brett Eloff, courtesy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Profberger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and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Wits University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9.19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9.19a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Paranthropus aethiopicus: KNM-WT 17000 anterior view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eFossils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copyrighted and used for non-commercial purposes as outlined by eFossils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9.23 cropped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9.23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Olduwan Industry Chopper 2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Emmyanne29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CC0 1.0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219" name="Google Shape;219;p34"/>
          <p:cNvSpPr txBox="1"/>
          <p:nvPr/>
        </p:nvSpPr>
        <p:spPr>
          <a:xfrm>
            <a:off x="1004000" y="54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/>
          <p:nvPr>
            <p:ph idx="1" type="body"/>
          </p:nvPr>
        </p:nvSpPr>
        <p:spPr>
          <a:xfrm>
            <a:off x="1308099" y="13468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Hominin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Modern-day humans and extinct bipedal ancestors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Last common ancestor (LCA)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Humans &amp; chimpanzees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Two key issues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Where did human evolve?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Which traits evolved first?</a:t>
            </a:r>
            <a:endParaRPr sz="28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9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Defining Hominins</a:t>
            </a:r>
            <a:endParaRPr sz="4000"/>
          </a:p>
        </p:txBody>
      </p:sp>
      <p:pic>
        <p:nvPicPr>
          <p:cNvPr id="52" name="Google Shape;52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40900" y="3086175"/>
            <a:ext cx="5029200" cy="161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/>
          <p:nvPr>
            <p:ph idx="1" type="body"/>
          </p:nvPr>
        </p:nvSpPr>
        <p:spPr>
          <a:xfrm>
            <a:off x="12318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Taxonomies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Morphology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Molecular phylogenetics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Cladistics</a:t>
            </a:r>
            <a:r>
              <a:rPr lang="en-US" sz="3200">
                <a:solidFill>
                  <a:srgbClr val="44122B"/>
                </a:solidFill>
              </a:rPr>
              <a:t> 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S</a:t>
            </a:r>
            <a:r>
              <a:rPr lang="en-US" sz="2800">
                <a:solidFill>
                  <a:srgbClr val="44122B"/>
                </a:solidFill>
              </a:rPr>
              <a:t>hared derived traits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Lumpers vs splitters</a:t>
            </a:r>
            <a:endParaRPr sz="32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Ancestral a</a:t>
            </a:r>
            <a:r>
              <a:rPr lang="en-US" sz="4000"/>
              <a:t>nd</a:t>
            </a:r>
            <a:r>
              <a:rPr lang="en-US" sz="4000"/>
              <a:t> Derived Traits</a:t>
            </a:r>
            <a:endParaRPr sz="4000"/>
          </a:p>
        </p:txBody>
      </p:sp>
      <p:pic>
        <p:nvPicPr>
          <p:cNvPr id="59" name="Google Shape;59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52550" y="3148775"/>
            <a:ext cx="6394500" cy="1742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637699" y="13851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Reconstructing paleoenvironments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Local environments</a:t>
            </a:r>
            <a:endParaRPr sz="2800">
              <a:solidFill>
                <a:srgbClr val="44122B"/>
              </a:solidFill>
            </a:endParaRPr>
          </a:p>
          <a:p>
            <a:pPr indent="-4064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■"/>
            </a:pPr>
            <a:r>
              <a:rPr lang="en-US" sz="2800">
                <a:solidFill>
                  <a:srgbClr val="44122B"/>
                </a:solidFill>
              </a:rPr>
              <a:t>Faunal assemblages</a:t>
            </a:r>
            <a:endParaRPr sz="2800">
              <a:solidFill>
                <a:srgbClr val="44122B"/>
              </a:solidFill>
            </a:endParaRPr>
          </a:p>
          <a:p>
            <a:pPr indent="-4064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■"/>
            </a:pPr>
            <a:r>
              <a:rPr lang="en-US" sz="2800">
                <a:solidFill>
                  <a:srgbClr val="44122B"/>
                </a:solidFill>
              </a:rPr>
              <a:t>Isotope analysis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Global environments</a:t>
            </a:r>
            <a:endParaRPr sz="2800">
              <a:solidFill>
                <a:srgbClr val="44122B"/>
              </a:solidFill>
            </a:endParaRPr>
          </a:p>
          <a:p>
            <a:pPr indent="-4064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■"/>
            </a:pPr>
            <a:r>
              <a:rPr lang="en-US" sz="2800">
                <a:solidFill>
                  <a:srgbClr val="44122B"/>
                </a:solidFill>
              </a:rPr>
              <a:t>Marine soil data</a:t>
            </a:r>
            <a:endParaRPr sz="2800">
              <a:solidFill>
                <a:srgbClr val="44122B"/>
              </a:solidFill>
            </a:endParaRPr>
          </a:p>
          <a:p>
            <a:pPr indent="-4064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■"/>
            </a:pPr>
            <a:r>
              <a:rPr lang="en-US" sz="2800">
                <a:solidFill>
                  <a:srgbClr val="44122B"/>
                </a:solidFill>
              </a:rPr>
              <a:t>Pollen grains</a:t>
            </a:r>
            <a:endParaRPr sz="28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1"/>
          <p:cNvSpPr txBox="1"/>
          <p:nvPr>
            <p:ph type="title"/>
          </p:nvPr>
        </p:nvSpPr>
        <p:spPr>
          <a:xfrm>
            <a:off x="1308100" y="0"/>
            <a:ext cx="999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Paleoenvironment and Hominin Evolution</a:t>
            </a:r>
            <a:endParaRPr sz="4000"/>
          </a:p>
        </p:txBody>
      </p:sp>
      <p:pic>
        <p:nvPicPr>
          <p:cNvPr id="66" name="Google Shape;66;p11"/>
          <p:cNvPicPr preferRelativeResize="0"/>
          <p:nvPr/>
        </p:nvPicPr>
        <p:blipFill rotWithShape="1">
          <a:blip r:embed="rId3">
            <a:alphaModFix/>
          </a:blip>
          <a:srcRect b="24998" l="0" r="0" t="0"/>
          <a:stretch/>
        </p:blipFill>
        <p:spPr>
          <a:xfrm>
            <a:off x="5800950" y="2264500"/>
            <a:ext cx="6250700" cy="272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/>
          <p:nvPr>
            <p:ph idx="1" type="body"/>
          </p:nvPr>
        </p:nvSpPr>
        <p:spPr>
          <a:xfrm>
            <a:off x="1308100" y="1423075"/>
            <a:ext cx="54672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Expansion of savannah led </a:t>
            </a:r>
            <a:r>
              <a:rPr lang="en-US" sz="3200"/>
              <a:t>away from</a:t>
            </a:r>
            <a:r>
              <a:rPr lang="en-US" sz="3200">
                <a:solidFill>
                  <a:srgbClr val="44122B"/>
                </a:solidFill>
              </a:rPr>
              <a:t> arboreal life</a:t>
            </a:r>
            <a:endParaRPr sz="3200"/>
          </a:p>
          <a:p>
            <a:pPr indent="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Evidence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Cooling, drying conditions in Africa, 6-8 mya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Interpretation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Diversification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Bipedalism</a:t>
            </a:r>
            <a:endParaRPr sz="28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2"/>
          <p:cNvSpPr txBox="1"/>
          <p:nvPr>
            <p:ph type="title"/>
          </p:nvPr>
        </p:nvSpPr>
        <p:spPr>
          <a:xfrm>
            <a:off x="1308100" y="0"/>
            <a:ext cx="999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Hypothesis 1: Savannah (Aridity) </a:t>
            </a:r>
            <a:endParaRPr sz="4000"/>
          </a:p>
        </p:txBody>
      </p:sp>
      <p:pic>
        <p:nvPicPr>
          <p:cNvPr id="73" name="Google Shape;73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91500" y="1596250"/>
            <a:ext cx="4539450" cy="3407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3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C</a:t>
            </a:r>
            <a:r>
              <a:rPr lang="en-US" sz="3200">
                <a:solidFill>
                  <a:srgbClr val="44122B"/>
                </a:solidFill>
              </a:rPr>
              <a:t>limate change is associated with high faunal turnover (e.g. ungulates)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Evidence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Quaternary Ice Age (2.5 mya</a:t>
            </a:r>
            <a:r>
              <a:rPr lang="en-US" sz="2800"/>
              <a:t> - </a:t>
            </a:r>
            <a:r>
              <a:rPr lang="en-US" sz="2800">
                <a:solidFill>
                  <a:srgbClr val="44122B"/>
                </a:solidFill>
              </a:rPr>
              <a:t>3 mya)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Faunal turnover in </a:t>
            </a:r>
            <a:r>
              <a:rPr lang="en-US" sz="2800">
                <a:solidFill>
                  <a:srgbClr val="44122B"/>
                </a:solidFill>
              </a:rPr>
              <a:t>East</a:t>
            </a:r>
            <a:r>
              <a:rPr lang="en-US" sz="2800">
                <a:solidFill>
                  <a:srgbClr val="44122B"/>
                </a:solidFill>
              </a:rPr>
              <a:t> Africa &amp; South Africa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Interpretation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D</a:t>
            </a:r>
            <a:r>
              <a:rPr lang="en-US" sz="2800">
                <a:solidFill>
                  <a:srgbClr val="44122B"/>
                </a:solidFill>
              </a:rPr>
              <a:t>ebates about application to hominins</a:t>
            </a:r>
            <a:endParaRPr sz="28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3"/>
          <p:cNvSpPr txBox="1"/>
          <p:nvPr>
            <p:ph type="title"/>
          </p:nvPr>
        </p:nvSpPr>
        <p:spPr>
          <a:xfrm>
            <a:off x="1308100" y="0"/>
            <a:ext cx="999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Hypothesis 2: Turnover Pulse</a:t>
            </a:r>
            <a:endParaRPr sz="4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/>
          <p:nvPr>
            <p:ph idx="1" type="body"/>
          </p:nvPr>
        </p:nvSpPr>
        <p:spPr>
          <a:xfrm>
            <a:off x="650325" y="1423075"/>
            <a:ext cx="72153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F</a:t>
            </a:r>
            <a:r>
              <a:rPr lang="en-US" sz="3200">
                <a:solidFill>
                  <a:srgbClr val="44122B"/>
                </a:solidFill>
              </a:rPr>
              <a:t>orested environments 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44122B"/>
                </a:solidFill>
              </a:rPr>
              <a:t>influenced bipedalism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Evidence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P</a:t>
            </a:r>
            <a:r>
              <a:rPr lang="en-US" sz="2800">
                <a:solidFill>
                  <a:srgbClr val="44122B"/>
                </a:solidFill>
              </a:rPr>
              <a:t>ollen evidence (</a:t>
            </a:r>
            <a:r>
              <a:rPr lang="en-US" sz="2800">
                <a:solidFill>
                  <a:srgbClr val="44122B"/>
                </a:solidFill>
              </a:rPr>
              <a:t>S</a:t>
            </a:r>
            <a:r>
              <a:rPr lang="en-US" sz="2800">
                <a:solidFill>
                  <a:srgbClr val="44122B"/>
                </a:solidFill>
              </a:rPr>
              <a:t>outh Africa)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Closed habitats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Interpretation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B</a:t>
            </a:r>
            <a:r>
              <a:rPr lang="en-US" sz="2800">
                <a:solidFill>
                  <a:srgbClr val="44122B"/>
                </a:solidFill>
              </a:rPr>
              <a:t>etter conditions for fossilization</a:t>
            </a:r>
            <a:endParaRPr sz="28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4"/>
          <p:cNvSpPr txBox="1"/>
          <p:nvPr>
            <p:ph type="title"/>
          </p:nvPr>
        </p:nvSpPr>
        <p:spPr>
          <a:xfrm>
            <a:off x="1308100" y="0"/>
            <a:ext cx="99951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Hypothesis 3: Forest </a:t>
            </a:r>
            <a:endParaRPr sz="4000"/>
          </a:p>
        </p:txBody>
      </p:sp>
      <p:pic>
        <p:nvPicPr>
          <p:cNvPr id="86" name="Google Shape;8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54847" y="1655072"/>
            <a:ext cx="5562374" cy="371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N</a:t>
            </a:r>
            <a:r>
              <a:rPr lang="en-US" sz="3200">
                <a:solidFill>
                  <a:srgbClr val="44122B"/>
                </a:solidFill>
              </a:rPr>
              <a:t>atural selection due to changing environments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Evidence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Large climatic variability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Greater survival among generalists than specialists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Interpretation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Flexible interpretations of evolution of bipedalism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Evolution towards greater variability</a:t>
            </a:r>
            <a:endParaRPr sz="28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5"/>
          <p:cNvSpPr txBox="1"/>
          <p:nvPr>
            <p:ph type="title"/>
          </p:nvPr>
        </p:nvSpPr>
        <p:spPr>
          <a:xfrm>
            <a:off x="1308100" y="0"/>
            <a:ext cx="105852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Hypothesis 4: Variability Selection </a:t>
            </a:r>
            <a:endParaRPr sz="4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2_MP">
  <a:themeElements>
    <a:clrScheme name="Explorations Color Theme">
      <a:dk1>
        <a:srgbClr val="4B283C"/>
      </a:dk1>
      <a:lt1>
        <a:srgbClr val="81C2AC"/>
      </a:lt1>
      <a:dk2>
        <a:srgbClr val="96AA3B"/>
      </a:dk2>
      <a:lt2>
        <a:srgbClr val="EDFDF9"/>
      </a:lt2>
      <a:accent1>
        <a:srgbClr val="E05F1E"/>
      </a:accent1>
      <a:accent2>
        <a:srgbClr val="D3212D"/>
      </a:accent2>
      <a:accent3>
        <a:srgbClr val="F37868"/>
      </a:accent3>
      <a:accent4>
        <a:srgbClr val="FCB316"/>
      </a:accent4>
      <a:accent5>
        <a:srgbClr val="000000"/>
      </a:accent5>
      <a:accent6>
        <a:srgbClr val="5F5F5F"/>
      </a:accent6>
      <a:hlink>
        <a:srgbClr val="B2B2B2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