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2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495810FF-733F-4550-99E6-159B447986BA}">
  <a:tblStyle styleId="{495810FF-733F-4550-99E6-159B447986BA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9E9E7"/>
          </a:solidFill>
        </a:fill>
      </a:tcStyle>
    </a:wholeTbl>
    <a:band1H>
      <a:tcTxStyle b="off" i="off"/>
      <a:tcStyle>
        <a:fill>
          <a:solidFill>
            <a:srgbClr val="F3D1CB"/>
          </a:solidFill>
        </a:fill>
      </a:tcStyle>
    </a:band1H>
    <a:band2H>
      <a:tcTxStyle b="off" i="off"/>
    </a:band2H>
    <a:band1V>
      <a:tcTxStyle b="off" i="off"/>
      <a:tcStyle>
        <a:fill>
          <a:solidFill>
            <a:srgbClr val="F3D1CB"/>
          </a:solidFill>
        </a:fill>
      </a:tcStyle>
    </a:band1V>
    <a:band2V>
      <a:tcTxStyle b="off" i="off"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 b="off" i="off"/>
    </a:seCell>
    <a:swCell>
      <a:tcTxStyle b="off" i="off"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</a:neCell>
    <a:nwCell>
      <a:tcTxStyle b="off" i="off"/>
    </a:nwCell>
  </a:tblStyle>
</a:tblStyleLst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7" name="Google Shape;27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6b28d5d6c0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6b28d5d6c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5" name="Google Shape;95;p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6b28d5d6c0_0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6b28d5d6c0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5" name="Google Shape;35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g7b586be30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1" name="Google Shape;41;g7b586be306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g7b586be306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8" name="Google Shape;48;g7b586be306_0_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7b586be306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5" name="Google Shape;55;g7b586be306_0_3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7b586be306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2" name="Google Shape;62;g7b586be306_0_2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7b586be306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9" name="Google Shape;69;g7b586be306_0_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7b586be306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6" name="Google Shape;76;g7b586be306_0_5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7b586be306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3" name="Google Shape;83;g7b586be306_0_6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1320"/>
              </a:spcBef>
              <a:spcAft>
                <a:spcPts val="0"/>
              </a:spcAft>
              <a:buClr>
                <a:srgbClr val="44122B"/>
              </a:buClr>
              <a:buSzPts val="8580"/>
              <a:buFont typeface="Noto Sans Symbols"/>
              <a:buNone/>
              <a:defRPr b="0" i="0" sz="6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948B8F"/>
              </a:buClr>
              <a:buSzPts val="3120"/>
              <a:buFont typeface="Arial"/>
              <a:buNone/>
              <a:defRPr b="0" i="0" sz="24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48B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48B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rgbClr val="E05E20"/>
              </a:buClr>
              <a:buSzPts val="4680"/>
              <a:buFont typeface="Noto Sans Symbols"/>
              <a:buNone/>
              <a:defRPr b="0" i="0" sz="36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3" type="body"/>
          </p:nvPr>
        </p:nvSpPr>
        <p:spPr>
          <a:xfrm>
            <a:off x="490538" y="2951018"/>
            <a:ext cx="6469062" cy="1689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E05E20"/>
              </a:buClr>
              <a:buSzPts val="3640"/>
              <a:buFont typeface="Noto Sans Symbols"/>
              <a:buNone/>
              <a:defRPr b="0" i="0" sz="2800" u="none" cap="none" strike="noStrike">
                <a:solidFill>
                  <a:srgbClr val="E05E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26719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64847"/>
              </a:buClr>
              <a:buSzPts val="3120"/>
              <a:buFont typeface="Arial"/>
              <a:buChar char="-"/>
              <a:defRPr b="0" i="0" sz="24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-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64847"/>
              </a:buClr>
              <a:buSzPts val="2000"/>
              <a:buFont typeface="Arial"/>
              <a:buChar char="◦"/>
              <a:defRPr b="0" i="0" sz="2000" u="none" cap="none" strike="noStrike">
                <a:solidFill>
                  <a:srgbClr val="464847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ntent">
  <p:cSld name="Single Conten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3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26719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4122B"/>
              </a:buClr>
              <a:buSzPts val="3120"/>
              <a:buFont typeface="Noto Sans Symbols"/>
              <a:buChar char="▪"/>
              <a:defRPr b="0" i="0" sz="24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4122B"/>
              </a:buClr>
              <a:buSzPts val="2600"/>
              <a:buFont typeface="Arial"/>
              <a:buChar char="-"/>
              <a:defRPr b="0" i="0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4122B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44122B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3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3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3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ttributions">
  <p:cSld name="Attribution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1150938"/>
            <a:ext cx="12192000" cy="5830630"/>
          </a:xfrm>
          <a:prstGeom prst="rect">
            <a:avLst/>
          </a:prstGeom>
          <a:solidFill>
            <a:srgbClr val="EDFDF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4"/>
          <p:cNvSpPr/>
          <p:nvPr/>
        </p:nvSpPr>
        <p:spPr>
          <a:xfrm>
            <a:off x="6830291" y="0"/>
            <a:ext cx="5361709" cy="1150938"/>
          </a:xfrm>
          <a:prstGeom prst="rect">
            <a:avLst/>
          </a:prstGeom>
          <a:solidFill>
            <a:srgbClr val="7FC3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4"/>
          <p:cNvSpPr txBox="1"/>
          <p:nvPr/>
        </p:nvSpPr>
        <p:spPr>
          <a:xfrm>
            <a:off x="8275908" y="6446406"/>
            <a:ext cx="357422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CC BY-NC www.explorations.americananthro.org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 Page">
  <p:cSld name="Back Page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/>
        </p:nvSpPr>
        <p:spPr>
          <a:xfrm>
            <a:off x="547817" y="1639363"/>
            <a:ext cx="5548183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This presentation was developed by the editors of </a:t>
            </a:r>
            <a:r>
              <a:rPr b="0" i="1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Explorations: An Open Invitation to Biological Anthropology.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1" sz="2000" u="none" cap="none" strike="noStrike">
              <a:solidFill>
                <a:srgbClr val="44122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Unless otherwise specified, all content is made available under a Creative Commons license: CC BY-NC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br>
              <a:rPr b="1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000" u="none" cap="none" strike="noStrike">
                <a:solidFill>
                  <a:srgbClr val="44122B"/>
                </a:solidFill>
                <a:latin typeface="Arial"/>
                <a:ea typeface="Arial"/>
                <a:cs typeface="Arial"/>
                <a:sym typeface="Arial"/>
              </a:rPr>
              <a:t>www.explorations.americananthro.org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2641601" y="5486401"/>
            <a:ext cx="2569633" cy="5556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7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</p:sldLayoutIdLst>
  <p:transition>
    <p:fade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commons.wikimedia.org/wiki/File:Hadazbe_returning_from_hunt.jpg" TargetMode="External"/><Relationship Id="rId4" Type="http://schemas.openxmlformats.org/officeDocument/2006/relationships/hyperlink" Target="https://www.flickr.com/photos/7177420@N03" TargetMode="External"/><Relationship Id="rId5" Type="http://schemas.openxmlformats.org/officeDocument/2006/relationships/hyperlink" Target="https://creativecommons.org/licenses/by/2.0/legalcode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idx="1" type="subTitle"/>
          </p:nvPr>
        </p:nvSpPr>
        <p:spPr>
          <a:xfrm>
            <a:off x="491066" y="499713"/>
            <a:ext cx="6468534" cy="1323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8580"/>
              <a:buNone/>
            </a:pPr>
            <a:r>
              <a:rPr lang="en-US" sz="6000"/>
              <a:t>Appendix C</a:t>
            </a:r>
            <a:endParaRPr sz="6000"/>
          </a:p>
        </p:txBody>
      </p:sp>
      <p:sp>
        <p:nvSpPr>
          <p:cNvPr id="30" name="Google Shape;30;p6"/>
          <p:cNvSpPr txBox="1"/>
          <p:nvPr>
            <p:ph idx="2" type="body"/>
          </p:nvPr>
        </p:nvSpPr>
        <p:spPr>
          <a:xfrm>
            <a:off x="490538" y="1676928"/>
            <a:ext cx="6469062" cy="1287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4680"/>
              <a:buNone/>
            </a:pPr>
            <a:r>
              <a:rPr lang="en-US">
                <a:solidFill>
                  <a:srgbClr val="434343"/>
                </a:solidFill>
              </a:rPr>
              <a:t>Human Behavioral Ecology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1" name="Google Shape;31;p6"/>
          <p:cNvSpPr txBox="1"/>
          <p:nvPr>
            <p:ph idx="3" type="body"/>
          </p:nvPr>
        </p:nvSpPr>
        <p:spPr>
          <a:xfrm>
            <a:off x="490553" y="2951025"/>
            <a:ext cx="7829400" cy="16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5E20"/>
              </a:buClr>
              <a:buSzPts val="3640"/>
              <a:buNone/>
            </a:pPr>
            <a:r>
              <a:rPr lang="en-US">
                <a:solidFill>
                  <a:srgbClr val="434343"/>
                </a:solidFill>
              </a:rPr>
              <a:t>Kristin Snopkowski</a:t>
            </a:r>
            <a:r>
              <a:rPr lang="en-US">
                <a:solidFill>
                  <a:srgbClr val="434343"/>
                </a:solidFill>
              </a:rPr>
              <a:t>, Ph.D.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2" name="Google Shape;32;p6"/>
          <p:cNvSpPr txBox="1"/>
          <p:nvPr/>
        </p:nvSpPr>
        <p:spPr>
          <a:xfrm>
            <a:off x="554525" y="6411275"/>
            <a:ext cx="18066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</a:rPr>
              <a:t>CC BY-NC</a:t>
            </a:r>
            <a:endParaRPr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R</a:t>
            </a:r>
            <a:r>
              <a:rPr lang="en-US" sz="3200">
                <a:solidFill>
                  <a:srgbClr val="44122B"/>
                </a:solidFill>
              </a:rPr>
              <a:t>eproductive decisions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Improve handwashing rates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Reduce the obesity epidemic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Reduce conflict</a:t>
            </a:r>
            <a:endParaRPr sz="3200">
              <a:solidFill>
                <a:srgbClr val="44122B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Clr>
                <a:srgbClr val="44122B"/>
              </a:buClr>
              <a:buSzPts val="3200"/>
              <a:buChar char="●"/>
            </a:pPr>
            <a:r>
              <a:rPr lang="en-US" sz="3200">
                <a:solidFill>
                  <a:srgbClr val="44122B"/>
                </a:solidFill>
              </a:rPr>
              <a:t>Improve cooperation </a:t>
            </a:r>
            <a:endParaRPr sz="3200">
              <a:solidFill>
                <a:srgbClr val="44122B"/>
              </a:solidFill>
            </a:endParaRPr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44122B"/>
              </a:solidFill>
            </a:endParaRPr>
          </a:p>
        </p:txBody>
      </p:sp>
      <p:sp>
        <p:nvSpPr>
          <p:cNvPr id="92" name="Google Shape;92;p15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Uses of Behavioral Ecology</a:t>
            </a:r>
            <a:endParaRPr sz="4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" name="Google Shape;97;p16"/>
          <p:cNvGraphicFramePr/>
          <p:nvPr/>
        </p:nvGraphicFramePr>
        <p:xfrm>
          <a:off x="460400" y="12271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{495810FF-733F-4550-99E6-159B447986BA}</a:tableStyleId>
              </a:tblPr>
              <a:tblGrid>
                <a:gridCol w="956225"/>
                <a:gridCol w="874725"/>
                <a:gridCol w="913260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Slide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Figure #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rgbClr val="000000"/>
                          </a:solidFill>
                        </a:rPr>
                        <a:t>Attribution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1C2A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C.1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Pictures from bus 13 by Sarvodaya Shramadana is used under a CC BY 2.0 License. 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4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16.2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100"/>
                        <a:buFont typeface="Arial"/>
                        <a:buNone/>
                      </a:pPr>
                      <a:r>
                        <a:rPr lang="en-US" u="sng">
                          <a:solidFill>
                            <a:srgbClr val="000000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Hadazbe returning from hunt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by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Andreas Lederer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has been modified (cropped) and is used under a </a:t>
                      </a:r>
                      <a:r>
                        <a:rPr lang="en-US" u="sng">
                          <a:solidFill>
                            <a:srgbClr val="000000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CC BY 2.0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.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5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C.3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Human Behavioral Ecology by Katie Nelson original to Explorations: An Open Invitation to Biological Anthropology is under a CC BY-NC 4.0 License. 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6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C.4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Lao Mangkong family eats together by BigBrotherMouse is used under a CC BY-SA 3.0 License. 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C.5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Jakun Hunting Party Blowpipe Malaysia Mongoloid by Walter William Skeat, Charles Otto Blagden is in the public domain. 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C.6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800"/>
                        <a:buFont typeface="Arial"/>
                        <a:buNone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Explanations of food sharing table by Kristin Snopkowski original to Explorations: An Open Invitation to Biological Anthropology is under a CC BY-NC 4.0 License.</a:t>
                      </a:r>
                      <a:endParaRPr u="none" cap="none" strike="noStrike">
                        <a:solidFill>
                          <a:srgbClr val="000000"/>
                        </a:solidFill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FDF9"/>
                    </a:solidFill>
                  </a:tcPr>
                </a:tc>
              </a:tr>
            </a:tbl>
          </a:graphicData>
        </a:graphic>
      </p:graphicFrame>
      <p:sp>
        <p:nvSpPr>
          <p:cNvPr id="98" name="Google Shape;98;p16"/>
          <p:cNvSpPr txBox="1"/>
          <p:nvPr/>
        </p:nvSpPr>
        <p:spPr>
          <a:xfrm>
            <a:off x="1004000" y="5410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4122B"/>
                </a:solidFill>
              </a:rPr>
              <a:t>Attributions</a:t>
            </a:r>
            <a:endParaRPr sz="4000">
              <a:solidFill>
                <a:srgbClr val="44122B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>
            <p:ph idx="1" type="body"/>
          </p:nvPr>
        </p:nvSpPr>
        <p:spPr>
          <a:xfrm>
            <a:off x="1308099" y="1423086"/>
            <a:ext cx="1033881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Define human behavioral ecology</a:t>
            </a:r>
            <a:endParaRPr sz="3200"/>
          </a:p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Specify influences on behavior</a:t>
            </a:r>
            <a:endParaRPr sz="3200"/>
          </a:p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Discuss reciprocal altruism and food sharing</a:t>
            </a:r>
            <a:endParaRPr sz="3200"/>
          </a:p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Identify uses of human behavioral ecology </a:t>
            </a:r>
            <a:endParaRPr sz="3200"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1308100" y="0"/>
            <a:ext cx="9205384" cy="115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Learning Objectives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idx="1" type="body"/>
          </p:nvPr>
        </p:nvSpPr>
        <p:spPr>
          <a:xfrm>
            <a:off x="1053375" y="1409150"/>
            <a:ext cx="50877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Field of anthropology that explores how evolutionary history 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and ecological factors combine to influence human behavior</a:t>
            </a:r>
            <a:endParaRPr sz="3200"/>
          </a:p>
        </p:txBody>
      </p:sp>
      <p:sp>
        <p:nvSpPr>
          <p:cNvPr id="44" name="Google Shape;44;p8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What is Human Behavioral Ecology?</a:t>
            </a:r>
            <a:endParaRPr sz="4000"/>
          </a:p>
        </p:txBody>
      </p:sp>
      <p:pic>
        <p:nvPicPr>
          <p:cNvPr id="45" name="Google Shape;45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81275" y="1400175"/>
            <a:ext cx="6096000" cy="405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/>
          <p:nvPr>
            <p:ph idx="1" type="body"/>
          </p:nvPr>
        </p:nvSpPr>
        <p:spPr>
          <a:xfrm>
            <a:off x="1308100" y="1270675"/>
            <a:ext cx="104280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</a:t>
            </a:r>
            <a:r>
              <a:rPr lang="en-US" sz="3200"/>
              <a:t>umans lived as hunter-gatherers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Collected or hunted food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Lived in </a:t>
            </a:r>
            <a:r>
              <a:rPr lang="en-US" sz="2800"/>
              <a:t>small</a:t>
            </a:r>
            <a:r>
              <a:rPr lang="en-US" sz="2800"/>
              <a:t>, kin-based groups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No access to modern medicines or modern conveniences</a:t>
            </a:r>
            <a:endParaRPr sz="2800"/>
          </a:p>
        </p:txBody>
      </p:sp>
      <p:sp>
        <p:nvSpPr>
          <p:cNvPr id="51" name="Google Shape;51;p9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Evolutionary History</a:t>
            </a:r>
            <a:endParaRPr sz="4000"/>
          </a:p>
        </p:txBody>
      </p:sp>
      <p:pic>
        <p:nvPicPr>
          <p:cNvPr id="52" name="Google Shape;52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62600" y="3279350"/>
            <a:ext cx="5104624" cy="3413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/>
          <p:nvPr>
            <p:ph idx="1" type="body"/>
          </p:nvPr>
        </p:nvSpPr>
        <p:spPr>
          <a:xfrm>
            <a:off x="1308099" y="1423086"/>
            <a:ext cx="103389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Physical environment, including types of resources, </a:t>
            </a:r>
            <a:r>
              <a:rPr lang="en-US" sz="3200"/>
              <a:t>predators</a:t>
            </a:r>
            <a:r>
              <a:rPr lang="en-US" sz="3200"/>
              <a:t>, terrain, and weather</a:t>
            </a:r>
            <a:endParaRPr sz="3200"/>
          </a:p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Social environment, including the behaviors of other individuals and cultural rules</a:t>
            </a:r>
            <a:endParaRPr sz="3200"/>
          </a:p>
        </p:txBody>
      </p:sp>
      <p:sp>
        <p:nvSpPr>
          <p:cNvPr id="58" name="Google Shape;58;p10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Ecology and its Influence</a:t>
            </a:r>
            <a:endParaRPr sz="4000"/>
          </a:p>
        </p:txBody>
      </p:sp>
      <p:pic>
        <p:nvPicPr>
          <p:cNvPr id="59" name="Google Shape;59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60500" y="3637000"/>
            <a:ext cx="10096351" cy="281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1308099" y="1423075"/>
            <a:ext cx="39702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Genes and environment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Kin selection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Gene’s eye view</a:t>
            </a:r>
            <a:endParaRPr sz="3200"/>
          </a:p>
        </p:txBody>
      </p:sp>
      <p:sp>
        <p:nvSpPr>
          <p:cNvPr id="65" name="Google Shape;65;p11"/>
          <p:cNvSpPr txBox="1"/>
          <p:nvPr>
            <p:ph type="title"/>
          </p:nvPr>
        </p:nvSpPr>
        <p:spPr>
          <a:xfrm>
            <a:off x="1334900" y="0"/>
            <a:ext cx="115428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Genes and Environment Influence Behavior</a:t>
            </a:r>
            <a:r>
              <a:rPr lang="en-US"/>
              <a:t> </a:t>
            </a:r>
            <a:endParaRPr/>
          </a:p>
        </p:txBody>
      </p:sp>
      <p:pic>
        <p:nvPicPr>
          <p:cNvPr id="66" name="Google Shape;66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91125" y="1575800"/>
            <a:ext cx="5870704" cy="40467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/>
          <p:nvPr>
            <p:ph idx="1" type="body"/>
          </p:nvPr>
        </p:nvSpPr>
        <p:spPr>
          <a:xfrm>
            <a:off x="6839325" y="1446350"/>
            <a:ext cx="48501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Individual shares food with expectation of repayment later (Trivers 1971)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Maintains relationship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Example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Jakun hunting party</a:t>
            </a:r>
            <a:endParaRPr sz="2800"/>
          </a:p>
        </p:txBody>
      </p:sp>
      <p:sp>
        <p:nvSpPr>
          <p:cNvPr id="72" name="Google Shape;72;p12"/>
          <p:cNvSpPr txBox="1"/>
          <p:nvPr>
            <p:ph type="title"/>
          </p:nvPr>
        </p:nvSpPr>
        <p:spPr>
          <a:xfrm>
            <a:off x="1261525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R</a:t>
            </a:r>
            <a:r>
              <a:rPr lang="en-US" sz="4000"/>
              <a:t>eciprocal Altruism</a:t>
            </a:r>
            <a:endParaRPr sz="4000"/>
          </a:p>
        </p:txBody>
      </p:sp>
      <p:pic>
        <p:nvPicPr>
          <p:cNvPr id="73" name="Google Shape;73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1150" y="1446358"/>
            <a:ext cx="5583550" cy="4559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3"/>
          <p:cNvSpPr txBox="1"/>
          <p:nvPr>
            <p:ph idx="1" type="body"/>
          </p:nvPr>
        </p:nvSpPr>
        <p:spPr>
          <a:xfrm>
            <a:off x="1308100" y="1423075"/>
            <a:ext cx="54120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Show-off hypothesis (Hawkes 1991)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Proximate mechanism is immediate explanation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Human behavioral ecology seeks</a:t>
            </a:r>
            <a:endParaRPr sz="3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ultimate explanation</a:t>
            </a:r>
            <a:endParaRPr sz="3200"/>
          </a:p>
        </p:txBody>
      </p:sp>
      <p:sp>
        <p:nvSpPr>
          <p:cNvPr id="79" name="Google Shape;79;p13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Explanations for Sharing Behavior</a:t>
            </a:r>
            <a:endParaRPr sz="4000"/>
          </a:p>
        </p:txBody>
      </p:sp>
      <p:pic>
        <p:nvPicPr>
          <p:cNvPr id="80" name="Google Shape;8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06650" y="1341550"/>
            <a:ext cx="5057450" cy="3156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4"/>
          <p:cNvSpPr txBox="1"/>
          <p:nvPr>
            <p:ph idx="1" type="body"/>
          </p:nvPr>
        </p:nvSpPr>
        <p:spPr>
          <a:xfrm>
            <a:off x="1308100" y="1423075"/>
            <a:ext cx="84018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Biological determinism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Behaviors are innate</a:t>
            </a:r>
            <a:endParaRPr sz="28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798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/>
              <a:t>Naturalistic </a:t>
            </a:r>
            <a:r>
              <a:rPr lang="en-US" sz="3200"/>
              <a:t>fallacy</a:t>
            </a:r>
            <a:endParaRPr sz="32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What occurs in nature is what </a:t>
            </a:r>
            <a:r>
              <a:rPr i="1" lang="en-US" sz="2800"/>
              <a:t>ought to be</a:t>
            </a:r>
            <a:endParaRPr sz="2800"/>
          </a:p>
        </p:txBody>
      </p:sp>
      <p:sp>
        <p:nvSpPr>
          <p:cNvPr id="86" name="Google Shape;86;p14"/>
          <p:cNvSpPr txBox="1"/>
          <p:nvPr>
            <p:ph type="title"/>
          </p:nvPr>
        </p:nvSpPr>
        <p:spPr>
          <a:xfrm>
            <a:off x="1308100" y="0"/>
            <a:ext cx="9205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Two Misunderstandings </a:t>
            </a:r>
            <a:endParaRPr sz="4000"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2_MP">
  <a:themeElements>
    <a:clrScheme name="Explorations Color Theme">
      <a:dk1>
        <a:srgbClr val="4B283C"/>
      </a:dk1>
      <a:lt1>
        <a:srgbClr val="81C2AC"/>
      </a:lt1>
      <a:dk2>
        <a:srgbClr val="96AA3B"/>
      </a:dk2>
      <a:lt2>
        <a:srgbClr val="EDFDF9"/>
      </a:lt2>
      <a:accent1>
        <a:srgbClr val="E05F1E"/>
      </a:accent1>
      <a:accent2>
        <a:srgbClr val="D3212D"/>
      </a:accent2>
      <a:accent3>
        <a:srgbClr val="F37868"/>
      </a:accent3>
      <a:accent4>
        <a:srgbClr val="FCB316"/>
      </a:accent4>
      <a:accent5>
        <a:srgbClr val="000000"/>
      </a:accent5>
      <a:accent6>
        <a:srgbClr val="5F5F5F"/>
      </a:accent6>
      <a:hlink>
        <a:srgbClr val="B2B2B2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