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7B94332-16BC-4D88-AA98-A58B912693D1}">
  <a:tblStyle styleId="{97B94332-16BC-4D88-AA98-A58B912693D1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/>
      <a:tcStyle>
        <a:fill>
          <a:solidFill>
            <a:srgbClr val="F3D1CB"/>
          </a:solidFill>
        </a:fill>
      </a:tcStyle>
    </a:band1H>
    <a:band2H>
      <a:tcTxStyle/>
    </a:band2H>
    <a:band1V>
      <a:tcTxStyle/>
      <a:tcStyle>
        <a:fill>
          <a:solidFill>
            <a:srgbClr val="F3D1CB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45bd5a142_1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45bd5a142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645bd5a142_1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645bd5a142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645bd5a142_1_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645bd5a142_1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645bd5a142_1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645bd5a142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645bd5a142_1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645bd5a142_1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645bd5a142_1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645bd5a142_1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645bd5a142_1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645bd5a142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645bd5a142_1_8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645bd5a142_1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645bd5a142_1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645bd5a142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645bd5a142_1_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645bd5a142_1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5f4f07e6d8_1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5f4f07e6d8_1_10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645bd5a142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645bd5a142_1_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64525e82fb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64525e82f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64525e82fb_1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64525e82fb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64525e82fb_1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64525e82fb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645bd5a142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645bd5a142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645bd5a142_0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645bd5a142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645bd5a142_1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645bd5a142_1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64525e82fb_1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64525e82fb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308542" y="1"/>
            <a:ext cx="10339833" cy="1139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4"/>
          <p:cNvSpPr/>
          <p:nvPr/>
        </p:nvSpPr>
        <p:spPr>
          <a:xfrm>
            <a:off x="0" y="1150938"/>
            <a:ext cx="12192000" cy="5707062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309789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763021" y="1426794"/>
            <a:ext cx="4876800" cy="49818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-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464847"/>
              </a:buClr>
              <a:buSzPts val="1600"/>
              <a:buFont typeface="Arial"/>
              <a:buChar char="◦"/>
              <a:defRPr b="0" i="0" sz="16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</a:t>
            </a: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 editors of </a:t>
            </a:r>
            <a:r>
              <a:rPr i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000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2000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20" Type="http://schemas.openxmlformats.org/officeDocument/2006/relationships/hyperlink" Target="http://marynelsonstudio.com" TargetMode="External"/><Relationship Id="rId22" Type="http://schemas.openxmlformats.org/officeDocument/2006/relationships/hyperlink" Target="https://commons.wikimedia.org/wiki/File:PetrifiedWood.jpg" TargetMode="External"/><Relationship Id="rId21" Type="http://schemas.openxmlformats.org/officeDocument/2006/relationships/hyperlink" Target="https://creativecommons.org/licenses/by-nc/4.0/" TargetMode="External"/><Relationship Id="rId24" Type="http://schemas.openxmlformats.org/officeDocument/2006/relationships/hyperlink" Target="https://creativecommons.org/share-your-work/public-domain/cc0/" TargetMode="External"/><Relationship Id="rId23" Type="http://schemas.openxmlformats.org/officeDocument/2006/relationships/hyperlink" Target="https://en.wikipedia.org/wiki/Petrified_Forest_National_Park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commons.wikimedia.org/wiki/File:Mary_Anning_by_B._J._Donne.jpg" TargetMode="External"/><Relationship Id="rId4" Type="http://schemas.openxmlformats.org/officeDocument/2006/relationships/hyperlink" Target="https://data.nhm.ac.uk/dataset/natural-history-museum-picture-library" TargetMode="External"/><Relationship Id="rId9" Type="http://schemas.openxmlformats.org/officeDocument/2006/relationships/hyperlink" Target="https://en.wikipedia.org/wiki/Public_domain" TargetMode="External"/><Relationship Id="rId26" Type="http://schemas.openxmlformats.org/officeDocument/2006/relationships/hyperlink" Target="http://www.amber-inclusions.dk/" TargetMode="External"/><Relationship Id="rId25" Type="http://schemas.openxmlformats.org/officeDocument/2006/relationships/hyperlink" Target="https://commons.wikimedia.org/wiki/File:Amber2.jpg" TargetMode="External"/><Relationship Id="rId28" Type="http://schemas.openxmlformats.org/officeDocument/2006/relationships/hyperlink" Target="https://creativecommons.org/licenses/by-sa/3.0/legalcode" TargetMode="External"/><Relationship Id="rId27" Type="http://schemas.openxmlformats.org/officeDocument/2006/relationships/hyperlink" Target="https://en.wikipedia.org/wiki/User:Baltic-amber-beetle" TargetMode="External"/><Relationship Id="rId5" Type="http://schemas.openxmlformats.org/officeDocument/2006/relationships/hyperlink" Target="https://en.wikipedia.org/wiki/Public_domain" TargetMode="External"/><Relationship Id="rId6" Type="http://schemas.openxmlformats.org/officeDocument/2006/relationships/hyperlink" Target="https://commons.wikimedia.org/wiki/File:Mary_Anning_Plesiosaurus.jpg" TargetMode="External"/><Relationship Id="rId29" Type="http://schemas.openxmlformats.org/officeDocument/2006/relationships/hyperlink" Target="https://commons.wikimedia.org/wiki/File:NHM_-_Laetoli_Fu%C3%9Fspuren.jpg" TargetMode="External"/><Relationship Id="rId7" Type="http://schemas.openxmlformats.org/officeDocument/2006/relationships/hyperlink" Target="https://en.wikipedia.org/wiki/Public_domain" TargetMode="External"/><Relationship Id="rId8" Type="http://schemas.openxmlformats.org/officeDocument/2006/relationships/hyperlink" Target="https://commons.wikimedia.org/wiki/File:Charles_Darwin_photograph_by_Herbert_Rose_Barraud,_1881_2.jpg" TargetMode="External"/><Relationship Id="rId31" Type="http://schemas.openxmlformats.org/officeDocument/2006/relationships/hyperlink" Target="https://creativecommons.org/licenses/by-sa/4.0/legalcode" TargetMode="External"/><Relationship Id="rId30" Type="http://schemas.openxmlformats.org/officeDocument/2006/relationships/hyperlink" Target="https://commons.wikimedia.org/wiki/User:Xenophon" TargetMode="External"/><Relationship Id="rId11" Type="http://schemas.openxmlformats.org/officeDocument/2006/relationships/hyperlink" Target="https://www.usgs.gov/" TargetMode="External"/><Relationship Id="rId10" Type="http://schemas.openxmlformats.org/officeDocument/2006/relationships/hyperlink" Target="https://commons.wikimedia.org/wiki/File:Geologic_time_scale.jpg" TargetMode="External"/><Relationship Id="rId13" Type="http://schemas.openxmlformats.org/officeDocument/2006/relationships/hyperlink" Target="https://commons.wikimedia.org/wiki/File:Holocene-Pleniglacial.png" TargetMode="External"/><Relationship Id="rId12" Type="http://schemas.openxmlformats.org/officeDocument/2006/relationships/hyperlink" Target="https://en.wikipedia.org/wiki/Public_domain" TargetMode="External"/><Relationship Id="rId15" Type="http://schemas.openxmlformats.org/officeDocument/2006/relationships/hyperlink" Target="https://creativecommons.org/licenses/by-sa/3.0/legalcode" TargetMode="External"/><Relationship Id="rId14" Type="http://schemas.openxmlformats.org/officeDocument/2006/relationships/hyperlink" Target="https://commons.wikimedia.org/wiki/User:Rudolf_Pohl" TargetMode="External"/><Relationship Id="rId17" Type="http://schemas.openxmlformats.org/officeDocument/2006/relationships/hyperlink" Target="https://en.wikipedia.org/wiki/User:LucasVB/Gallery" TargetMode="External"/><Relationship Id="rId16" Type="http://schemas.openxmlformats.org/officeDocument/2006/relationships/hyperlink" Target="https://commons.wikimedia.org/wiki/File:Pangaea_continents.png" TargetMode="External"/><Relationship Id="rId19" Type="http://schemas.openxmlformats.org/officeDocument/2006/relationships/hyperlink" Target="https://creativecommons.org/licenses/by-nc/4.0/" TargetMode="External"/><Relationship Id="rId18" Type="http://schemas.openxmlformats.org/officeDocument/2006/relationships/hyperlink" Target="https://creativecommons.org/licenses/by-sa/3.0/legalcode" TargetMode="External"/></Relationships>
</file>

<file path=ppt/slides/_rels/slide21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giss.nasa.gov/" TargetMode="External"/><Relationship Id="rId22" Type="http://schemas.openxmlformats.org/officeDocument/2006/relationships/hyperlink" Target="http://marynelsonstudio.com" TargetMode="External"/><Relationship Id="rId21" Type="http://schemas.openxmlformats.org/officeDocument/2006/relationships/hyperlink" Target="https://en.wikipedia.org/wiki/Public_domain" TargetMode="External"/><Relationship Id="rId23" Type="http://schemas.openxmlformats.org/officeDocument/2006/relationships/hyperlink" Target="https://creativecommons.org/licenses/by-nc/4.0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://marynelsonstudio.com" TargetMode="External"/><Relationship Id="rId4" Type="http://schemas.openxmlformats.org/officeDocument/2006/relationships/hyperlink" Target="https://creativecommons.org/licenses/by-nc/4.0/" TargetMode="External"/><Relationship Id="rId9" Type="http://schemas.openxmlformats.org/officeDocument/2006/relationships/hyperlink" Target="https://creativecommons.org/licenses/by-sa/4.0/legalcode" TargetMode="External"/><Relationship Id="rId5" Type="http://schemas.openxmlformats.org/officeDocument/2006/relationships/hyperlink" Target="https://commons.wikimedia.org/wiki/File:Sterkfontein_Piltdown_man.jpg" TargetMode="External"/><Relationship Id="rId6" Type="http://schemas.openxmlformats.org/officeDocument/2006/relationships/hyperlink" Target="https://creativecommons.org/licenses/by-sa/3.0/legalcode" TargetMode="External"/><Relationship Id="rId7" Type="http://schemas.openxmlformats.org/officeDocument/2006/relationships/hyperlink" Target="https://commons.wikimedia.org/wiki/File:Atom%20Diagram.svg" TargetMode="External"/><Relationship Id="rId8" Type="http://schemas.openxmlformats.org/officeDocument/2006/relationships/hyperlink" Target="https://commons.wikimedia.org/wiki/User:AG_Caesar" TargetMode="External"/><Relationship Id="rId11" Type="http://schemas.openxmlformats.org/officeDocument/2006/relationships/hyperlink" Target="https://creativecommons.org/licenses/by-nc/4.0/" TargetMode="External"/><Relationship Id="rId10" Type="http://schemas.openxmlformats.org/officeDocument/2006/relationships/hyperlink" Target="http://marynelsonstudio.com" TargetMode="External"/><Relationship Id="rId13" Type="http://schemas.openxmlformats.org/officeDocument/2006/relationships/hyperlink" Target="https://creativecommons.org/licenses/by-sa/3.0/legalcode" TargetMode="External"/><Relationship Id="rId12" Type="http://schemas.openxmlformats.org/officeDocument/2006/relationships/hyperlink" Target="https://commons.wikimedia.org/wiki/File:%C3%87jkgfmj.jpg" TargetMode="External"/><Relationship Id="rId15" Type="http://schemas.openxmlformats.org/officeDocument/2006/relationships/hyperlink" Target="https://creativecommons.org/licenses/by-nc/4.0/" TargetMode="External"/><Relationship Id="rId14" Type="http://schemas.openxmlformats.org/officeDocument/2006/relationships/hyperlink" Target="http://marynelsonstudio.com" TargetMode="External"/><Relationship Id="rId17" Type="http://schemas.openxmlformats.org/officeDocument/2006/relationships/hyperlink" Target="https://www.flickr.com/photos/teegardin/" TargetMode="External"/><Relationship Id="rId16" Type="http://schemas.openxmlformats.org/officeDocument/2006/relationships/hyperlink" Target="https://www.flickr.com/photos/teegardin/5863645855" TargetMode="External"/><Relationship Id="rId19" Type="http://schemas.openxmlformats.org/officeDocument/2006/relationships/hyperlink" Target="http://www.giss.nasa.gov/research/briefs/schmidt_01/specmap.GIF" TargetMode="External"/><Relationship Id="rId18" Type="http://schemas.openxmlformats.org/officeDocument/2006/relationships/hyperlink" Target="https://creativecommons.org/licenses/by/2.0/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jpg"/><Relationship Id="rId4" Type="http://schemas.openxmlformats.org/officeDocument/2006/relationships/image" Target="../media/image1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Chapter 7</a:t>
            </a:r>
            <a:endParaRPr sz="6000"/>
          </a:p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Understanding the </a:t>
            </a:r>
            <a:endParaRPr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Fossil Context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8" name="Google Shape;38;p7"/>
          <p:cNvSpPr txBox="1"/>
          <p:nvPr>
            <p:ph idx="3" type="body"/>
          </p:nvPr>
        </p:nvSpPr>
        <p:spPr>
          <a:xfrm>
            <a:off x="490553" y="3722100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Sarah S. King, Ph.D.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9" name="Google Shape;39;p7"/>
          <p:cNvSpPr txBox="1"/>
          <p:nvPr/>
        </p:nvSpPr>
        <p:spPr>
          <a:xfrm>
            <a:off x="554525" y="6411275"/>
            <a:ext cx="1062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/>
          <p:nvPr>
            <p:ph idx="1" type="body"/>
          </p:nvPr>
        </p:nvSpPr>
        <p:spPr>
          <a:xfrm>
            <a:off x="1308099" y="13207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Tanzania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Early hominin footprints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Three hominins walked across 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800"/>
              <a:t>wet volcanic ash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Analysis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</a:t>
            </a:r>
            <a:r>
              <a:rPr lang="en-US" sz="2800"/>
              <a:t>ipedal, modern gait, short stride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Family organization</a:t>
            </a:r>
            <a:endParaRPr sz="2800"/>
          </a:p>
        </p:txBody>
      </p:sp>
      <p:sp>
        <p:nvSpPr>
          <p:cNvPr id="103" name="Google Shape;103;p16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Types of Fossils: Laetoli Footprints</a:t>
            </a:r>
            <a:endParaRPr sz="4000"/>
          </a:p>
        </p:txBody>
      </p:sp>
      <p:pic>
        <p:nvPicPr>
          <p:cNvPr id="104" name="Google Shape;10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6501" y="2035725"/>
            <a:ext cx="4490200" cy="276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/>
          <p:nvPr>
            <p:ph idx="1" type="body"/>
          </p:nvPr>
        </p:nvSpPr>
        <p:spPr>
          <a:xfrm>
            <a:off x="847549" y="1319074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Stratigraphy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Law of Superposition</a:t>
            </a:r>
            <a:endParaRPr sz="28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Biostratigraphy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Cultural dating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Chemical dating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Font typeface="Arial"/>
              <a:buChar char="○"/>
            </a:pPr>
            <a:r>
              <a:rPr lang="en-US" sz="2800"/>
              <a:t>Fluorine dating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Font typeface="Arial"/>
              <a:buChar char="○"/>
            </a:pPr>
            <a:r>
              <a:rPr lang="en-US" sz="2800"/>
              <a:t>Piltdown Man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sp>
        <p:nvSpPr>
          <p:cNvPr id="110" name="Google Shape;110;p17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Dating Methods: Relative Dating</a:t>
            </a:r>
            <a:endParaRPr sz="4000"/>
          </a:p>
        </p:txBody>
      </p:sp>
      <p:pic>
        <p:nvPicPr>
          <p:cNvPr id="111" name="Google Shape;11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44325" y="1150800"/>
            <a:ext cx="2966500" cy="513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4275" y="2941550"/>
            <a:ext cx="3357875" cy="328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idx="1" type="body"/>
          </p:nvPr>
        </p:nvSpPr>
        <p:spPr>
          <a:xfrm>
            <a:off x="5829750" y="1400725"/>
            <a:ext cx="62643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Atoms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Stable isotopes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Unstable isotopes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Radioactive decay</a:t>
            </a:r>
            <a:endParaRPr sz="3200"/>
          </a:p>
        </p:txBody>
      </p:sp>
      <p:sp>
        <p:nvSpPr>
          <p:cNvPr id="118" name="Google Shape;118;p1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Dating Methods: Chronometric Dating</a:t>
            </a:r>
            <a:endParaRPr sz="4000"/>
          </a:p>
        </p:txBody>
      </p:sp>
      <p:pic>
        <p:nvPicPr>
          <p:cNvPr id="119" name="Google Shape;11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900" y="1478400"/>
            <a:ext cx="4025900" cy="402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idx="1" type="body"/>
          </p:nvPr>
        </p:nvSpPr>
        <p:spPr>
          <a:xfrm>
            <a:off x="5314024" y="132633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Radiocarbon dating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N14 → C14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Half-life: 5,730 years</a:t>
            </a:r>
            <a:endParaRPr sz="3200"/>
          </a:p>
        </p:txBody>
      </p:sp>
      <p:sp>
        <p:nvSpPr>
          <p:cNvPr id="125" name="Google Shape;125;p1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Dating Methods: Chronometric Dating</a:t>
            </a:r>
            <a:endParaRPr sz="4000"/>
          </a:p>
        </p:txBody>
      </p:sp>
      <p:pic>
        <p:nvPicPr>
          <p:cNvPr id="126" name="Google Shape;12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325" y="1173925"/>
            <a:ext cx="4314712" cy="553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10794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Potassium-argon (K-Ar)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K</a:t>
            </a:r>
            <a:r>
              <a:rPr lang="en-US" sz="1400"/>
              <a:t>40 </a:t>
            </a:r>
            <a:r>
              <a:rPr lang="en-US" sz="2800"/>
              <a:t>half-life=1.3 billion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Argon-argon (Ar-Ar)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Fission track dating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U</a:t>
            </a:r>
            <a:r>
              <a:rPr lang="en-US" sz="1400"/>
              <a:t>238</a:t>
            </a:r>
            <a:r>
              <a:rPr lang="en-US" sz="2800"/>
              <a:t> half-life=4,500 million years</a:t>
            </a:r>
            <a:endParaRPr sz="2800"/>
          </a:p>
        </p:txBody>
      </p:sp>
      <p:sp>
        <p:nvSpPr>
          <p:cNvPr id="132" name="Google Shape;132;p2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Dating Methods: Chronometric Dating</a:t>
            </a:r>
            <a:endParaRPr sz="4000"/>
          </a:p>
        </p:txBody>
      </p:sp>
      <p:pic>
        <p:nvPicPr>
          <p:cNvPr id="133" name="Google Shape;13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68771" y="1778100"/>
            <a:ext cx="4703704" cy="353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>
            <p:ph idx="1" type="body"/>
          </p:nvPr>
        </p:nvSpPr>
        <p:spPr>
          <a:xfrm>
            <a:off x="12318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Luminescence dating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Thermoluminescence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Optically stimulated luminescence</a:t>
            </a:r>
            <a:endParaRPr sz="28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Electron spin resonance dating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Dendrochronology</a:t>
            </a:r>
            <a:endParaRPr sz="3200"/>
          </a:p>
        </p:txBody>
      </p:sp>
      <p:sp>
        <p:nvSpPr>
          <p:cNvPr id="139" name="Google Shape;139;p2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Dating Methods: Chronometric Dating</a:t>
            </a:r>
            <a:endParaRPr sz="4000"/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70125" y="1476451"/>
            <a:ext cx="4093975" cy="446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/>
          <p:nvPr>
            <p:ph idx="1" type="body"/>
          </p:nvPr>
        </p:nvSpPr>
        <p:spPr>
          <a:xfrm>
            <a:off x="12318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Amino acid racemization (AAR)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D-form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L-form</a:t>
            </a:r>
            <a:endParaRPr sz="2800"/>
          </a:p>
          <a:p>
            <a:pPr indent="0" lvl="0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Paleomagnetic/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3200"/>
              <a:t>geomagnetic reversals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46" name="Google Shape;146;p2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Dating Methods: Chronometric Dating</a:t>
            </a:r>
            <a:endParaRPr sz="4000"/>
          </a:p>
        </p:txBody>
      </p:sp>
      <p:pic>
        <p:nvPicPr>
          <p:cNvPr id="147" name="Google Shape;14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6363" y="2086300"/>
            <a:ext cx="2970475" cy="391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/>
          <p:nvPr>
            <p:ph idx="1" type="body"/>
          </p:nvPr>
        </p:nvSpPr>
        <p:spPr>
          <a:xfrm>
            <a:off x="6925725" y="1442425"/>
            <a:ext cx="5302500" cy="4684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Sediment cores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Pollen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Ancient flora</a:t>
            </a:r>
            <a:endParaRPr sz="2800"/>
          </a:p>
          <a:p>
            <a:pPr indent="0" lvl="0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Stable isotopes</a:t>
            </a:r>
            <a:endParaRPr sz="32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Plants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Animals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Global temperature changes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Foraminifera</a:t>
            </a:r>
            <a:endParaRPr sz="28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153" name="Google Shape;153;p2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Environmental Reconstruction</a:t>
            </a:r>
            <a:endParaRPr sz="4000"/>
          </a:p>
        </p:txBody>
      </p:sp>
      <p:pic>
        <p:nvPicPr>
          <p:cNvPr id="154" name="Google Shape;15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0075" y="1622475"/>
            <a:ext cx="4114575" cy="232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Diet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Stable isotope analysis (bones and teeth)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Plants: carbon analyses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Ratios of stable nitrogen isotopes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Migration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Isotopic signatures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Information on where individuals lived</a:t>
            </a:r>
            <a:endParaRPr sz="2800"/>
          </a:p>
        </p:txBody>
      </p:sp>
      <p:sp>
        <p:nvSpPr>
          <p:cNvPr id="160" name="Google Shape;160;p2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Environmental Reconstruction</a:t>
            </a:r>
            <a:endParaRPr sz="4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5"/>
          <p:cNvSpPr txBox="1"/>
          <p:nvPr>
            <p:ph idx="1" type="body"/>
          </p:nvPr>
        </p:nvSpPr>
        <p:spPr>
          <a:xfrm>
            <a:off x="1098150" y="1311075"/>
            <a:ext cx="8500500" cy="542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200"/>
              <a:buFont typeface="Noto Sans Symbols"/>
              <a:buChar char="●"/>
            </a:pPr>
            <a:r>
              <a:rPr lang="en-US" sz="3200"/>
              <a:t>Yucatán Peninsula, Mexico</a:t>
            </a:r>
            <a:endParaRPr sz="3200"/>
          </a:p>
          <a:p>
            <a:pPr indent="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15-16 yr old female 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11,000 years ago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Poor nutrition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Injury</a:t>
            </a:r>
            <a:endParaRPr sz="2800"/>
          </a:p>
          <a:p>
            <a:pPr indent="-4064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mtDNA</a:t>
            </a:r>
            <a:endParaRPr sz="2800"/>
          </a:p>
          <a:p>
            <a:pPr indent="-4064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sz="2800"/>
              <a:t>Modern Native </a:t>
            </a:r>
            <a:endParaRPr sz="2800"/>
          </a:p>
          <a:p>
            <a:pPr indent="0" lvl="0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800"/>
              <a:t>Americans</a:t>
            </a:r>
            <a:endParaRPr sz="2800"/>
          </a:p>
        </p:txBody>
      </p:sp>
      <p:sp>
        <p:nvSpPr>
          <p:cNvPr id="166" name="Google Shape;166;p2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Cold Case: Naia</a:t>
            </a:r>
            <a:endParaRPr sz="4000"/>
          </a:p>
        </p:txBody>
      </p:sp>
      <p:pic>
        <p:nvPicPr>
          <p:cNvPr id="167" name="Google Shape;16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7075" y="2678350"/>
            <a:ext cx="6216276" cy="350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Describe the Age of Wonder and its impact on anthropology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Identity types of fossils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Understand fossil formation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Discuss relative and chronometric dating methods</a:t>
            </a:r>
            <a:endParaRPr sz="3200">
              <a:solidFill>
                <a:srgbClr val="44122B"/>
              </a:solidFill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Describe methods to reconstruct past environments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45" name="Google Shape;45;p8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" name="Google Shape;172;p26"/>
          <p:cNvGraphicFramePr/>
          <p:nvPr/>
        </p:nvGraphicFramePr>
        <p:xfrm>
          <a:off x="447575" y="12390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{97B94332-16BC-4D88-AA98-A58B912693D1}</a:tableStyleId>
              </a:tblPr>
              <a:tblGrid>
                <a:gridCol w="917325"/>
                <a:gridCol w="916975"/>
                <a:gridCol w="91494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Anning by B. J. Donne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from the Geological Society/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NHMPL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Anning Plesiosaurus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Mary Anning (1799-1847)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Charles Darwin photograph by Herbert Rose Barraud, 1881 2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Geologic time scale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United States Geological Survey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NA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Holocene-Pleniglacial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Rudolf Pohl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Pangaea continents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LucasVB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Coyote remains by Sarah S. King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Fossilization process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PetrifiedWood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at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Petrified Forest National Park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Jon Sullivan has been designated to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 (CC0)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7.18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Amber2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Anders L. Damgaard (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www.amber-inclusions.dk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-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Baltic-amber-beetle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)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 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7.23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2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NHM - Laetoli Fußspuren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Wolfgang Sauber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73" name="Google Shape;173;p26"/>
          <p:cNvSpPr txBox="1"/>
          <p:nvPr/>
        </p:nvSpPr>
        <p:spPr>
          <a:xfrm>
            <a:off x="1004000" y="-22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" name="Google Shape;178;p27"/>
          <p:cNvGraphicFramePr/>
          <p:nvPr/>
        </p:nvGraphicFramePr>
        <p:xfrm>
          <a:off x="444150" y="12390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{97B94332-16BC-4D88-AA98-A58B912693D1}</a:tableStyleId>
              </a:tblPr>
              <a:tblGrid>
                <a:gridCol w="922100"/>
                <a:gridCol w="928600"/>
                <a:gridCol w="91410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7.28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Stratigraphic cross-section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7.30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Sterkfontein Piltdown man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Anrie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7.31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Atom Diagram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AG Caesar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7.32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Radiocarbon dating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7.33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Çjkgfmj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Abdulkadirtiryaki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BY-SA 3.0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7.34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Dendrochronology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7.35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Blue Globe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Ken Teegardin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1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17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7.36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1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Oxygen in deep sea sediment carbonate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NASA Goddard Institute for Space Studies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, originally from "Science Briefs: Cold Climates, Warm Climates: How Can We Tell Past Temperatures?", is in the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public domain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7.39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Hoyo Negro cenote original to Explorations: An Open Invitation to Biological Anthropology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Mary Nelson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is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2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BY-NC 4.0 License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179" name="Google Shape;179;p27"/>
          <p:cNvSpPr txBox="1"/>
          <p:nvPr/>
        </p:nvSpPr>
        <p:spPr>
          <a:xfrm>
            <a:off x="1004000" y="-22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Mary Anning (1799-1847)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Excavations of fossilized dinosaurs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Science vs Religion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Darwin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Genesis story </a:t>
            </a:r>
            <a:endParaRPr sz="28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Mary Anning and the Age of Wonder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40439" y="2757575"/>
            <a:ext cx="2715836" cy="32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5850" y="1238025"/>
            <a:ext cx="3087125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1308099" y="11944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Scientific Revolution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James Hutton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Deep Time</a:t>
            </a:r>
            <a:endParaRPr sz="28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Charles Lyell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Uniformitarianism 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Charles Darwin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Evolution by natural selection</a:t>
            </a:r>
            <a:endParaRPr sz="2800"/>
          </a:p>
        </p:txBody>
      </p:sp>
      <p:sp>
        <p:nvSpPr>
          <p:cNvPr id="59" name="Google Shape;59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Developing Modern Methods</a:t>
            </a:r>
            <a:endParaRPr sz="4000"/>
          </a:p>
        </p:txBody>
      </p:sp>
      <p:pic>
        <p:nvPicPr>
          <p:cNvPr id="60" name="Google Shape;60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37950" y="1765200"/>
            <a:ext cx="2909051" cy="4125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Earth: It’s Older than Dirt</a:t>
            </a:r>
            <a:endParaRPr sz="4000"/>
          </a:p>
        </p:txBody>
      </p:sp>
      <p:pic>
        <p:nvPicPr>
          <p:cNvPr id="66" name="Google Shape;66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8100" y="1213000"/>
            <a:ext cx="2814237" cy="540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2999" y="1227000"/>
            <a:ext cx="6740546" cy="5055403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1"/>
          <p:cNvSpPr txBox="1"/>
          <p:nvPr/>
        </p:nvSpPr>
        <p:spPr>
          <a:xfrm>
            <a:off x="7566025" y="7216525"/>
            <a:ext cx="9786600" cy="11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idx="1" type="body"/>
          </p:nvPr>
        </p:nvSpPr>
        <p:spPr>
          <a:xfrm>
            <a:off x="4743350" y="1372925"/>
            <a:ext cx="69291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26719" lvl="0" marL="457200" rtl="0" algn="l">
              <a:spcBef>
                <a:spcPts val="480"/>
              </a:spcBef>
              <a:spcAft>
                <a:spcPts val="0"/>
              </a:spcAft>
              <a:buSzPts val="3120"/>
              <a:buChar char="●"/>
            </a:pPr>
            <a:r>
              <a:rPr lang="en-US" sz="3200"/>
              <a:t>Pangea</a:t>
            </a:r>
            <a:r>
              <a:rPr lang="en-US"/>
              <a:t> </a:t>
            </a:r>
            <a:endParaRPr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Breakup began 200 mya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Continental drift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Tectonic Plate Theory (Wegener)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</a:t>
            </a:r>
            <a:r>
              <a:rPr lang="en-US" sz="2800"/>
              <a:t>reakup of Pangea and earthquakes</a:t>
            </a:r>
            <a:endParaRPr sz="28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2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Geologic Processes</a:t>
            </a:r>
            <a:endParaRPr sz="4000"/>
          </a:p>
        </p:txBody>
      </p:sp>
      <p:pic>
        <p:nvPicPr>
          <p:cNvPr id="75" name="Google Shape;75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250" y="1372925"/>
            <a:ext cx="3794550" cy="427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3"/>
          <p:cNvSpPr txBox="1"/>
          <p:nvPr>
            <p:ph idx="1" type="body"/>
          </p:nvPr>
        </p:nvSpPr>
        <p:spPr>
          <a:xfrm>
            <a:off x="453049" y="14857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Taphonomy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Processes affecting organism after death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Example: P78 (pit burial in England)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Insight into culture and evolution</a:t>
            </a:r>
            <a:endParaRPr sz="2800"/>
          </a:p>
          <a:p>
            <a:pPr indent="0" lvl="0" marL="9144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Preservation of biological remains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Bog bodies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Ice mummies</a:t>
            </a:r>
            <a:endParaRPr sz="2800"/>
          </a:p>
        </p:txBody>
      </p:sp>
      <p:sp>
        <p:nvSpPr>
          <p:cNvPr id="81" name="Google Shape;81;p1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Fossils: Preserving Prehistoric Life</a:t>
            </a:r>
            <a:endParaRPr sz="4000"/>
          </a:p>
        </p:txBody>
      </p:sp>
      <p:pic>
        <p:nvPicPr>
          <p:cNvPr id="82" name="Google Shape;8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08625" y="1485775"/>
            <a:ext cx="3370700" cy="448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Soft tissue decays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Bones and teeth preserve</a:t>
            </a:r>
            <a:endParaRPr sz="3200"/>
          </a:p>
          <a:p>
            <a:pPr indent="0" lvl="0" marL="4572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Sediment accumulation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Lithification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Permineralization</a:t>
            </a:r>
            <a:endParaRPr sz="2800"/>
          </a:p>
        </p:txBody>
      </p:sp>
      <p:sp>
        <p:nvSpPr>
          <p:cNvPr id="88" name="Google Shape;88;p1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Fossilization</a:t>
            </a:r>
            <a:endParaRPr sz="4000"/>
          </a:p>
        </p:txBody>
      </p:sp>
      <p:pic>
        <p:nvPicPr>
          <p:cNvPr id="89" name="Google Shape;8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0600" y="3516475"/>
            <a:ext cx="5606025" cy="276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/>
          <p:nvPr>
            <p:ph idx="1" type="body"/>
          </p:nvPr>
        </p:nvSpPr>
        <p:spPr>
          <a:xfrm>
            <a:off x="1153649" y="1366611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48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Plants (fern, petrified wood)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Human/animal remains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Amber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Asphalt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Igneous rock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Trace fossils</a:t>
            </a:r>
            <a:endParaRPr sz="3200"/>
          </a:p>
        </p:txBody>
      </p:sp>
      <p:sp>
        <p:nvSpPr>
          <p:cNvPr id="95" name="Google Shape;95;p15"/>
          <p:cNvSpPr txBox="1"/>
          <p:nvPr>
            <p:ph type="title"/>
          </p:nvPr>
        </p:nvSpPr>
        <p:spPr>
          <a:xfrm>
            <a:off x="1112450" y="72075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Types of Fossils</a:t>
            </a:r>
            <a:endParaRPr sz="4000"/>
          </a:p>
        </p:txBody>
      </p:sp>
      <p:pic>
        <p:nvPicPr>
          <p:cNvPr id="96" name="Google Shape;9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3250" y="3689800"/>
            <a:ext cx="3532750" cy="264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41600" y="1596875"/>
            <a:ext cx="3171675" cy="474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