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C3AC03E-CC0E-4C08-933B-B7DECEC778B1}">
  <a:tblStyle styleId="{BC3AC03E-CC0E-4C08-933B-B7DECEC778B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92C4A35-48E0-46B8-9777-EA1EF99549B5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6c3f5eb81a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6c3f5eb81a_0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c3f5eb81a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6c3f5eb81a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6c3f5eb81a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6c3f5eb81a_0_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c3f5eb81a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6c3f5eb81a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6c3f5eb81a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6c3f5eb81a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6c3f5eb81a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6c3f5eb81a_0_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c3f5eb81a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6c3f5eb81a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6c3f5eb81a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6c3f5eb81a_0_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6c3f5eb81a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6c3f5eb81a_0_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6c3f5eb81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g6c3f5eb81a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6c3f5eb81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6c3f5eb81a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6c3f5eb81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6c3f5eb8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6c3f5eb81a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6c3f5eb81a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6c3f5eb81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6c3f5eb81a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neanderthal.de/en/home.html" TargetMode="External"/><Relationship Id="rId22" Type="http://schemas.openxmlformats.org/officeDocument/2006/relationships/hyperlink" Target="https://creativecommons.org/licenses/by-sa/3.0/legalcode" TargetMode="External"/><Relationship Id="rId21" Type="http://schemas.openxmlformats.org/officeDocument/2006/relationships/hyperlink" Target="https://commons.wikimedia.org/wiki/User:UNiesert" TargetMode="External"/><Relationship Id="rId24" Type="http://schemas.openxmlformats.org/officeDocument/2006/relationships/hyperlink" Target="http://marynelsonstudio.com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maxpixel.net/Big-Head-Primitive-Caveman-Nose-Man-Bone-Cave-1460898" TargetMode="External"/><Relationship Id="rId4" Type="http://schemas.openxmlformats.org/officeDocument/2006/relationships/hyperlink" Target="https://www.maxpixel.net/" TargetMode="External"/><Relationship Id="rId9" Type="http://schemas.openxmlformats.org/officeDocument/2006/relationships/hyperlink" Target="https://boneclones.com/product/homo-heidelbergensis-skull-atapuerca-5-BH-022" TargetMode="External"/><Relationship Id="rId25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s://creativecommons.org/share-your-work/public-domain/cc0/" TargetMode="External"/><Relationship Id="rId6" Type="http://schemas.openxmlformats.org/officeDocument/2006/relationships/hyperlink" Target="https://boneclones.com/product/homo-heidelbergensis-skull-broken-hill-1-rhodesian-man-BH-004" TargetMode="External"/><Relationship Id="rId7" Type="http://schemas.openxmlformats.org/officeDocument/2006/relationships/hyperlink" Target="https://boneclones.com/" TargetMode="External"/><Relationship Id="rId8" Type="http://schemas.openxmlformats.org/officeDocument/2006/relationships/hyperlink" Target="https://creativecommons.org/licenses/by-nc/4.0/" TargetMode="External"/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boneclones.com/" TargetMode="External"/><Relationship Id="rId13" Type="http://schemas.openxmlformats.org/officeDocument/2006/relationships/hyperlink" Target="https://boneclones.com/" TargetMode="External"/><Relationship Id="rId12" Type="http://schemas.openxmlformats.org/officeDocument/2006/relationships/hyperlink" Target="https://boneclones.com/product/neanderthal-skeleton-articulated-SC-019-A" TargetMode="External"/><Relationship Id="rId15" Type="http://schemas.openxmlformats.org/officeDocument/2006/relationships/hyperlink" Target="https://commons.wikimedia.org/wiki/File:Mousterian_tool_1_form_Syria_(University_of_Zurich).JPG" TargetMode="External"/><Relationship Id="rId14" Type="http://schemas.openxmlformats.org/officeDocument/2006/relationships/hyperlink" Target="https://creativecommons.org/licenses/by-nc/4.0/" TargetMode="External"/><Relationship Id="rId17" Type="http://schemas.openxmlformats.org/officeDocument/2006/relationships/hyperlink" Target="https://www.lizenzhinweisgenerator.de/wiki/User_talk:Gu%C3%A9rin_Nicolas" TargetMode="External"/><Relationship Id="rId16" Type="http://schemas.openxmlformats.org/officeDocument/2006/relationships/hyperlink" Target="https://commons.wikimedia.org/wiki/User:Gu%C3%A9rin_Nicolas" TargetMode="External"/><Relationship Id="rId19" Type="http://schemas.openxmlformats.org/officeDocument/2006/relationships/hyperlink" Target="https://commons.wikimedia.org/wiki/File:Neandertala_homo,_modelo_en_Neand-muzeo.JPG" TargetMode="External"/><Relationship Id="rId18" Type="http://schemas.openxmlformats.org/officeDocument/2006/relationships/hyperlink" Target="https://creativecommons.org/licenses/by-sa/3.0/legalcode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11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Archaic </a:t>
            </a:r>
            <a:r>
              <a:rPr i="1" lang="en-US">
                <a:solidFill>
                  <a:srgbClr val="434343"/>
                </a:solidFill>
              </a:rPr>
              <a:t>Homo</a:t>
            </a:r>
            <a:endParaRPr i="1"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Amanda Wolcott Paskey, M.A.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Arial"/>
              <a:buNone/>
            </a:pPr>
            <a:r>
              <a:rPr lang="en-US">
                <a:solidFill>
                  <a:srgbClr val="434343"/>
                </a:solidFill>
              </a:rPr>
              <a:t>AnnMarie Beasley Cisneros, M.A.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Neanderthals: Distinct Anatomical Features</a:t>
            </a:r>
            <a:endParaRPr i="1" sz="4000"/>
          </a:p>
        </p:txBody>
      </p:sp>
      <p:graphicFrame>
        <p:nvGraphicFramePr>
          <p:cNvPr id="96" name="Google Shape;96;p16"/>
          <p:cNvGraphicFramePr/>
          <p:nvPr/>
        </p:nvGraphicFramePr>
        <p:xfrm>
          <a:off x="700575" y="1401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{BC3AC03E-CC0E-4C08-933B-B7DECEC778B1}</a:tableStyleId>
              </a:tblPr>
              <a:tblGrid>
                <a:gridCol w="4757075"/>
                <a:gridCol w="6192625"/>
              </a:tblGrid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Brain Size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1,500 cc average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Skull Shape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Long and low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Brow Ridge Size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Large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Nose Size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Large with midfacial prognathism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782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Dentition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Reduced, but large jaw size, creating retromolar gap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Occipital Region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Enlarged occipital region, occipital bun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449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Other Unique Cranial Features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Large infraorbital foramina</a:t>
                      </a:r>
                      <a:endParaRPr sz="2400"/>
                    </a:p>
                  </a:txBody>
                  <a:tcPr marT="63500" marB="63500" marR="63500" marL="63500"/>
                </a:tc>
              </a:tr>
              <a:tr h="782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/>
                        <a:t>Postcranial Features</a:t>
                      </a:r>
                      <a:endParaRPr b="1" sz="24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Short and stocky body, increased musculature, barrel-shaped chest</a:t>
                      </a:r>
                      <a:endParaRPr sz="2400"/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Neanderthals: Findings</a:t>
            </a:r>
            <a:endParaRPr i="1" sz="4000"/>
          </a:p>
        </p:txBody>
      </p:sp>
      <p:pic>
        <p:nvPicPr>
          <p:cNvPr id="102" name="Google Shape;1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0300" y="1247825"/>
            <a:ext cx="3067650" cy="541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 txBox="1"/>
          <p:nvPr/>
        </p:nvSpPr>
        <p:spPr>
          <a:xfrm>
            <a:off x="4727025" y="1247825"/>
            <a:ext cx="6230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La </a:t>
            </a:r>
            <a:r>
              <a:rPr lang="en-US" sz="3200">
                <a:solidFill>
                  <a:srgbClr val="44122B"/>
                </a:solidFill>
              </a:rPr>
              <a:t>Ferrassie</a:t>
            </a:r>
            <a:r>
              <a:rPr lang="en-US" sz="3200">
                <a:solidFill>
                  <a:srgbClr val="44122B"/>
                </a:solidFill>
              </a:rPr>
              <a:t> 1 Neanderthal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Specimen with “classic” Neanderthal features </a:t>
            </a:r>
            <a:endParaRPr sz="32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Neanderthals: Culture and Behavior</a:t>
            </a:r>
            <a:endParaRPr i="1" sz="4000"/>
          </a:p>
        </p:txBody>
      </p:sp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1309798" y="1426800"/>
            <a:ext cx="97167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Mousterian tools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Levallois technique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Glue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Spear for close-range hunting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Deliberate burials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Grave goods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Ochre</a:t>
            </a:r>
            <a:endParaRPr sz="3200">
              <a:solidFill>
                <a:srgbClr val="44122B"/>
              </a:solidFill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10" name="Google Shape;11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8725" y="1485900"/>
            <a:ext cx="3647925" cy="483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Neanderthals</a:t>
            </a:r>
            <a:endParaRPr i="1" sz="4000"/>
          </a:p>
        </p:txBody>
      </p:sp>
      <p:pic>
        <p:nvPicPr>
          <p:cNvPr id="116" name="Google Shape;1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325" y="1293400"/>
            <a:ext cx="5958851" cy="4469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/>
          <p:nvPr/>
        </p:nvSpPr>
        <p:spPr>
          <a:xfrm>
            <a:off x="6995900" y="1293400"/>
            <a:ext cx="48645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Some inbreeding with modern </a:t>
            </a:r>
            <a:r>
              <a:rPr i="1" lang="en-US" sz="3200">
                <a:solidFill>
                  <a:srgbClr val="44122B"/>
                </a:solidFill>
              </a:rPr>
              <a:t>H. sapiens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W</a:t>
            </a:r>
            <a:r>
              <a:rPr lang="en-US" sz="3200">
                <a:solidFill>
                  <a:srgbClr val="44122B"/>
                </a:solidFill>
              </a:rPr>
              <a:t>hat was the cause for Neanderthal extinction? </a:t>
            </a:r>
            <a:endParaRPr sz="320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type="title"/>
          </p:nvPr>
        </p:nvSpPr>
        <p:spPr>
          <a:xfrm>
            <a:off x="938100" y="183700"/>
            <a:ext cx="11545200" cy="95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 Contemporaries in Africa</a:t>
            </a:r>
            <a:endParaRPr sz="4000">
              <a:highlight>
                <a:schemeClr val="lt1"/>
              </a:highlight>
            </a:endParaRPr>
          </a:p>
        </p:txBody>
      </p:sp>
      <p:sp>
        <p:nvSpPr>
          <p:cNvPr id="123" name="Google Shape;123;p20"/>
          <p:cNvSpPr txBox="1"/>
          <p:nvPr/>
        </p:nvSpPr>
        <p:spPr>
          <a:xfrm>
            <a:off x="922075" y="1432350"/>
            <a:ext cx="10008600" cy="49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Middle Stone Age (MSA) fossils in Africa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300,000-30,</a:t>
            </a:r>
            <a:r>
              <a:rPr lang="en-US" sz="3200">
                <a:solidFill>
                  <a:srgbClr val="44122B"/>
                </a:solidFill>
              </a:rPr>
              <a:t>000</a:t>
            </a:r>
            <a:r>
              <a:rPr lang="en-US" sz="3200">
                <a:solidFill>
                  <a:srgbClr val="44122B"/>
                </a:solidFill>
              </a:rPr>
              <a:t> years ago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Anatomical features correspond to modern </a:t>
            </a:r>
            <a:r>
              <a:rPr i="1" lang="en-US" sz="3200">
                <a:solidFill>
                  <a:srgbClr val="44122B"/>
                </a:solidFill>
              </a:rPr>
              <a:t>Homo sapiens</a:t>
            </a:r>
            <a:r>
              <a:rPr lang="en-US" sz="3200">
                <a:solidFill>
                  <a:srgbClr val="44122B"/>
                </a:solidFill>
              </a:rPr>
              <a:t> not Neanderthals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Some stone tools resemble Mousterian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Flexibility of behavior and adaptability to local environment</a:t>
            </a:r>
            <a:endParaRPr sz="32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type="title"/>
          </p:nvPr>
        </p:nvSpPr>
        <p:spPr>
          <a:xfrm>
            <a:off x="10764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Denisovans</a:t>
            </a:r>
            <a:endParaRPr i="1" sz="4000"/>
          </a:p>
        </p:txBody>
      </p:sp>
      <p:sp>
        <p:nvSpPr>
          <p:cNvPr id="129" name="Google Shape;129;p21"/>
          <p:cNvSpPr txBox="1"/>
          <p:nvPr>
            <p:ph idx="1" type="body"/>
          </p:nvPr>
        </p:nvSpPr>
        <p:spPr>
          <a:xfrm>
            <a:off x="1309798" y="1426800"/>
            <a:ext cx="97167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Regionally adapted Archaic </a:t>
            </a:r>
            <a:r>
              <a:rPr i="1" lang="en-US" sz="3200">
                <a:solidFill>
                  <a:srgbClr val="44122B"/>
                </a:solidFill>
              </a:rPr>
              <a:t>Homo sapiens</a:t>
            </a:r>
            <a:endParaRPr i="1"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Denisova Cave in Altai Mountains</a:t>
            </a:r>
            <a:r>
              <a:rPr lang="en-US" sz="3200"/>
              <a:t>,</a:t>
            </a:r>
            <a:r>
              <a:rPr lang="en-US" sz="3200">
                <a:solidFill>
                  <a:srgbClr val="44122B"/>
                </a:solidFill>
              </a:rPr>
              <a:t>Siberia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Distinct genetic </a:t>
            </a:r>
            <a:r>
              <a:rPr lang="en-US" sz="3200">
                <a:solidFill>
                  <a:srgbClr val="44122B"/>
                </a:solidFill>
              </a:rPr>
              <a:t>differences</a:t>
            </a:r>
            <a:r>
              <a:rPr lang="en-US" sz="3200">
                <a:solidFill>
                  <a:srgbClr val="44122B"/>
                </a:solidFill>
              </a:rPr>
              <a:t> from all known Archaic populations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Adaptations for life at high altitudes</a:t>
            </a:r>
            <a:endParaRPr sz="3200">
              <a:solidFill>
                <a:srgbClr val="44122B"/>
              </a:solidFill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Models for Modern Human Distribution</a:t>
            </a:r>
            <a:endParaRPr i="1" sz="4000"/>
          </a:p>
        </p:txBody>
      </p:sp>
      <p:sp>
        <p:nvSpPr>
          <p:cNvPr id="135" name="Google Shape;135;p22"/>
          <p:cNvSpPr txBox="1"/>
          <p:nvPr>
            <p:ph idx="1" type="body"/>
          </p:nvPr>
        </p:nvSpPr>
        <p:spPr>
          <a:xfrm>
            <a:off x="1309799" y="1426800"/>
            <a:ext cx="38388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Out of Africa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Multiregional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Assimilation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136" name="Google Shape;13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0625" y="1297200"/>
            <a:ext cx="5113244" cy="545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naledi </a:t>
            </a:r>
            <a:r>
              <a:rPr lang="en-US" sz="4000"/>
              <a:t>and </a:t>
            </a:r>
            <a:r>
              <a:rPr i="1" lang="en-US" sz="4000"/>
              <a:t>Homo floresiensis</a:t>
            </a:r>
            <a:endParaRPr i="1" sz="4000"/>
          </a:p>
        </p:txBody>
      </p:sp>
      <p:sp>
        <p:nvSpPr>
          <p:cNvPr id="142" name="Google Shape;142;p23"/>
          <p:cNvSpPr txBox="1"/>
          <p:nvPr>
            <p:ph idx="1" type="body"/>
          </p:nvPr>
        </p:nvSpPr>
        <p:spPr>
          <a:xfrm>
            <a:off x="1309798" y="1426800"/>
            <a:ext cx="97167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Known for not fitting into previously held patterns of hominin evolution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i="1" lang="en-US" sz="3200">
                <a:solidFill>
                  <a:srgbClr val="44122B"/>
                </a:solidFill>
              </a:rPr>
              <a:t>H. naledi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South Africa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Primitive features despite being a contemporary to modern </a:t>
            </a:r>
            <a:r>
              <a:rPr i="1" lang="en-US" sz="2800">
                <a:solidFill>
                  <a:srgbClr val="44122B"/>
                </a:solidFill>
              </a:rPr>
              <a:t>H. sapiens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i="1" lang="en-US" sz="3200">
                <a:solidFill>
                  <a:srgbClr val="44122B"/>
                </a:solidFill>
              </a:rPr>
              <a:t>H. florensiensis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Island of Flores in Indonesia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Insular dwarfing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The “Hobbit”</a:t>
            </a:r>
            <a:endParaRPr sz="2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naledi </a:t>
            </a:r>
            <a:r>
              <a:rPr lang="en-US" sz="4000"/>
              <a:t>and </a:t>
            </a:r>
            <a:r>
              <a:rPr i="1" lang="en-US" sz="4000"/>
              <a:t>Homo floresiensis</a:t>
            </a:r>
            <a:endParaRPr i="1" sz="4000"/>
          </a:p>
        </p:txBody>
      </p:sp>
      <p:pic>
        <p:nvPicPr>
          <p:cNvPr id="148" name="Google Shape;14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6600" y="1331800"/>
            <a:ext cx="3925750" cy="535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4"/>
          <p:cNvSpPr txBox="1"/>
          <p:nvPr/>
        </p:nvSpPr>
        <p:spPr>
          <a:xfrm>
            <a:off x="6416150" y="1331800"/>
            <a:ext cx="5243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Comparison</a:t>
            </a:r>
            <a:r>
              <a:rPr lang="en-US" sz="3200">
                <a:solidFill>
                  <a:srgbClr val="44122B"/>
                </a:solidFill>
              </a:rPr>
              <a:t> between modern </a:t>
            </a:r>
            <a:r>
              <a:rPr i="1" lang="en-US" sz="3200">
                <a:solidFill>
                  <a:srgbClr val="44122B"/>
                </a:solidFill>
              </a:rPr>
              <a:t>H. sapiens</a:t>
            </a:r>
            <a:r>
              <a:rPr lang="en-US" sz="3200">
                <a:solidFill>
                  <a:srgbClr val="44122B"/>
                </a:solidFill>
              </a:rPr>
              <a:t> and </a:t>
            </a:r>
            <a:r>
              <a:rPr i="1" lang="en-US" sz="3200">
                <a:solidFill>
                  <a:srgbClr val="44122B"/>
                </a:solidFill>
              </a:rPr>
              <a:t>H. floresiensis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Approximately 1 meter tall</a:t>
            </a:r>
            <a:endParaRPr baseline="-25000" sz="320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" name="Google Shape;154;p25"/>
          <p:cNvGraphicFramePr/>
          <p:nvPr/>
        </p:nvGraphicFramePr>
        <p:xfrm>
          <a:off x="451175" y="1211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{892C4A35-48E0-46B8-9777-EA1EF99549B5}</a:tableStyleId>
              </a:tblPr>
              <a:tblGrid>
                <a:gridCol w="981175"/>
                <a:gridCol w="941800"/>
                <a:gridCol w="90743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Big head primitive caveman nose man bone cave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Max Pixel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heidelbergensis Cranium Broken Hill 1 (Rhodesian Man)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heidelbergensis Skull Atapuerca 5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Neanderthal Skeleton Articulated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Mousterian tool 1 form Syria (University of Zurich)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Guérin Nicolas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messages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Neandertala homo, modelo en Neand-muzeo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(image was taken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Neanderthal Museum, Mettmann, Germany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UNiesert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Assimilation Model original to Explorations: An Open Invitation to Biological Anthropology by Keith Chan and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  <a:highlight>
                            <a:schemeClr val="lt2"/>
                          </a:highlight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11.20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Anatomically modern human and Homo floresiensis reconstruction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55" name="Google Shape;155;p25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042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the </a:t>
            </a:r>
            <a:r>
              <a:rPr lang="en-US" sz="3200">
                <a:solidFill>
                  <a:srgbClr val="44122B"/>
                </a:solidFill>
              </a:rPr>
              <a:t>characteristics of Archaic </a:t>
            </a:r>
            <a:r>
              <a:rPr i="1" lang="en-US" sz="3200">
                <a:solidFill>
                  <a:srgbClr val="44122B"/>
                </a:solidFill>
              </a:rPr>
              <a:t>Homo sapiens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Discuss Neanderthal findings and traits</a:t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Specify regional variability of Archaic </a:t>
            </a:r>
            <a:r>
              <a:rPr i="1" lang="en-US" sz="3200"/>
              <a:t>Homo sapiens </a:t>
            </a:r>
            <a:endParaRPr i="1"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Compare and contrast three models for human distribution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Limited fossil evidence, ethnocentrism, and anthropocentrism helped to create today’s misconceptions </a:t>
            </a:r>
            <a:r>
              <a:rPr lang="en-US" sz="3200"/>
              <a:t>about</a:t>
            </a:r>
            <a:r>
              <a:rPr lang="en-US" sz="3200">
                <a:solidFill>
                  <a:srgbClr val="44122B"/>
                </a:solidFill>
              </a:rPr>
              <a:t> Archaic </a:t>
            </a:r>
            <a:r>
              <a:rPr i="1" lang="en-US" sz="3200">
                <a:solidFill>
                  <a:srgbClr val="44122B"/>
                </a:solidFill>
              </a:rPr>
              <a:t>Homo sapiens 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4000"/>
              <a:t>Breaking the Stigma of the “Caveman”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2923" y="3280050"/>
            <a:ext cx="3022200" cy="344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Changing Environment</a:t>
            </a:r>
            <a:endParaRPr sz="4000"/>
          </a:p>
        </p:txBody>
      </p: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1309807" y="1426800"/>
            <a:ext cx="77574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Pleistocene epoch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Fluctuation impacted temperatures and sea levels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Glaciation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Interglacials</a:t>
            </a:r>
            <a:endParaRPr sz="3200"/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type="title"/>
          </p:nvPr>
        </p:nvSpPr>
        <p:spPr>
          <a:xfrm>
            <a:off x="595525" y="0"/>
            <a:ext cx="11506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Archaic </a:t>
            </a:r>
            <a:r>
              <a:rPr i="1" lang="en-US" sz="4000"/>
              <a:t>Homo sapiens</a:t>
            </a:r>
            <a:r>
              <a:rPr lang="en-US" sz="4000"/>
              <a:t>: </a:t>
            </a:r>
            <a:r>
              <a:rPr lang="en-US" sz="4000"/>
              <a:t>Defining Characteristics </a:t>
            </a:r>
            <a:endParaRPr sz="4000"/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309800" y="1426800"/>
            <a:ext cx="95118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Old World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Middle Pleistocene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600,000-200,000 years ago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Transitional between </a:t>
            </a:r>
            <a:r>
              <a:rPr i="1" lang="en-US" sz="3200"/>
              <a:t>H. erectus </a:t>
            </a:r>
            <a:r>
              <a:rPr lang="en-US" sz="3200"/>
              <a:t>and modern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sapiens</a:t>
            </a:r>
            <a:endParaRPr i="1" sz="3200">
              <a:solidFill>
                <a:srgbClr val="44122B"/>
              </a:solidFill>
              <a:highlight>
                <a:schemeClr val="lt2"/>
              </a:highlight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Sometimes called </a:t>
            </a: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antecessor</a:t>
            </a: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,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</a:t>
            </a:r>
            <a:endParaRPr i="1" sz="3200">
              <a:solidFill>
                <a:srgbClr val="44122B"/>
              </a:solidFill>
              <a:highlight>
                <a:schemeClr val="lt2"/>
              </a:highlight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heidelbergensis</a:t>
            </a: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,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</a:t>
            </a: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georgicus</a:t>
            </a: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,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</a:t>
            </a:r>
            <a:endParaRPr i="1" sz="3200">
              <a:solidFill>
                <a:srgbClr val="44122B"/>
              </a:solidFill>
              <a:highlight>
                <a:schemeClr val="lt2"/>
              </a:highlight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neanderthalensis</a:t>
            </a: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, 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H</a:t>
            </a:r>
            <a:r>
              <a:rPr i="1" lang="en-US" sz="3200">
                <a:highlight>
                  <a:schemeClr val="lt2"/>
                </a:highlight>
              </a:rPr>
              <a:t>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rhodesiensis</a:t>
            </a:r>
            <a:endParaRPr sz="3200">
              <a:solidFill>
                <a:srgbClr val="44122B"/>
              </a:solidFill>
              <a:highlight>
                <a:schemeClr val="lt2"/>
              </a:highlight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1309798" y="1426800"/>
            <a:ext cx="97167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Brain size of at least 1,100 cc</a:t>
            </a:r>
            <a:endParaRPr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Less angular and higher skulls than </a:t>
            </a:r>
            <a:r>
              <a:rPr i="1" lang="en-US" sz="3200">
                <a:highlight>
                  <a:schemeClr val="lt2"/>
                </a:highlight>
              </a:rPr>
              <a:t>H.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 erectus</a:t>
            </a:r>
            <a:endParaRPr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Smaller brow ridges than </a:t>
            </a:r>
            <a:r>
              <a:rPr i="1" lang="en-US" sz="3200">
                <a:solidFill>
                  <a:srgbClr val="44122B"/>
                </a:solidFill>
                <a:highlight>
                  <a:schemeClr val="lt2"/>
                </a:highlight>
              </a:rPr>
              <a:t>H. erectus</a:t>
            </a:r>
            <a:endParaRPr i="1"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Wider nasal apertures</a:t>
            </a:r>
            <a:endParaRPr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Midfacial prognathism</a:t>
            </a:r>
            <a:endParaRPr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Robust postcranial</a:t>
            </a:r>
            <a:endParaRPr sz="3200">
              <a:highlight>
                <a:schemeClr val="lt2"/>
              </a:highlight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  <a:highlight>
                  <a:schemeClr val="lt2"/>
                </a:highlight>
              </a:rPr>
              <a:t>Regional variation</a:t>
            </a:r>
            <a:endParaRPr sz="3200">
              <a:solidFill>
                <a:srgbClr val="44122B"/>
              </a:solidFill>
              <a:highlight>
                <a:schemeClr val="lt2"/>
              </a:highlight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70" name="Google Shape;70;p12"/>
          <p:cNvSpPr txBox="1"/>
          <p:nvPr>
            <p:ph type="title"/>
          </p:nvPr>
        </p:nvSpPr>
        <p:spPr>
          <a:xfrm>
            <a:off x="595525" y="0"/>
            <a:ext cx="11506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Archaic </a:t>
            </a:r>
            <a:r>
              <a:rPr i="1" lang="en-US" sz="4000"/>
              <a:t>Homo sapiens</a:t>
            </a:r>
            <a:r>
              <a:rPr lang="en-US" sz="4000"/>
              <a:t>: Defining Characteristics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750" y="1340975"/>
            <a:ext cx="5127300" cy="51273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3"/>
          <p:cNvSpPr txBox="1"/>
          <p:nvPr>
            <p:ph idx="1" type="body"/>
          </p:nvPr>
        </p:nvSpPr>
        <p:spPr>
          <a:xfrm>
            <a:off x="6231125" y="1340975"/>
            <a:ext cx="5660100" cy="396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“Broken Hill Man” found at Kabwe in </a:t>
            </a:r>
            <a:r>
              <a:rPr lang="en-US" sz="3200">
                <a:solidFill>
                  <a:srgbClr val="44122B"/>
                </a:solidFill>
              </a:rPr>
              <a:t>Zambia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Many </a:t>
            </a:r>
            <a:r>
              <a:rPr i="1" lang="en-US" sz="3200"/>
              <a:t>H. erectus</a:t>
            </a:r>
            <a:r>
              <a:rPr lang="en-US" sz="3200"/>
              <a:t>-like skull features</a:t>
            </a:r>
            <a:endParaRPr sz="3200"/>
          </a:p>
        </p:txBody>
      </p:sp>
      <p:sp>
        <p:nvSpPr>
          <p:cNvPr id="77" name="Google Shape;77;p13"/>
          <p:cNvSpPr txBox="1"/>
          <p:nvPr>
            <p:ph type="title"/>
          </p:nvPr>
        </p:nvSpPr>
        <p:spPr>
          <a:xfrm>
            <a:off x="595525" y="0"/>
            <a:ext cx="11506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Archaic </a:t>
            </a:r>
            <a:r>
              <a:rPr i="1" lang="en-US" sz="4000"/>
              <a:t>Homo sapiens</a:t>
            </a:r>
            <a:r>
              <a:rPr lang="en-US" sz="4000"/>
              <a:t>: Defining Characteristics </a:t>
            </a:r>
            <a:endParaRPr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/>
          <p:nvPr>
            <p:ph idx="1" type="body"/>
          </p:nvPr>
        </p:nvSpPr>
        <p:spPr>
          <a:xfrm>
            <a:off x="570425" y="1446150"/>
            <a:ext cx="5347200" cy="396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Atapuerca 5 Archaic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200"/>
              <a:t>Homo</a:t>
            </a:r>
            <a:r>
              <a:rPr i="1" lang="en-US" sz="3200">
                <a:solidFill>
                  <a:srgbClr val="44122B"/>
                </a:solidFill>
              </a:rPr>
              <a:t> sapiens</a:t>
            </a:r>
            <a:r>
              <a:rPr lang="en-US" sz="3200">
                <a:solidFill>
                  <a:srgbClr val="44122B"/>
                </a:solidFill>
              </a:rPr>
              <a:t> found in northern Spain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Nearly complete skeleton with traits that foreshadow Neanderthals</a:t>
            </a:r>
            <a:endParaRPr sz="3200"/>
          </a:p>
        </p:txBody>
      </p:sp>
      <p:pic>
        <p:nvPicPr>
          <p:cNvPr id="83" name="Google Shape;8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2325" y="1341625"/>
            <a:ext cx="4971100" cy="49711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4"/>
          <p:cNvSpPr txBox="1"/>
          <p:nvPr>
            <p:ph type="title"/>
          </p:nvPr>
        </p:nvSpPr>
        <p:spPr>
          <a:xfrm>
            <a:off x="595525" y="0"/>
            <a:ext cx="11506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Archaic </a:t>
            </a:r>
            <a:r>
              <a:rPr i="1" lang="en-US" sz="4000"/>
              <a:t>Homo sapiens</a:t>
            </a:r>
            <a:r>
              <a:rPr lang="en-US" sz="4000"/>
              <a:t>: Defining Characteristics </a:t>
            </a:r>
            <a:endParaRPr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>
            <p:ph type="title"/>
          </p:nvPr>
        </p:nvSpPr>
        <p:spPr>
          <a:xfrm>
            <a:off x="1152600" y="0"/>
            <a:ext cx="109497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Neanderthals</a:t>
            </a:r>
            <a:endParaRPr i="1" sz="4000"/>
          </a:p>
        </p:txBody>
      </p:sp>
      <p:sp>
        <p:nvSpPr>
          <p:cNvPr id="90" name="Google Shape;90;p15"/>
          <p:cNvSpPr txBox="1"/>
          <p:nvPr>
            <p:ph idx="1" type="body"/>
          </p:nvPr>
        </p:nvSpPr>
        <p:spPr>
          <a:xfrm>
            <a:off x="1309798" y="1426800"/>
            <a:ext cx="97167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Named after Neander Valley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Western Europe, the Middle East, and Western Asia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150,</a:t>
            </a:r>
            <a:r>
              <a:rPr lang="en-US" sz="3200">
                <a:solidFill>
                  <a:srgbClr val="44122B"/>
                </a:solidFill>
              </a:rPr>
              <a:t>000-35</a:t>
            </a:r>
            <a:r>
              <a:rPr lang="en-US" sz="3200">
                <a:solidFill>
                  <a:srgbClr val="44122B"/>
                </a:solidFill>
              </a:rPr>
              <a:t>,000 years ago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Adapted to the cold climate of the Ice Age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Extreme and robust versions of traits seen in other Archaic </a:t>
            </a:r>
            <a:r>
              <a:rPr i="1" lang="en-US" sz="3200">
                <a:solidFill>
                  <a:srgbClr val="44122B"/>
                </a:solidFill>
              </a:rPr>
              <a:t>Homo sapiens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/>
              <a:t>Average c</a:t>
            </a:r>
            <a:r>
              <a:rPr lang="en-US" sz="3200">
                <a:solidFill>
                  <a:srgbClr val="44122B"/>
                </a:solidFill>
              </a:rPr>
              <a:t>ranial capacity: 1,500 cc</a:t>
            </a:r>
            <a:endParaRPr sz="3200">
              <a:solidFill>
                <a:srgbClr val="44122B"/>
              </a:solidFill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