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069EC1E5-F384-47E8-A67A-20FFEC74B971}">
  <a:tblStyle styleId="{069EC1E5-F384-47E8-A67A-20FFEC74B97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>
              <a:solidFill>
                <a:srgbClr val="80808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>
              <a:solidFill>
                <a:srgbClr val="80808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>
              <a:solidFill>
                <a:srgbClr val="80808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>
              <a:solidFill>
                <a:srgbClr val="80808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>
              <a:solidFill>
                <a:srgbClr val="80808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>
              <a:solidFill>
                <a:srgbClr val="80808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1F19B207-CBDF-494E-8EDE-D28E12870851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E9E7"/>
          </a:solidFill>
        </a:fill>
      </a:tcStyle>
    </a:wholeTbl>
    <a:band1H>
      <a:tcTxStyle/>
      <a:tcStyle>
        <a:fill>
          <a:solidFill>
            <a:srgbClr val="F3D1CB"/>
          </a:solidFill>
        </a:fill>
      </a:tcStyle>
    </a:band1H>
    <a:band2H>
      <a:tcTxStyle/>
    </a:band2H>
    <a:band1V>
      <a:tcTxStyle/>
      <a:tcStyle>
        <a:fill>
          <a:solidFill>
            <a:srgbClr val="F3D1CB"/>
          </a:solidFill>
        </a:fill>
      </a:tcStyle>
    </a:band1V>
    <a:band2V>
      <a:tcTxStyle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7420560433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g7420560433_0_1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7420560433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g7420560433_0_17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7420560433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g7420560433_0_2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7420560433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g7420560433_0_1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7420560433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g7420560433_0_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7420560433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g7420560433_0_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7420560433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g7420560433_0_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7420560433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g7420560433_0_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7420560433_0_2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g7420560433_0_25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7420560433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g7420560433_0_5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7420560433_0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g7420560433_0_16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7420560433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g7420560433_0_5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7420560433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g7420560433_0_18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420560433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g7420560433_0_6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7420560433_0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g7420560433_0_19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7420560433_0_2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g7420560433_0_20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7420560433_0_2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g7420560433_0_2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7420560433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g7420560433_0_6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7420560433_0_2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g7420560433_0_2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7420560433_0_2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g7420560433_0_2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7420560433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g7420560433_0_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7420560433_0_2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g7420560433_0_24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7420560433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g7420560433_0_25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7420560433_0_2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g7420560433_0_27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7420560433_0_2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g7420560433_0_27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42056043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g7420560433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7420560433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g7420560433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7420560433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g7420560433_0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7420560433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g7420560433_0_9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7420560433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g7420560433_0_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" type="twoObj">
  <p:cSld name="TWO_OBJECT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4"/>
          <p:cNvSpPr/>
          <p:nvPr/>
        </p:nvSpPr>
        <p:spPr>
          <a:xfrm>
            <a:off x="0" y="1150938"/>
            <a:ext cx="12192000" cy="5707062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1309789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idx="2" type="body"/>
          </p:nvPr>
        </p:nvSpPr>
        <p:spPr>
          <a:xfrm>
            <a:off x="6763021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</a:t>
            </a: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 editors of </a:t>
            </a:r>
            <a:r>
              <a:rPr i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000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9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4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Relationship Id="rId4" Type="http://schemas.openxmlformats.org/officeDocument/2006/relationships/image" Target="../media/image3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9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8.png"/></Relationships>
</file>

<file path=ppt/slides/_rels/slide32.xml.rels><?xml version="1.0" encoding="UTF-8" standalone="yes"?><Relationships xmlns="http://schemas.openxmlformats.org/package/2006/relationships"><Relationship Id="rId40" Type="http://schemas.openxmlformats.org/officeDocument/2006/relationships/hyperlink" Target="https://www.yourgenome.org/" TargetMode="External"/><Relationship Id="rId20" Type="http://schemas.openxmlformats.org/officeDocument/2006/relationships/hyperlink" Target="https://www.genome.gov/about-nhgri/Policies-Guidance/Copyright" TargetMode="External"/><Relationship Id="rId42" Type="http://schemas.openxmlformats.org/officeDocument/2006/relationships/hyperlink" Target="https://cnx.org/contents/jVCgr5SL@15.43:SeU_rWbd@14/10-2-The-Cell-Cycle" TargetMode="External"/><Relationship Id="rId41" Type="http://schemas.openxmlformats.org/officeDocument/2006/relationships/hyperlink" Target="https://creativecommons.org/licenses/by/4.0/" TargetMode="External"/><Relationship Id="rId22" Type="http://schemas.openxmlformats.org/officeDocument/2006/relationships/hyperlink" Target="https://openstax.org/" TargetMode="External"/><Relationship Id="rId44" Type="http://schemas.openxmlformats.org/officeDocument/2006/relationships/hyperlink" Target="https://openstax.org/" TargetMode="External"/><Relationship Id="rId21" Type="http://schemas.openxmlformats.org/officeDocument/2006/relationships/hyperlink" Target="https://cnx.org/contents/jVCgr5SL@15.43:Lsdq0sJ1@13/4-3-Eukaryotic-Cells" TargetMode="External"/><Relationship Id="rId43" Type="http://schemas.openxmlformats.org/officeDocument/2006/relationships/hyperlink" Target="https://openstax.org/" TargetMode="External"/><Relationship Id="rId24" Type="http://schemas.openxmlformats.org/officeDocument/2006/relationships/hyperlink" Target="https://creativecommons.org/licenses/by/4.0/" TargetMode="External"/><Relationship Id="rId46" Type="http://schemas.openxmlformats.org/officeDocument/2006/relationships/hyperlink" Target="https://creativecommons.org/licenses/by/4.0/" TargetMode="External"/><Relationship Id="rId23" Type="http://schemas.openxmlformats.org/officeDocument/2006/relationships/hyperlink" Target="https://openstax.org/" TargetMode="External"/><Relationship Id="rId45" Type="http://schemas.openxmlformats.org/officeDocument/2006/relationships/hyperlink" Target="https://creativecommons.org/licenses/by/4.0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s://cnx.org/contents/FPtK1zmh@8.108:q2X995E3@12/The-Cell-Membrane" TargetMode="External"/><Relationship Id="rId4" Type="http://schemas.openxmlformats.org/officeDocument/2006/relationships/hyperlink" Target="https://openstax.org/" TargetMode="External"/><Relationship Id="rId9" Type="http://schemas.openxmlformats.org/officeDocument/2006/relationships/hyperlink" Target="https://www.genome.gov/" TargetMode="External"/><Relationship Id="rId26" Type="http://schemas.openxmlformats.org/officeDocument/2006/relationships/hyperlink" Target="https://www.genome.gov/glossary/index.cfm?id=102" TargetMode="External"/><Relationship Id="rId48" Type="http://schemas.openxmlformats.org/officeDocument/2006/relationships/hyperlink" Target="https://creativecommons.org/licenses/by-nc/4.0/" TargetMode="External"/><Relationship Id="rId25" Type="http://schemas.openxmlformats.org/officeDocument/2006/relationships/hyperlink" Target="https://creativecommons.org/licenses/by/4.0/" TargetMode="External"/><Relationship Id="rId47" Type="http://schemas.openxmlformats.org/officeDocument/2006/relationships/hyperlink" Target="http://marynelsonstudio.com" TargetMode="External"/><Relationship Id="rId28" Type="http://schemas.openxmlformats.org/officeDocument/2006/relationships/hyperlink" Target="https://www.genome.gov/" TargetMode="External"/><Relationship Id="rId27" Type="http://schemas.openxmlformats.org/officeDocument/2006/relationships/hyperlink" Target="https://www.genome.gov/" TargetMode="External"/><Relationship Id="rId5" Type="http://schemas.openxmlformats.org/officeDocument/2006/relationships/hyperlink" Target="https://openstax.org/" TargetMode="External"/><Relationship Id="rId6" Type="http://schemas.openxmlformats.org/officeDocument/2006/relationships/hyperlink" Target="https://creativecommons.org/licenses/by/4.0/" TargetMode="External"/><Relationship Id="rId29" Type="http://schemas.openxmlformats.org/officeDocument/2006/relationships/hyperlink" Target="https://www.genome.gov/about-nhgri/Policies-Guidance/Copyright" TargetMode="External"/><Relationship Id="rId7" Type="http://schemas.openxmlformats.org/officeDocument/2006/relationships/hyperlink" Target="https://creativecommons.org/licenses/by/4.0/" TargetMode="External"/><Relationship Id="rId8" Type="http://schemas.openxmlformats.org/officeDocument/2006/relationships/hyperlink" Target="https://www.genome.gov/genetics-glossary/Amino-Acids?id=5" TargetMode="External"/><Relationship Id="rId31" Type="http://schemas.openxmlformats.org/officeDocument/2006/relationships/hyperlink" Target="https://www.genome.gov/genetics-glossary/Genome?id=90" TargetMode="External"/><Relationship Id="rId30" Type="http://schemas.openxmlformats.org/officeDocument/2006/relationships/hyperlink" Target="https://www.genome.gov/about-nhgri/Policies-Guidance/Copyright" TargetMode="External"/><Relationship Id="rId11" Type="http://schemas.openxmlformats.org/officeDocument/2006/relationships/hyperlink" Target="https://www.genome.gov/about-nhgri/Policies-Guidance/Copyright" TargetMode="External"/><Relationship Id="rId33" Type="http://schemas.openxmlformats.org/officeDocument/2006/relationships/hyperlink" Target="https://www.genome.gov/" TargetMode="External"/><Relationship Id="rId10" Type="http://schemas.openxmlformats.org/officeDocument/2006/relationships/hyperlink" Target="https://www.genome.gov/" TargetMode="External"/><Relationship Id="rId32" Type="http://schemas.openxmlformats.org/officeDocument/2006/relationships/hyperlink" Target="https://www.genome.gov/" TargetMode="External"/><Relationship Id="rId13" Type="http://schemas.openxmlformats.org/officeDocument/2006/relationships/hyperlink" Target="https://www.genome.gov/genetics-glossary/Nucleic-Acid?id=140" TargetMode="External"/><Relationship Id="rId35" Type="http://schemas.openxmlformats.org/officeDocument/2006/relationships/hyperlink" Target="https://www.genome.gov/about-nhgri/Policies-Guidance/Copyright" TargetMode="External"/><Relationship Id="rId12" Type="http://schemas.openxmlformats.org/officeDocument/2006/relationships/hyperlink" Target="https://www.genome.gov/about-nhgri/Policies-Guidance/Copyright" TargetMode="External"/><Relationship Id="rId34" Type="http://schemas.openxmlformats.org/officeDocument/2006/relationships/hyperlink" Target="https://www.genome.gov/about-nhgri/Policies-Guidance/Copyright" TargetMode="External"/><Relationship Id="rId15" Type="http://schemas.openxmlformats.org/officeDocument/2006/relationships/hyperlink" Target="https://www.genome.gov/about-nhgri/Policies-Guidance/Copyright" TargetMode="External"/><Relationship Id="rId37" Type="http://schemas.openxmlformats.org/officeDocument/2006/relationships/hyperlink" Target="https://commons.wikimedia.org/wiki/User:LadyofHats" TargetMode="External"/><Relationship Id="rId14" Type="http://schemas.openxmlformats.org/officeDocument/2006/relationships/hyperlink" Target="https://www.genome.gov/" TargetMode="External"/><Relationship Id="rId36" Type="http://schemas.openxmlformats.org/officeDocument/2006/relationships/hyperlink" Target="https://commons.wikimedia.org/wiki/File:DNA_replication_zh.png" TargetMode="External"/><Relationship Id="rId17" Type="http://schemas.openxmlformats.org/officeDocument/2006/relationships/hyperlink" Target="https://www.genome.gov/" TargetMode="External"/><Relationship Id="rId39" Type="http://schemas.openxmlformats.org/officeDocument/2006/relationships/hyperlink" Target="https://www.yourgenome.org/facts/what-types-of-mutation-are-there" TargetMode="External"/><Relationship Id="rId16" Type="http://schemas.openxmlformats.org/officeDocument/2006/relationships/hyperlink" Target="https://www.genome.gov/genetics-glossary/Organelle?id=147" TargetMode="External"/><Relationship Id="rId38" Type="http://schemas.openxmlformats.org/officeDocument/2006/relationships/hyperlink" Target="https://creativecommons.org/share-your-work/public-domain/cc0/" TargetMode="External"/><Relationship Id="rId19" Type="http://schemas.openxmlformats.org/officeDocument/2006/relationships/hyperlink" Target="https://www.genome.gov/about-nhgri/Policies-Guidance/Copyright" TargetMode="External"/><Relationship Id="rId18" Type="http://schemas.openxmlformats.org/officeDocument/2006/relationships/hyperlink" Target="https://www.genome.gov/" TargetMode="External"/></Relationships>
</file>

<file path=ppt/slides/_rels/slide33.xml.rels><?xml version="1.0" encoding="UTF-8" standalone="yes"?><Relationships xmlns="http://schemas.openxmlformats.org/package/2006/relationships"><Relationship Id="rId20" Type="http://schemas.openxmlformats.org/officeDocument/2006/relationships/hyperlink" Target="https://www.genome.gov/" TargetMode="External"/><Relationship Id="rId22" Type="http://schemas.openxmlformats.org/officeDocument/2006/relationships/hyperlink" Target="https://www.genome.gov/about-nhgri/Policies-Guidance/Copyright" TargetMode="External"/><Relationship Id="rId21" Type="http://schemas.openxmlformats.org/officeDocument/2006/relationships/hyperlink" Target="https://www.genome.gov/" TargetMode="External"/><Relationship Id="rId24" Type="http://schemas.openxmlformats.org/officeDocument/2006/relationships/hyperlink" Target="https://www.genome.gov/genetics-glossary/Protein?id=169" TargetMode="External"/><Relationship Id="rId23" Type="http://schemas.openxmlformats.org/officeDocument/2006/relationships/hyperlink" Target="https://www.genome.gov/about-nhgri/Policies-Guidance/Copyright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Relationship Id="rId3" Type="http://schemas.openxmlformats.org/officeDocument/2006/relationships/hyperlink" Target="http://marynelsonstudio.com" TargetMode="External"/><Relationship Id="rId4" Type="http://schemas.openxmlformats.org/officeDocument/2006/relationships/hyperlink" Target="https://creativecommons.org/licenses/by-nc/4.0/" TargetMode="External"/><Relationship Id="rId9" Type="http://schemas.openxmlformats.org/officeDocument/2006/relationships/hyperlink" Target="https://www.genome.gov/" TargetMode="External"/><Relationship Id="rId26" Type="http://schemas.openxmlformats.org/officeDocument/2006/relationships/hyperlink" Target="https://www.genome.gov/" TargetMode="External"/><Relationship Id="rId25" Type="http://schemas.openxmlformats.org/officeDocument/2006/relationships/hyperlink" Target="https://www.genome.gov/" TargetMode="External"/><Relationship Id="rId28" Type="http://schemas.openxmlformats.org/officeDocument/2006/relationships/hyperlink" Target="https://www.genome.gov/about-nhgri/Policies-Guidance/Copyright" TargetMode="External"/><Relationship Id="rId27" Type="http://schemas.openxmlformats.org/officeDocument/2006/relationships/hyperlink" Target="https://www.genome.gov/about-nhgri/Policies-Guidance/Copyright" TargetMode="External"/><Relationship Id="rId5" Type="http://schemas.openxmlformats.org/officeDocument/2006/relationships/hyperlink" Target="http://marynelsonstudio.com" TargetMode="External"/><Relationship Id="rId6" Type="http://schemas.openxmlformats.org/officeDocument/2006/relationships/hyperlink" Target="https://creativecommons.org/licenses/by-nc/4.0/" TargetMode="External"/><Relationship Id="rId29" Type="http://schemas.openxmlformats.org/officeDocument/2006/relationships/hyperlink" Target="https://commons.wikimedia.org/wiki/File:Mendel%C2%B4s_statue.JPG" TargetMode="External"/><Relationship Id="rId7" Type="http://schemas.openxmlformats.org/officeDocument/2006/relationships/hyperlink" Target="https://www.genome.gov/glossary/index.cfm?id=197" TargetMode="External"/><Relationship Id="rId8" Type="http://schemas.openxmlformats.org/officeDocument/2006/relationships/hyperlink" Target="https://www.genome.gov/" TargetMode="External"/><Relationship Id="rId31" Type="http://schemas.openxmlformats.org/officeDocument/2006/relationships/hyperlink" Target="https://creativecommons.org/share-your-work/public-domain/cc0/" TargetMode="External"/><Relationship Id="rId30" Type="http://schemas.openxmlformats.org/officeDocument/2006/relationships/hyperlink" Target="https://commons.wikimedia.org/wiki/User:Coeli" TargetMode="External"/><Relationship Id="rId11" Type="http://schemas.openxmlformats.org/officeDocument/2006/relationships/hyperlink" Target="https://www.genome.gov/about-nhgri/Policies-Guidance/Copyright" TargetMode="External"/><Relationship Id="rId33" Type="http://schemas.openxmlformats.org/officeDocument/2006/relationships/hyperlink" Target="https://commons.wikimedia.org/wiki/User:Madprime" TargetMode="External"/><Relationship Id="rId10" Type="http://schemas.openxmlformats.org/officeDocument/2006/relationships/hyperlink" Target="https://www.genome.gov/about-nhgri/Policies-Guidance/Copyright" TargetMode="External"/><Relationship Id="rId32" Type="http://schemas.openxmlformats.org/officeDocument/2006/relationships/hyperlink" Target="https://commons.wikimedia.org/wiki/File:Punnett_square_mendel_flowers.svg" TargetMode="External"/><Relationship Id="rId13" Type="http://schemas.openxmlformats.org/officeDocument/2006/relationships/hyperlink" Target="https://creativecommons.org/licenses/by-nc/4.0/" TargetMode="External"/><Relationship Id="rId35" Type="http://schemas.openxmlformats.org/officeDocument/2006/relationships/hyperlink" Target="https://creativecommons.org/licenses/by-nc/4.0/" TargetMode="External"/><Relationship Id="rId12" Type="http://schemas.openxmlformats.org/officeDocument/2006/relationships/hyperlink" Target="http://marynelsonstudio.com" TargetMode="External"/><Relationship Id="rId34" Type="http://schemas.openxmlformats.org/officeDocument/2006/relationships/hyperlink" Target="https://creativecommons.org/licenses/by-sa/3.0/legalcode" TargetMode="External"/><Relationship Id="rId15" Type="http://schemas.openxmlformats.org/officeDocument/2006/relationships/hyperlink" Target="https://openstax.org/" TargetMode="External"/><Relationship Id="rId14" Type="http://schemas.openxmlformats.org/officeDocument/2006/relationships/hyperlink" Target="https://cnx.org/contents/jVCgr5SL@15.43:EGAbdYfO@12/3-5-Nucleic-Acids" TargetMode="External"/><Relationship Id="rId17" Type="http://schemas.openxmlformats.org/officeDocument/2006/relationships/hyperlink" Target="https://creativecommons.org/licenses/by/4.0/" TargetMode="External"/><Relationship Id="rId16" Type="http://schemas.openxmlformats.org/officeDocument/2006/relationships/hyperlink" Target="https://openstax.org/" TargetMode="External"/><Relationship Id="rId19" Type="http://schemas.openxmlformats.org/officeDocument/2006/relationships/hyperlink" Target="https://www.genome.gov/genetics-glossary/Codon?id=36" TargetMode="External"/><Relationship Id="rId18" Type="http://schemas.openxmlformats.org/officeDocument/2006/relationships/hyperlink" Target="https://creativecommons.org/licenses/by/4.0/" TargetMode="External"/></Relationships>
</file>

<file path=ppt/slides/_rels/slide34.xml.rels><?xml version="1.0" encoding="UTF-8" standalone="yes"?><Relationships xmlns="http://schemas.openxmlformats.org/package/2006/relationships"><Relationship Id="rId20" Type="http://schemas.openxmlformats.org/officeDocument/2006/relationships/hyperlink" Target="https://creativecommons.org/licenses/by-sa/3.0/legalcode" TargetMode="External"/><Relationship Id="rId22" Type="http://schemas.openxmlformats.org/officeDocument/2006/relationships/hyperlink" Target="https://creativecommons.org/licenses/by-nc/4.0/" TargetMode="External"/><Relationship Id="rId21" Type="http://schemas.openxmlformats.org/officeDocument/2006/relationships/hyperlink" Target="https://creativecommons.org/licenses/by-nc/4.0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4.xml"/><Relationship Id="rId3" Type="http://schemas.openxmlformats.org/officeDocument/2006/relationships/hyperlink" Target="https://commons.wikimedia.org/wiki/File:Blood_types.png" TargetMode="External"/><Relationship Id="rId4" Type="http://schemas.openxmlformats.org/officeDocument/2006/relationships/hyperlink" Target="https://commons.wikimedia.org/wiki/User:Shahinsahar" TargetMode="External"/><Relationship Id="rId9" Type="http://schemas.openxmlformats.org/officeDocument/2006/relationships/hyperlink" Target="https://commons.wikimedia.org/wiki/File:Antirrhinum_aka_Snap_dragon_at_lalbagh_7112.JPG" TargetMode="External"/><Relationship Id="rId5" Type="http://schemas.openxmlformats.org/officeDocument/2006/relationships/hyperlink" Target="https://creativecommons.org/licenses/by-sa/3.0/legalcode" TargetMode="External"/><Relationship Id="rId6" Type="http://schemas.openxmlformats.org/officeDocument/2006/relationships/hyperlink" Target="https://creativecommons.org/licenses/by-nc/4.0/" TargetMode="External"/><Relationship Id="rId7" Type="http://schemas.openxmlformats.org/officeDocument/2006/relationships/hyperlink" Target="https://creativecommons.org/licenses/by-nc/4.0/" TargetMode="External"/><Relationship Id="rId8" Type="http://schemas.openxmlformats.org/officeDocument/2006/relationships/hyperlink" Target="https://creativecommons.org/licenses/by-nc/4.0/" TargetMode="External"/><Relationship Id="rId11" Type="http://schemas.openxmlformats.org/officeDocument/2006/relationships/hyperlink" Target="https://creativecommons.org/licenses/by-sa/3.0/legalcode" TargetMode="External"/><Relationship Id="rId10" Type="http://schemas.openxmlformats.org/officeDocument/2006/relationships/hyperlink" Target="https://commons.wikimedia.org/wiki/User:Rameshng" TargetMode="External"/><Relationship Id="rId13" Type="http://schemas.openxmlformats.org/officeDocument/2006/relationships/hyperlink" Target="https://cnx.org/contents/jVCgr5SL@15.43:5cz8bfb2@10/16-3-Eukaryotic-Epigenetic-Gene-Regulation" TargetMode="External"/><Relationship Id="rId12" Type="http://schemas.openxmlformats.org/officeDocument/2006/relationships/hyperlink" Target="https://creativecommons.org/licenses/by-nc/4.0/" TargetMode="External"/><Relationship Id="rId15" Type="http://schemas.openxmlformats.org/officeDocument/2006/relationships/hyperlink" Target="https://openstax.org/" TargetMode="External"/><Relationship Id="rId14" Type="http://schemas.openxmlformats.org/officeDocument/2006/relationships/hyperlink" Target="https://openstax.org/" TargetMode="External"/><Relationship Id="rId17" Type="http://schemas.openxmlformats.org/officeDocument/2006/relationships/hyperlink" Target="https://creativecommons.org/licenses/by/4.0/" TargetMode="External"/><Relationship Id="rId16" Type="http://schemas.openxmlformats.org/officeDocument/2006/relationships/hyperlink" Target="https://creativecommons.org/licenses/by/4.0/" TargetMode="External"/><Relationship Id="rId19" Type="http://schemas.openxmlformats.org/officeDocument/2006/relationships/hyperlink" Target="https://commons.wikimedia.org/wiki/User:Guillom" TargetMode="External"/><Relationship Id="rId18" Type="http://schemas.openxmlformats.org/officeDocument/2006/relationships/hyperlink" Target="https://commons.wikimedia.org/wiki/File:DNA_microarray.svg" TargetMode="Externa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5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Chapter 3</a:t>
            </a:r>
            <a:endParaRPr sz="6000"/>
          </a:p>
        </p:txBody>
      </p:sp>
      <p:sp>
        <p:nvSpPr>
          <p:cNvPr id="37" name="Google Shape;37;p7"/>
          <p:cNvSpPr txBox="1"/>
          <p:nvPr>
            <p:ph idx="2" type="body"/>
          </p:nvPr>
        </p:nvSpPr>
        <p:spPr>
          <a:xfrm>
            <a:off x="490550" y="1676925"/>
            <a:ext cx="6738300" cy="128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Molecular Biology and Genetics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8" name="Google Shape;38;p7"/>
          <p:cNvSpPr txBox="1"/>
          <p:nvPr>
            <p:ph idx="3" type="body"/>
          </p:nvPr>
        </p:nvSpPr>
        <p:spPr>
          <a:xfrm>
            <a:off x="490553" y="2951025"/>
            <a:ext cx="7829400" cy="16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</a:pPr>
            <a:r>
              <a:rPr lang="en-US">
                <a:solidFill>
                  <a:srgbClr val="434343"/>
                </a:solidFill>
              </a:rPr>
              <a:t>Hayley Mann, M.A.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</a:pPr>
            <a:r>
              <a:rPr lang="en-US">
                <a:solidFill>
                  <a:srgbClr val="434343"/>
                </a:solidFill>
              </a:rPr>
              <a:t>Xazmin Lowman, Ph.D.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rPr lang="en-US">
                <a:solidFill>
                  <a:srgbClr val="434343"/>
                </a:solidFill>
              </a:rPr>
              <a:t>Malaina Gaddis, Ph.D.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9" name="Google Shape;39;p7"/>
          <p:cNvSpPr txBox="1"/>
          <p:nvPr/>
        </p:nvSpPr>
        <p:spPr>
          <a:xfrm>
            <a:off x="554525" y="6411275"/>
            <a:ext cx="10626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6"/>
          <p:cNvSpPr txBox="1"/>
          <p:nvPr>
            <p:ph idx="1" type="body"/>
          </p:nvPr>
        </p:nvSpPr>
        <p:spPr>
          <a:xfrm>
            <a:off x="673925" y="1535950"/>
            <a:ext cx="59625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Mutation: copying mistakes </a:t>
            </a:r>
            <a:r>
              <a:rPr lang="en-US" sz="3200"/>
              <a:t>that </a:t>
            </a:r>
            <a:r>
              <a:rPr lang="en-US" sz="3200"/>
              <a:t>result</a:t>
            </a:r>
            <a:r>
              <a:rPr lang="en-US" sz="3200"/>
              <a:t> </a:t>
            </a:r>
            <a:r>
              <a:rPr lang="en-US" sz="3200"/>
              <a:t>in variation from original </a:t>
            </a:r>
            <a:r>
              <a:rPr lang="en-US" sz="3200"/>
              <a:t>sequence</a:t>
            </a:r>
            <a:r>
              <a:rPr lang="en-US" sz="3200"/>
              <a:t> 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Many corrected by proofreading enzymes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Can be deleterious or neutral</a:t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01" name="Google Shape;101;p16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DNA Mutations</a:t>
            </a:r>
            <a:endParaRPr sz="4000"/>
          </a:p>
        </p:txBody>
      </p:sp>
      <p:pic>
        <p:nvPicPr>
          <p:cNvPr id="102" name="Google Shape;10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06175" y="1584700"/>
            <a:ext cx="6894576" cy="368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Cell Cycle</a:t>
            </a:r>
            <a:endParaRPr sz="4000"/>
          </a:p>
        </p:txBody>
      </p:sp>
      <p:pic>
        <p:nvPicPr>
          <p:cNvPr id="108" name="Google Shape;10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8950" y="1341350"/>
            <a:ext cx="6903800" cy="484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8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Somatic cell division produces two diploid daughter cells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More text</a:t>
            </a:r>
            <a:endParaRPr sz="28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-US" sz="2400"/>
              <a:t>More text</a:t>
            </a:r>
            <a:endParaRPr sz="2400"/>
          </a:p>
        </p:txBody>
      </p:sp>
      <p:sp>
        <p:nvSpPr>
          <p:cNvPr id="114" name="Google Shape;114;p18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Mitosis</a:t>
            </a:r>
            <a:endParaRPr sz="4000"/>
          </a:p>
        </p:txBody>
      </p:sp>
      <p:pic>
        <p:nvPicPr>
          <p:cNvPr id="115" name="Google Shape;11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93250" y="2517651"/>
            <a:ext cx="9205500" cy="3948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9"/>
          <p:cNvSpPr txBox="1"/>
          <p:nvPr>
            <p:ph idx="1" type="body"/>
          </p:nvPr>
        </p:nvSpPr>
        <p:spPr>
          <a:xfrm>
            <a:off x="953750" y="1346875"/>
            <a:ext cx="108876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Production of gametes (sperm &amp; egg cells) 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Includes genetic recombination </a:t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21" name="Google Shape;121;p1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Meiosis</a:t>
            </a:r>
            <a:endParaRPr sz="4000"/>
          </a:p>
        </p:txBody>
      </p:sp>
      <p:pic>
        <p:nvPicPr>
          <p:cNvPr id="122" name="Google Shape;12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27125" y="2456125"/>
            <a:ext cx="6537750" cy="3952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0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Proteins: strings of amino acids that fold into 3-D shapes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E.g. blood hemoglobin, enzymes</a:t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3 steps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Transcription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RNA processing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Translation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28" name="Google Shape;128;p2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Protein Synthesis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1"/>
          <p:cNvSpPr txBox="1"/>
          <p:nvPr>
            <p:ph idx="1" type="body"/>
          </p:nvPr>
        </p:nvSpPr>
        <p:spPr>
          <a:xfrm>
            <a:off x="7995650" y="1270675"/>
            <a:ext cx="40698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Makes an RNA copy of a gene 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Gene must be “turned on” 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RNA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Single stranded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Contains adenine, cytosine, guanine, uracil</a:t>
            </a:r>
            <a:endParaRPr sz="2400"/>
          </a:p>
        </p:txBody>
      </p:sp>
      <p:sp>
        <p:nvSpPr>
          <p:cNvPr id="134" name="Google Shape;134;p21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Protein Synthesis: Transcription</a:t>
            </a:r>
            <a:endParaRPr sz="4000"/>
          </a:p>
        </p:txBody>
      </p:sp>
      <p:pic>
        <p:nvPicPr>
          <p:cNvPr id="135" name="Google Shape;13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90100"/>
            <a:ext cx="7843256" cy="5266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2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After transcription, introns are removed from RNA - splicing</a:t>
            </a:r>
            <a:endParaRPr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Introns - noncoding, not needed to make proteins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Exons - coding segments of RNA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41" name="Google Shape;141;p2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Protein Synthesis: RNA Processing</a:t>
            </a:r>
            <a:endParaRPr sz="4000"/>
          </a:p>
        </p:txBody>
      </p:sp>
      <p:pic>
        <p:nvPicPr>
          <p:cNvPr id="142" name="Google Shape;14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1513" y="3556625"/>
            <a:ext cx="8748975" cy="280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3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Mature RNA is read and amino acids chained together to form proteins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Ribosome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RNA is read in triplets, called codons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48" name="Google Shape;148;p2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Protein Synthesis: Translation</a:t>
            </a:r>
            <a:endParaRPr sz="4000"/>
          </a:p>
        </p:txBody>
      </p:sp>
      <p:pic>
        <p:nvPicPr>
          <p:cNvPr id="149" name="Google Shape;14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400" y="3402475"/>
            <a:ext cx="7079500" cy="33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3"/>
          <p:cNvPicPr preferRelativeResize="0"/>
          <p:nvPr/>
        </p:nvPicPr>
        <p:blipFill rotWithShape="1">
          <a:blip r:embed="rId4">
            <a:alphaModFix/>
          </a:blip>
          <a:srcRect b="0" l="25639" r="26924" t="0"/>
          <a:stretch/>
        </p:blipFill>
        <p:spPr>
          <a:xfrm>
            <a:off x="8562500" y="2075075"/>
            <a:ext cx="2980150" cy="418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9687" y="1182050"/>
            <a:ext cx="4570062" cy="5675951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4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Protein Structure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5"/>
          <p:cNvSpPr txBox="1"/>
          <p:nvPr>
            <p:ph idx="1" type="body"/>
          </p:nvPr>
        </p:nvSpPr>
        <p:spPr>
          <a:xfrm>
            <a:off x="1079500" y="1575475"/>
            <a:ext cx="73431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Gregor Johann Mendel (1822–1884) 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“Father of Genetics” 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Pea plant experiments</a:t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Some traits were passed down </a:t>
            </a:r>
            <a:r>
              <a:rPr lang="en-US" sz="3200"/>
              <a:t>independently</a:t>
            </a:r>
            <a:r>
              <a:rPr lang="en-US" sz="3200"/>
              <a:t> of other traits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Some traits disappeared in offspring and later reappeared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62" name="Google Shape;162;p25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Mendelian Genetics</a:t>
            </a:r>
            <a:endParaRPr sz="4000"/>
          </a:p>
        </p:txBody>
      </p:sp>
      <p:pic>
        <p:nvPicPr>
          <p:cNvPr id="163" name="Google Shape;163;p25"/>
          <p:cNvPicPr preferRelativeResize="0"/>
          <p:nvPr/>
        </p:nvPicPr>
        <p:blipFill rotWithShape="1">
          <a:blip r:embed="rId3">
            <a:alphaModFix/>
          </a:blip>
          <a:srcRect b="0" l="21312" r="24839" t="6200"/>
          <a:stretch/>
        </p:blipFill>
        <p:spPr>
          <a:xfrm>
            <a:off x="8803600" y="1787050"/>
            <a:ext cx="3119175" cy="407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Explain DNA replication and the cell cycle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Identify key differences between mitosis and meiosis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Outline protein synthesis 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Explain principles of Mendelian inheritance 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Explain why some traits don’t follow a Mendelian pattern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Differentiate genomics and epigenetics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Discuss challenges and concerns of genetic testing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45" name="Google Shape;45;p8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Learning Objectives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6"/>
          <p:cNvSpPr txBox="1"/>
          <p:nvPr>
            <p:ph idx="1" type="body"/>
          </p:nvPr>
        </p:nvSpPr>
        <p:spPr>
          <a:xfrm>
            <a:off x="5669325" y="2134600"/>
            <a:ext cx="59382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Allele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Phenotype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Genotype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Homozygous (BB or bb)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Heterozygous (Bb)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Dominant (B)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Recessive (b)</a:t>
            </a:r>
            <a:endParaRPr sz="3200"/>
          </a:p>
        </p:txBody>
      </p:sp>
      <p:sp>
        <p:nvSpPr>
          <p:cNvPr id="169" name="Google Shape;169;p26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Mendelian Genetics: Key Terms</a:t>
            </a:r>
            <a:endParaRPr sz="4000"/>
          </a:p>
        </p:txBody>
      </p:sp>
      <p:pic>
        <p:nvPicPr>
          <p:cNvPr id="170" name="Google Shape;17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5725" y="1903100"/>
            <a:ext cx="4000300" cy="400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7"/>
          <p:cNvSpPr txBox="1"/>
          <p:nvPr>
            <p:ph idx="1" type="body"/>
          </p:nvPr>
        </p:nvSpPr>
        <p:spPr>
          <a:xfrm>
            <a:off x="1308100" y="1431599"/>
            <a:ext cx="10338900" cy="51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“Mendelian” traits are controlled by a single gene </a:t>
            </a:r>
            <a:endParaRPr sz="2400"/>
          </a:p>
        </p:txBody>
      </p:sp>
      <p:sp>
        <p:nvSpPr>
          <p:cNvPr id="176" name="Google Shape;176;p27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Mendelian Genetics: Disorders</a:t>
            </a:r>
            <a:endParaRPr sz="4000"/>
          </a:p>
        </p:txBody>
      </p:sp>
      <p:graphicFrame>
        <p:nvGraphicFramePr>
          <p:cNvPr id="177" name="Google Shape;177;p27"/>
          <p:cNvGraphicFramePr/>
          <p:nvPr/>
        </p:nvGraphicFramePr>
        <p:xfrm>
          <a:off x="1710563" y="22649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{069EC1E5-F384-47E8-A67A-20FFEC74B971}</a:tableStyleId>
              </a:tblPr>
              <a:tblGrid>
                <a:gridCol w="2580525"/>
                <a:gridCol w="1745250"/>
                <a:gridCol w="2610375"/>
                <a:gridCol w="1834725"/>
              </a:tblGrid>
              <a:tr h="4180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/>
                        <a:t>Mendelian disorder</a:t>
                      </a:r>
                      <a:endParaRPr b="1" sz="1800"/>
                    </a:p>
                  </a:txBody>
                  <a:tcPr marT="63500" marB="63500" marR="63500" marL="63500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/>
                        <a:t>Gene </a:t>
                      </a:r>
                      <a:endParaRPr b="1" sz="1800"/>
                    </a:p>
                  </a:txBody>
                  <a:tcPr marT="63500" marB="63500" marR="63500" marL="63500">
                    <a:lnL cap="flat" cmpd="sng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/>
                        <a:t>Mendelian disorder</a:t>
                      </a:r>
                      <a:endParaRPr b="1" sz="1800"/>
                    </a:p>
                  </a:txBody>
                  <a:tcPr marT="63500" marB="6350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/>
                        <a:t>Gene </a:t>
                      </a:r>
                      <a:endParaRPr b="1" sz="1800"/>
                    </a:p>
                  </a:txBody>
                  <a:tcPr marT="63500" marB="63500" marR="63500" marL="6350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63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Alpha Thalassemia</a:t>
                      </a:r>
                      <a:endParaRPr sz="1800"/>
                    </a:p>
                  </a:txBody>
                  <a:tcPr marT="63500" marB="63500" marR="63500" marL="63500">
                    <a:lnL cap="flat" cmpd="sng" w="62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HBA1</a:t>
                      </a:r>
                      <a:endParaRPr sz="1800"/>
                    </a:p>
                  </a:txBody>
                  <a:tcPr marT="63500" marB="63500" marR="63500" marL="63500">
                    <a:lnL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Maple Syrup Urine Disease: Type 1A</a:t>
                      </a:r>
                      <a:endParaRPr sz="1800"/>
                    </a:p>
                  </a:txBody>
                  <a:tcPr marT="63500" marB="6350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        </a:t>
                      </a:r>
                      <a:r>
                        <a:rPr lang="en-US" sz="1800"/>
                        <a:t>BCKDHA</a:t>
                      </a:r>
                      <a:endParaRPr sz="1800"/>
                    </a:p>
                  </a:txBody>
                  <a:tcPr marT="63500" marB="63500" marR="63500" marL="63500">
                    <a:lnL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63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Cystic Fibrosis</a:t>
                      </a:r>
                      <a:endParaRPr sz="1800"/>
                    </a:p>
                  </a:txBody>
                  <a:tcPr marT="63500" marB="63500" marR="63500" marL="63500">
                    <a:lnL cap="flat" cmpd="sng" w="62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CFTR</a:t>
                      </a:r>
                      <a:endParaRPr sz="1800"/>
                    </a:p>
                  </a:txBody>
                  <a:tcPr marT="63500" marB="63500" marR="63500" marL="63500">
                    <a:lnL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Mitochondrial DNA Depletion Syndrome</a:t>
                      </a:r>
                      <a:endParaRPr sz="1800"/>
                    </a:p>
                  </a:txBody>
                  <a:tcPr marT="63500" marB="6350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        </a:t>
                      </a:r>
                      <a:r>
                        <a:rPr lang="en-US" sz="1800"/>
                        <a:t>TYMP</a:t>
                      </a:r>
                      <a:endParaRPr sz="1800"/>
                    </a:p>
                  </a:txBody>
                  <a:tcPr marT="63500" marB="63500" marR="63500" marL="63500">
                    <a:lnL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63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Fragile X Syndrome</a:t>
                      </a:r>
                      <a:endParaRPr sz="1800"/>
                    </a:p>
                  </a:txBody>
                  <a:tcPr marT="63500" marB="63500" marR="63500" marL="63500">
                    <a:lnL cap="flat" cmpd="sng" w="62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FMR1</a:t>
                      </a:r>
                      <a:endParaRPr sz="1800"/>
                    </a:p>
                  </a:txBody>
                  <a:tcPr marT="63500" marB="63500" marR="63500" marL="63500">
                    <a:lnL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Polycystic Kidney Disease</a:t>
                      </a:r>
                      <a:endParaRPr sz="1800"/>
                    </a:p>
                  </a:txBody>
                  <a:tcPr marT="63500" marB="6350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        </a:t>
                      </a:r>
                      <a:r>
                        <a:rPr lang="en-US" sz="1800"/>
                        <a:t>PKHD1</a:t>
                      </a:r>
                      <a:endParaRPr sz="1800"/>
                    </a:p>
                  </a:txBody>
                  <a:tcPr marT="63500" marB="63500" marR="63500" marL="63500">
                    <a:lnL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09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Glucose-6-Phosphate Dehydrogenase </a:t>
                      </a:r>
                      <a:endParaRPr sz="1800"/>
                    </a:p>
                  </a:txBody>
                  <a:tcPr marT="63500" marB="63500" marR="63500" marL="63500">
                    <a:lnL cap="flat" cmpd="sng" w="62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G6PD</a:t>
                      </a:r>
                      <a:endParaRPr sz="1800"/>
                    </a:p>
                  </a:txBody>
                  <a:tcPr marT="63500" marB="63500" marR="63500" marL="63500">
                    <a:lnL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Sickle-cell anemia</a:t>
                      </a:r>
                      <a:endParaRPr sz="1800"/>
                    </a:p>
                  </a:txBody>
                  <a:tcPr marT="63500" marB="6350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        </a:t>
                      </a:r>
                      <a:r>
                        <a:rPr lang="en-US" sz="1800"/>
                        <a:t>HBB</a:t>
                      </a:r>
                      <a:endParaRPr sz="1800"/>
                    </a:p>
                  </a:txBody>
                  <a:tcPr marT="63500" marB="63500" marR="63500" marL="63500">
                    <a:lnL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18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Hemophilia A</a:t>
                      </a:r>
                      <a:endParaRPr sz="1800"/>
                    </a:p>
                  </a:txBody>
                  <a:tcPr marT="63500" marB="63500" marR="63500" marL="63500">
                    <a:lnL cap="flat" cmpd="sng" w="62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F8</a:t>
                      </a:r>
                      <a:endParaRPr sz="1800"/>
                    </a:p>
                  </a:txBody>
                  <a:tcPr marT="63500" marB="63500" marR="63500" marL="63500">
                    <a:lnL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Tay-Sachs Disease</a:t>
                      </a:r>
                      <a:endParaRPr sz="1800"/>
                    </a:p>
                  </a:txBody>
                  <a:tcPr marT="63500" marB="6350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        </a:t>
                      </a:r>
                      <a:r>
                        <a:rPr lang="en-US" sz="1800"/>
                        <a:t>HEXA</a:t>
                      </a:r>
                      <a:endParaRPr sz="1800"/>
                    </a:p>
                  </a:txBody>
                  <a:tcPr marT="63500" marB="63500" marR="63500" marL="63500">
                    <a:lnL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18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Huntington disease</a:t>
                      </a:r>
                      <a:endParaRPr sz="1800"/>
                    </a:p>
                  </a:txBody>
                  <a:tcPr marT="63500" marB="63500" marR="63500" marL="63500">
                    <a:lnL cap="flat" cmpd="sng" w="62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HTT</a:t>
                      </a:r>
                      <a:endParaRPr sz="1800"/>
                    </a:p>
                  </a:txBody>
                  <a:tcPr marT="63500" marB="63500" marR="63500" marL="63500">
                    <a:lnL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Wilson Disease</a:t>
                      </a:r>
                      <a:endParaRPr sz="1800"/>
                    </a:p>
                  </a:txBody>
                  <a:tcPr marT="63500" marB="6350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        </a:t>
                      </a:r>
                      <a:r>
                        <a:rPr lang="en-US" sz="1800"/>
                        <a:t>ATP7B</a:t>
                      </a:r>
                      <a:endParaRPr sz="1800"/>
                    </a:p>
                  </a:txBody>
                  <a:tcPr marT="63500" marB="63500" marR="63500" marL="63500">
                    <a:lnL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8"/>
          <p:cNvSpPr txBox="1"/>
          <p:nvPr>
            <p:ph idx="1" type="body"/>
          </p:nvPr>
        </p:nvSpPr>
        <p:spPr>
          <a:xfrm>
            <a:off x="1308100" y="1431599"/>
            <a:ext cx="10338900" cy="71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Mendelian Trait Example: Blood Systems</a:t>
            </a:r>
            <a:endParaRPr sz="2400"/>
          </a:p>
        </p:txBody>
      </p:sp>
      <p:sp>
        <p:nvSpPr>
          <p:cNvPr id="183" name="Google Shape;183;p28"/>
          <p:cNvSpPr txBox="1"/>
          <p:nvPr>
            <p:ph type="title"/>
          </p:nvPr>
        </p:nvSpPr>
        <p:spPr>
          <a:xfrm>
            <a:off x="809025" y="0"/>
            <a:ext cx="109287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Mendelian Genetics: </a:t>
            </a:r>
            <a:r>
              <a:rPr lang="en-US" sz="4000">
                <a:solidFill>
                  <a:schemeClr val="accent5"/>
                </a:solidFill>
              </a:rPr>
              <a:t>ABO Blood Group System</a:t>
            </a:r>
            <a:endParaRPr sz="4000"/>
          </a:p>
        </p:txBody>
      </p:sp>
      <p:pic>
        <p:nvPicPr>
          <p:cNvPr id="184" name="Google Shape;184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6150" y="2305250"/>
            <a:ext cx="6214375" cy="400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8"/>
          <p:cNvSpPr txBox="1"/>
          <p:nvPr/>
        </p:nvSpPr>
        <p:spPr>
          <a:xfrm>
            <a:off x="7563150" y="2229050"/>
            <a:ext cx="4361400" cy="414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●"/>
            </a:pPr>
            <a:r>
              <a:rPr lang="en-US" sz="2800">
                <a:solidFill>
                  <a:srgbClr val="44122B"/>
                </a:solidFill>
              </a:rPr>
              <a:t>A</a:t>
            </a:r>
            <a:r>
              <a:rPr lang="en-US" sz="2800">
                <a:solidFill>
                  <a:srgbClr val="44122B"/>
                </a:solidFill>
              </a:rPr>
              <a:t>ntigens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Proteins on the surface of red blood cells </a:t>
            </a:r>
            <a:endParaRPr sz="2800">
              <a:solidFill>
                <a:srgbClr val="44122B"/>
              </a:solidFill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●"/>
            </a:pPr>
            <a:r>
              <a:rPr lang="en-US" sz="2800">
                <a:solidFill>
                  <a:srgbClr val="44122B"/>
                </a:solidFill>
              </a:rPr>
              <a:t>A</a:t>
            </a:r>
            <a:r>
              <a:rPr lang="en-US" sz="2800">
                <a:solidFill>
                  <a:srgbClr val="44122B"/>
                </a:solidFill>
              </a:rPr>
              <a:t>ntibodies 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Cause agglutination with incompatible antigens</a:t>
            </a:r>
            <a:endParaRPr sz="28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9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Dominant Mendelian inheritance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Huntington’s disease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91" name="Google Shape;191;p2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Mendelian Genetics: Pedigrees</a:t>
            </a:r>
            <a:endParaRPr sz="4000"/>
          </a:p>
        </p:txBody>
      </p:sp>
      <p:pic>
        <p:nvPicPr>
          <p:cNvPr id="192" name="Google Shape;19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21988" y="2736500"/>
            <a:ext cx="7148017" cy="348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0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</a:t>
            </a:r>
            <a:r>
              <a:rPr lang="en-US" sz="3200"/>
              <a:t>ecessive Mendelian inheritance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Cystic fibrosis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98" name="Google Shape;198;p3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Mendelian Genetics: Pedigrees</a:t>
            </a:r>
            <a:endParaRPr sz="4000"/>
          </a:p>
        </p:txBody>
      </p:sp>
      <p:pic>
        <p:nvPicPr>
          <p:cNvPr id="199" name="Google Shape;19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38463" y="2740275"/>
            <a:ext cx="6344765" cy="348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1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</a:t>
            </a:r>
            <a:r>
              <a:rPr lang="en-US" sz="3200"/>
              <a:t> sex-linked Mendelian trait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Duchenne Muscular Dystrophy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205" name="Google Shape;205;p31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Mendelian Genetics: Pedigrees</a:t>
            </a:r>
            <a:endParaRPr sz="4000"/>
          </a:p>
        </p:txBody>
      </p:sp>
      <p:pic>
        <p:nvPicPr>
          <p:cNvPr id="206" name="Google Shape;20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36750" y="2691150"/>
            <a:ext cx="6348200" cy="368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2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Many traits not strictly dominant/recessive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Incomplete dominance (e.g. pink snapdragons)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Some genes have a higher penetrance (e.g. BRCA)</a:t>
            </a:r>
            <a:endParaRPr sz="2800"/>
          </a:p>
        </p:txBody>
      </p:sp>
      <p:sp>
        <p:nvSpPr>
          <p:cNvPr id="212" name="Google Shape;212;p3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Mendelian Genetics: Complexity</a:t>
            </a:r>
            <a:endParaRPr sz="4000"/>
          </a:p>
        </p:txBody>
      </p:sp>
      <p:pic>
        <p:nvPicPr>
          <p:cNvPr id="213" name="Google Shape;213;p32"/>
          <p:cNvPicPr preferRelativeResize="0"/>
          <p:nvPr/>
        </p:nvPicPr>
        <p:blipFill rotWithShape="1">
          <a:blip r:embed="rId3">
            <a:alphaModFix/>
          </a:blip>
          <a:srcRect b="7797" l="4202" r="2400" t="5079"/>
          <a:stretch/>
        </p:blipFill>
        <p:spPr>
          <a:xfrm>
            <a:off x="3618900" y="3318475"/>
            <a:ext cx="4878675" cy="302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3"/>
          <p:cNvSpPr txBox="1"/>
          <p:nvPr>
            <p:ph idx="1" type="body"/>
          </p:nvPr>
        </p:nvSpPr>
        <p:spPr>
          <a:xfrm>
            <a:off x="5316350" y="1546925"/>
            <a:ext cx="6330600" cy="46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The majority of human traits are </a:t>
            </a:r>
            <a:r>
              <a:rPr lang="en-US" sz="3200"/>
              <a:t>polygenic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2800"/>
              <a:t>Hair color, eye color, height</a:t>
            </a:r>
            <a:endParaRPr sz="28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2800"/>
              <a:t>Complex diseases like cardiovascular diseases</a:t>
            </a:r>
            <a:endParaRPr sz="2800"/>
          </a:p>
          <a:p>
            <a:pPr indent="0" lvl="0" marL="13716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219" name="Google Shape;219;p3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Polygenic Traits</a:t>
            </a:r>
            <a:endParaRPr sz="4000"/>
          </a:p>
        </p:txBody>
      </p:sp>
      <p:pic>
        <p:nvPicPr>
          <p:cNvPr id="220" name="Google Shape;220;p33"/>
          <p:cNvPicPr preferRelativeResize="0"/>
          <p:nvPr/>
        </p:nvPicPr>
        <p:blipFill rotWithShape="1">
          <a:blip r:embed="rId3">
            <a:alphaModFix/>
          </a:blip>
          <a:srcRect b="25732" l="0" r="0" t="23820"/>
          <a:stretch/>
        </p:blipFill>
        <p:spPr>
          <a:xfrm>
            <a:off x="482350" y="1691375"/>
            <a:ext cx="4532125" cy="223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4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Genome: all of the genetic material for an organism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 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Humans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46 chromosomes and mtDNA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Approx. three billion base pairs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20,000–25,000 protein-coding genes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Noncoding portions: some involved in regulatory processes</a:t>
            </a:r>
            <a:endParaRPr sz="2800"/>
          </a:p>
        </p:txBody>
      </p:sp>
      <p:sp>
        <p:nvSpPr>
          <p:cNvPr id="226" name="Google Shape;226;p34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Genomics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5"/>
          <p:cNvSpPr txBox="1"/>
          <p:nvPr>
            <p:ph idx="1" type="body"/>
          </p:nvPr>
        </p:nvSpPr>
        <p:spPr>
          <a:xfrm>
            <a:off x="1308100" y="1423075"/>
            <a:ext cx="55746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“Above the genome”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How genes are regulated without changing the underlying sequence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DNA methylation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Histone modifications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232" name="Google Shape;232;p35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Epigenetics</a:t>
            </a:r>
            <a:endParaRPr sz="4000"/>
          </a:p>
        </p:txBody>
      </p:sp>
      <p:pic>
        <p:nvPicPr>
          <p:cNvPr id="233" name="Google Shape;233;p35"/>
          <p:cNvPicPr preferRelativeResize="0"/>
          <p:nvPr/>
        </p:nvPicPr>
        <p:blipFill rotWithShape="1">
          <a:blip r:embed="rId3">
            <a:alphaModFix/>
          </a:blip>
          <a:srcRect b="0" l="0" r="36138" t="0"/>
          <a:stretch/>
        </p:blipFill>
        <p:spPr>
          <a:xfrm>
            <a:off x="7228550" y="1277700"/>
            <a:ext cx="4171775" cy="5047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idx="1" type="body"/>
          </p:nvPr>
        </p:nvSpPr>
        <p:spPr>
          <a:xfrm>
            <a:off x="172725" y="1436775"/>
            <a:ext cx="7443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Four essential molecules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Proteins (strings of amino acids)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Lipids (form fats and triglycerides)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Carbohydrates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Nucleic acids (e.g. DNA and RNA)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51" name="Google Shape;51;p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Molecules of Life</a:t>
            </a:r>
            <a:endParaRPr sz="4000"/>
          </a:p>
        </p:txBody>
      </p:sp>
      <p:pic>
        <p:nvPicPr>
          <p:cNvPr id="52" name="Google Shape;52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0251" y="4104050"/>
            <a:ext cx="3367000" cy="228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08550" y="1303200"/>
            <a:ext cx="4831050" cy="393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6"/>
          <p:cNvSpPr txBox="1"/>
          <p:nvPr>
            <p:ph idx="1" type="body"/>
          </p:nvPr>
        </p:nvSpPr>
        <p:spPr>
          <a:xfrm>
            <a:off x="5778400" y="1657350"/>
            <a:ext cx="58686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Microarray technology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DNA samples are genotyped (screened) for specific alleles</a:t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Next-generation sequencing (NGS) can sequence the entire genome </a:t>
            </a:r>
            <a:endParaRPr sz="3200"/>
          </a:p>
        </p:txBody>
      </p:sp>
      <p:sp>
        <p:nvSpPr>
          <p:cNvPr id="239" name="Google Shape;239;p36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Genetic Testing</a:t>
            </a:r>
            <a:endParaRPr sz="4000"/>
          </a:p>
        </p:txBody>
      </p:sp>
      <p:pic>
        <p:nvPicPr>
          <p:cNvPr id="240" name="Google Shape;240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3175" y="1685250"/>
            <a:ext cx="3912625" cy="391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7"/>
          <p:cNvSpPr txBox="1"/>
          <p:nvPr>
            <p:ph idx="1" type="body"/>
          </p:nvPr>
        </p:nvSpPr>
        <p:spPr>
          <a:xfrm>
            <a:off x="1068875" y="1423075"/>
            <a:ext cx="99894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DTC genetic testing is performed without guidance of medical </a:t>
            </a:r>
            <a:r>
              <a:rPr lang="en-US" sz="3200"/>
              <a:t>professionals</a:t>
            </a:r>
            <a:r>
              <a:rPr lang="en-US" sz="3200"/>
              <a:t>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“Knowing more about your DNA”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>
                <a:solidFill>
                  <a:schemeClr val="accent5"/>
                </a:solidFill>
              </a:rPr>
              <a:t>E.g. 23andMe</a:t>
            </a:r>
            <a:endParaRPr sz="2800">
              <a:solidFill>
                <a:schemeClr val="accent5"/>
              </a:solidFill>
            </a:endParaRPr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E.g. Ancestry testing</a:t>
            </a:r>
            <a:endParaRPr sz="2800"/>
          </a:p>
        </p:txBody>
      </p:sp>
      <p:sp>
        <p:nvSpPr>
          <p:cNvPr id="246" name="Google Shape;246;p37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Genetic Testing: Direct-to-Consumer </a:t>
            </a:r>
            <a:endParaRPr sz="4000"/>
          </a:p>
        </p:txBody>
      </p:sp>
      <p:pic>
        <p:nvPicPr>
          <p:cNvPr id="247" name="Google Shape;247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12837" y="3837100"/>
            <a:ext cx="7566325" cy="263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8"/>
          <p:cNvSpPr txBox="1"/>
          <p:nvPr>
            <p:ph type="title"/>
          </p:nvPr>
        </p:nvSpPr>
        <p:spPr>
          <a:xfrm>
            <a:off x="1048125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Attributions</a:t>
            </a:r>
            <a:endParaRPr sz="4000"/>
          </a:p>
        </p:txBody>
      </p:sp>
      <p:graphicFrame>
        <p:nvGraphicFramePr>
          <p:cNvPr id="253" name="Google Shape;253;p38"/>
          <p:cNvGraphicFramePr/>
          <p:nvPr/>
        </p:nvGraphicFramePr>
        <p:xfrm>
          <a:off x="455900" y="12271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{1F19B207-CBDF-494E-8EDE-D28E12870851}</a:tableStyleId>
              </a:tblPr>
              <a:tblGrid>
                <a:gridCol w="893275"/>
                <a:gridCol w="929350"/>
                <a:gridCol w="914477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Phospholipid Bilayer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(Anatomy &amp; Physiology, Chapter 3.1, Figure 2)</a:t>
                      </a:r>
                      <a:r>
                        <a:rPr lang="en-US" u="sng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by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OpenStax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Amino Acids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NIH National Human Genome Research Institute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in the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Nucleic Acid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NIH National Human Genome Research Institute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Organelle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NIH National Human Genome Research Institute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in the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3.10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Mitochondrion through an electron microscope (Biology 2e, Figure 4.14)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OpenStax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2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3.14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Histone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2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NIH National Human Genome Research Institute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in the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2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3.15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Genome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3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NIH National Human Genome Research Institute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in the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3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3.17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DNA replication zh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LadyofHats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NA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Point mutation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yourgenome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</a:t>
                      </a:r>
                      <a:endParaRPr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3.18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4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Cell cycle (Biology 2e, Figure 10.5)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4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OpenStax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4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3.20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Mitosis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Attributions</a:t>
            </a:r>
            <a:endParaRPr sz="4000"/>
          </a:p>
        </p:txBody>
      </p:sp>
      <p:graphicFrame>
        <p:nvGraphicFramePr>
          <p:cNvPr id="259" name="Google Shape;259;p39"/>
          <p:cNvGraphicFramePr/>
          <p:nvPr/>
        </p:nvGraphicFramePr>
        <p:xfrm>
          <a:off x="448250" y="12271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{1F19B207-CBDF-494E-8EDE-D28E12870851}</a:tableStyleId>
              </a:tblPr>
              <a:tblGrid>
                <a:gridCol w="910600"/>
                <a:gridCol w="924800"/>
                <a:gridCol w="91593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3.21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Meiosis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3.21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Meiosis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3.22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Transcription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NIH National Human Genome Research Institute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in the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3.23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Protein synthesis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3.24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Ribosome (Biology 2e, Figure 3.34)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OpenStax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3.25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Codon Table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NIH National Human Genome Research Institute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accessed August 13, 2018 is in the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3.26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Protein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2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NIH National Human Genome Research Institute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in the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2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3.27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Mendel´s statue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Coeli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3.30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Punnett square mendel flowers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Madeleine Price Ball (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Madprime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)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3.31 condensed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Mendelian disorders table original to Explorations: An Open Invitation to Biological Anthropology by  Hayley Mann, Xazmin Lowman, and Malaina Gaddis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Attributions</a:t>
            </a:r>
            <a:endParaRPr sz="4000"/>
          </a:p>
        </p:txBody>
      </p:sp>
      <p:graphicFrame>
        <p:nvGraphicFramePr>
          <p:cNvPr id="265" name="Google Shape;265;p40"/>
          <p:cNvGraphicFramePr/>
          <p:nvPr/>
        </p:nvGraphicFramePr>
        <p:xfrm>
          <a:off x="458750" y="12271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{1F19B207-CBDF-494E-8EDE-D28E12870851}</a:tableStyleId>
              </a:tblPr>
              <a:tblGrid>
                <a:gridCol w="907250"/>
                <a:gridCol w="899275"/>
                <a:gridCol w="91772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3.32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Blood types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Shahinsahar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3.34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Mendelian dominant pattern of inheritance original to Explorations: An Open Invitation to Biological Anthropology by Beth Shook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3.35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Cystic fibrosis, Mendelian recessive pattern of inheritance, original to Explorations: An Open Invitation to Biological Anthropology by Beth Shook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3.36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X-linked recessive pattern of inheritance original to Explorations: An Open Invitation to Biological Anthropology by Beth Shook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3.37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Antirrhinum a.k.a. Snap dragon at lalbagh 7112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Rameshng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NA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Blue eyes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original to Explorations: An Open Invitation to Biological Anthropology by Beth Shook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3.38 cropped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Epigenetic Control (Biology 2e, Figure 16.7)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OpenStax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3.42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DNA microarray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Guillaume Paumier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(user:guillom)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3.44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Positive carrier result for celiac disease allele by Hayley Mann is under a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/>
          <p:nvPr>
            <p:ph idx="1" type="body"/>
          </p:nvPr>
        </p:nvSpPr>
        <p:spPr>
          <a:xfrm>
            <a:off x="7228719" y="1423075"/>
            <a:ext cx="44181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Sugar phosphate backbone 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26719" lvl="0" marL="457200" rtl="0" algn="l">
              <a:spcBef>
                <a:spcPts val="0"/>
              </a:spcBef>
              <a:spcAft>
                <a:spcPts val="0"/>
              </a:spcAft>
              <a:buSzPts val="3120"/>
              <a:buChar char="●"/>
            </a:pPr>
            <a:r>
              <a:rPr lang="en-US" sz="3200"/>
              <a:t>Four nucleotides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Adenine (A)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Thymine (T)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Cytosine (C)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Guanine (G)</a:t>
            </a:r>
            <a:endParaRPr sz="2800"/>
          </a:p>
        </p:txBody>
      </p:sp>
      <p:sp>
        <p:nvSpPr>
          <p:cNvPr id="59" name="Google Shape;59;p10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Molecules of Life: DNA</a:t>
            </a:r>
            <a:endParaRPr sz="4000"/>
          </a:p>
        </p:txBody>
      </p:sp>
      <p:pic>
        <p:nvPicPr>
          <p:cNvPr id="60" name="Google Shape;60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7275" y="1173300"/>
            <a:ext cx="5330975" cy="566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1"/>
          <p:cNvSpPr txBox="1"/>
          <p:nvPr>
            <p:ph idx="1" type="body"/>
          </p:nvPr>
        </p:nvSpPr>
        <p:spPr>
          <a:xfrm>
            <a:off x="6626725" y="1423075"/>
            <a:ext cx="51726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Eukaryot</a:t>
            </a:r>
            <a:r>
              <a:rPr lang="en-US" sz="3200"/>
              <a:t>ic cells</a:t>
            </a:r>
            <a:r>
              <a:rPr lang="en-US" sz="3200"/>
              <a:t>, including animal cells, have membranes surrounding their DNA and organelles</a:t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66" name="Google Shape;66;p11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Cells</a:t>
            </a:r>
            <a:endParaRPr sz="4000"/>
          </a:p>
        </p:txBody>
      </p:sp>
      <p:pic>
        <p:nvPicPr>
          <p:cNvPr id="67" name="Google Shape;67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" y="1304550"/>
            <a:ext cx="6489486" cy="4919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2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“Powerhouse centers”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Produce energy - ATP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Have their own DNA</a:t>
            </a:r>
            <a:endParaRPr sz="3200"/>
          </a:p>
        </p:txBody>
      </p:sp>
      <p:sp>
        <p:nvSpPr>
          <p:cNvPr id="73" name="Google Shape;73;p1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</a:t>
            </a:r>
            <a:r>
              <a:rPr lang="en-US" sz="4000"/>
              <a:t>itochondrion</a:t>
            </a:r>
            <a:endParaRPr sz="4000"/>
          </a:p>
        </p:txBody>
      </p:sp>
      <p:pic>
        <p:nvPicPr>
          <p:cNvPr id="74" name="Google Shape;74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18875" y="3538650"/>
            <a:ext cx="6154250" cy="279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idx="1" type="body"/>
          </p:nvPr>
        </p:nvSpPr>
        <p:spPr>
          <a:xfrm>
            <a:off x="594874" y="1368225"/>
            <a:ext cx="42747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DNA </a:t>
            </a:r>
            <a:r>
              <a:rPr lang="en-US" sz="3200"/>
              <a:t>is wrapped around histones, further coiled into a chromosome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 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Can be tightly coiled (chromatin) or loosely coiled (euchromatin)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80" name="Google Shape;8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71770" y="1150800"/>
            <a:ext cx="5493431" cy="5255751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3"/>
          <p:cNvSpPr txBox="1"/>
          <p:nvPr>
            <p:ph type="title"/>
          </p:nvPr>
        </p:nvSpPr>
        <p:spPr>
          <a:xfrm>
            <a:off x="1308100" y="0"/>
            <a:ext cx="102411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DNA is Highly Organized within the Nucleus 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/>
          <p:nvPr>
            <p:ph idx="1" type="body"/>
          </p:nvPr>
        </p:nvSpPr>
        <p:spPr>
          <a:xfrm>
            <a:off x="7000225" y="1285925"/>
            <a:ext cx="47406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Humans typically have 23 pairs of </a:t>
            </a:r>
            <a:r>
              <a:rPr lang="en-US" sz="3200"/>
              <a:t> </a:t>
            </a:r>
            <a:r>
              <a:rPr lang="en-US" sz="3200"/>
              <a:t>chromosomes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Diploid 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Homologous</a:t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23rd pair is sex chromosomes</a:t>
            </a:r>
            <a:endParaRPr sz="2400"/>
          </a:p>
        </p:txBody>
      </p:sp>
      <p:sp>
        <p:nvSpPr>
          <p:cNvPr id="87" name="Google Shape;87;p14"/>
          <p:cNvSpPr txBox="1"/>
          <p:nvPr>
            <p:ph type="title"/>
          </p:nvPr>
        </p:nvSpPr>
        <p:spPr>
          <a:xfrm>
            <a:off x="1308100" y="0"/>
            <a:ext cx="102411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Human Chromosomes</a:t>
            </a:r>
            <a:endParaRPr sz="4000"/>
          </a:p>
        </p:txBody>
      </p:sp>
      <p:pic>
        <p:nvPicPr>
          <p:cNvPr id="88" name="Google Shape;8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2150" y="1530425"/>
            <a:ext cx="6281925" cy="495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5"/>
          <p:cNvSpPr txBox="1"/>
          <p:nvPr>
            <p:ph idx="1" type="body"/>
          </p:nvPr>
        </p:nvSpPr>
        <p:spPr>
          <a:xfrm>
            <a:off x="1308099" y="11944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Enzymes carry out replication 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</a:t>
            </a:r>
            <a:r>
              <a:rPr lang="en-US" sz="3200"/>
              <a:t>esults in two separate DNA molecules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Each contains an original “parent” strand and a newly synthesized “daughter” strand</a:t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94" name="Google Shape;94;p15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DNA Replication</a:t>
            </a:r>
            <a:endParaRPr sz="4000"/>
          </a:p>
        </p:txBody>
      </p:sp>
      <p:pic>
        <p:nvPicPr>
          <p:cNvPr id="95" name="Google Shape;9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0101" y="3188125"/>
            <a:ext cx="7390075" cy="3593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