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891BD5C-1AF4-428C-9104-3FD921552778}">
  <a:tblStyle styleId="{7891BD5C-1AF4-428C-9104-3FD921552778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41be5421e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741be5421e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41be5421e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741be5421e_0_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1be5421e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741be5421e_0_8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41be5421e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741be5421e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741be5421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741be5421e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41be5421e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741be5421e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6bbc847f8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6bbc847f86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6bbc847f8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6bbc847f86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bbc847f8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6bbc847f86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41be5421e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741be5421e_0_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41be5421e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741be5421e_0_1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41be5421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741be5421e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741be5421e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741be5421e_0_1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41be5421e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741be5421e_0_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41be5421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741be5421e_0_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41be5421e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741be5421e_0_1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6bbc847f86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6bbc847f86_0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41be5421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741be5421e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741be5421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741be5421e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41be5421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g741be5421e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6bbc847f8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6bbc847f8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741be5421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741be5421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41be5421e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741be5421e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nps.gov/index.htm" TargetMode="External"/><Relationship Id="rId22" Type="http://schemas.openxmlformats.org/officeDocument/2006/relationships/hyperlink" Target="https://commons.wikimedia.org/wiki/File:Handmade_oil_painting_reproduction_of_Ibn_Battuta_in_Egypt,_a_painting_by_Hippolyte_Leon_Benett..jpg" TargetMode="External"/><Relationship Id="rId21" Type="http://schemas.openxmlformats.org/officeDocument/2006/relationships/hyperlink" Target="https://en.wikipedia.org/wiki/Public_domain" TargetMode="External"/><Relationship Id="rId24" Type="http://schemas.openxmlformats.org/officeDocument/2006/relationships/hyperlink" Target="https://en.wikipedia.org/wiki/Public_domain" TargetMode="External"/><Relationship Id="rId23" Type="http://schemas.openxmlformats.org/officeDocument/2006/relationships/hyperlink" Target="https://commons.wikimedia.org/wiki/File:Charles_Darwin_Standing.jpg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www.flickr.com/photos/minusma/33644830088/in/album-72157707941932464/" TargetMode="External"/><Relationship Id="rId4" Type="http://schemas.openxmlformats.org/officeDocument/2006/relationships/hyperlink" Target="https://www.flickr.com/people/minusma/" TargetMode="External"/><Relationship Id="rId9" Type="http://schemas.openxmlformats.org/officeDocument/2006/relationships/hyperlink" Target="https://commons.wikimedia.org/wiki/File:Smiling_Blonde_Girl.jpg" TargetMode="External"/><Relationship Id="rId26" Type="http://schemas.openxmlformats.org/officeDocument/2006/relationships/hyperlink" Target="https://books.google.com/books?id=OSQuvsbE5ooC&amp;pg=PR49#v=onepage&amp;q&amp;f=false" TargetMode="External"/><Relationship Id="rId25" Type="http://schemas.openxmlformats.org/officeDocument/2006/relationships/hyperlink" Target="https://commons.wikimedia.org/wiki/File:Wmalinowski_trobriand_isles_1918.jpg" TargetMode="External"/><Relationship Id="rId28" Type="http://schemas.openxmlformats.org/officeDocument/2006/relationships/hyperlink" Target="https://commons.wikimedia.org/wiki/File:FranzBoas.jpg" TargetMode="External"/><Relationship Id="rId27" Type="http://schemas.openxmlformats.org/officeDocument/2006/relationships/hyperlink" Target="https://en.wikipedia.org/wiki/Public_domain" TargetMode="External"/><Relationship Id="rId5" Type="http://schemas.openxmlformats.org/officeDocument/2006/relationships/hyperlink" Target="https://creativecommons.org/licenses/by-nc-sa/2.0/" TargetMode="External"/><Relationship Id="rId6" Type="http://schemas.openxmlformats.org/officeDocument/2006/relationships/hyperlink" Target="https://www.flickr.com/photos/fischerfotos/25315353063" TargetMode="External"/><Relationship Id="rId29" Type="http://schemas.openxmlformats.org/officeDocument/2006/relationships/hyperlink" Target="https://en.wikipedia.org/wiki/Public_domain" TargetMode="External"/><Relationship Id="rId7" Type="http://schemas.openxmlformats.org/officeDocument/2006/relationships/hyperlink" Target="https://www.flickr.com/photos/fischerfotos/" TargetMode="External"/><Relationship Id="rId8" Type="http://schemas.openxmlformats.org/officeDocument/2006/relationships/hyperlink" Target="https://creativecommons.org/licenses/by-sa/2.0/" TargetMode="External"/><Relationship Id="rId30" Type="http://schemas.openxmlformats.org/officeDocument/2006/relationships/hyperlink" Target="https://www.historymuseum.ca/" TargetMode="External"/><Relationship Id="rId11" Type="http://schemas.openxmlformats.org/officeDocument/2006/relationships/hyperlink" Target="http://creativecommons.org/licenses/by/2.0" TargetMode="External"/><Relationship Id="rId10" Type="http://schemas.openxmlformats.org/officeDocument/2006/relationships/hyperlink" Target="https://www.flickr.com/people/23992271@N04" TargetMode="External"/><Relationship Id="rId13" Type="http://schemas.openxmlformats.org/officeDocument/2006/relationships/hyperlink" Target="https://www.maxpixel.net/Steppe-Gobi-Desert-Mongolia-Nomadic-Man-Travel-1747396" TargetMode="External"/><Relationship Id="rId12" Type="http://schemas.openxmlformats.org/officeDocument/2006/relationships/hyperlink" Target="http://creativecommons.org/licenses/by/2.0" TargetMode="External"/><Relationship Id="rId15" Type="http://schemas.openxmlformats.org/officeDocument/2006/relationships/hyperlink" Target="https://creativecommons.org/share-your-work/public-domain/cc0/" TargetMode="External"/><Relationship Id="rId14" Type="http://schemas.openxmlformats.org/officeDocument/2006/relationships/hyperlink" Target="https://www.maxpixel.net/" TargetMode="External"/><Relationship Id="rId17" Type="http://schemas.openxmlformats.org/officeDocument/2006/relationships/hyperlink" Target="https://creativecommons.org/licenses/by-nc/4.0/" TargetMode="External"/><Relationship Id="rId16" Type="http://schemas.openxmlformats.org/officeDocument/2006/relationships/hyperlink" Target="http://marynelsonstudio.com" TargetMode="External"/><Relationship Id="rId19" Type="http://schemas.openxmlformats.org/officeDocument/2006/relationships/hyperlink" Target="https://www.nps.gov/fova/learn/historyculture/2017fieldschool.htm" TargetMode="External"/><Relationship Id="rId18" Type="http://schemas.openxmlformats.org/officeDocument/2006/relationships/hyperlink" Target="https://creativecommons.org/licenses/by-nc/4.0/" TargetMode="External"/></Relationships>
</file>

<file path=ppt/slides/_rels/slide27.xml.rels><?xml version="1.0" encoding="UTF-8" standalone="yes"?><Relationships xmlns="http://schemas.openxmlformats.org/package/2006/relationships"><Relationship Id="rId20" Type="http://schemas.openxmlformats.org/officeDocument/2006/relationships/hyperlink" Target="https://pxhere.com/" TargetMode="External"/><Relationship Id="rId22" Type="http://schemas.openxmlformats.org/officeDocument/2006/relationships/hyperlink" Target="http://marynelsonstudio.com" TargetMode="External"/><Relationship Id="rId21" Type="http://schemas.openxmlformats.org/officeDocument/2006/relationships/hyperlink" Target="https://creativecommons.org/share-your-work/public-domain/cc0/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marynelsonstudio.com" TargetMode="External"/><Relationship Id="rId4" Type="http://schemas.openxmlformats.org/officeDocument/2006/relationships/hyperlink" Target="https://creativecommons.org/licenses/by-nc/4.0/" TargetMode="External"/><Relationship Id="rId9" Type="http://schemas.openxmlformats.org/officeDocument/2006/relationships/hyperlink" Target="https://creativecommons.org/licenses/by-nc-nd/2.0/" TargetMode="External"/><Relationship Id="rId5" Type="http://schemas.openxmlformats.org/officeDocument/2006/relationships/hyperlink" Target="https://www.flickr.com/photos/14degrees/23505095436" TargetMode="External"/><Relationship Id="rId6" Type="http://schemas.openxmlformats.org/officeDocument/2006/relationships/hyperlink" Target="https://creativecommons.org/licenses/by-nc/2.0/" TargetMode="External"/><Relationship Id="rId7" Type="http://schemas.openxmlformats.org/officeDocument/2006/relationships/hyperlink" Target="https://www.flickr.com/photos/torbein/49278674/" TargetMode="External"/><Relationship Id="rId8" Type="http://schemas.openxmlformats.org/officeDocument/2006/relationships/hyperlink" Target="https://www.flickr.com/photos/torbein/" TargetMode="External"/><Relationship Id="rId11" Type="http://schemas.openxmlformats.org/officeDocument/2006/relationships/hyperlink" Target="https://creativecommons.org/share-your-work/public-domain/cc0/" TargetMode="External"/><Relationship Id="rId10" Type="http://schemas.openxmlformats.org/officeDocument/2006/relationships/hyperlink" Target="https://commons.wikimedia.org/wiki/File:Jerycho8.jpg" TargetMode="External"/><Relationship Id="rId13" Type="http://schemas.openxmlformats.org/officeDocument/2006/relationships/hyperlink" Target="https://en.wikipedia.org/wiki/User:KMRA" TargetMode="External"/><Relationship Id="rId12" Type="http://schemas.openxmlformats.org/officeDocument/2006/relationships/hyperlink" Target="https://commons.wikimedia.org/wiki/File:Mountain_gorilla_finger_detail.KMRA.jpg" TargetMode="External"/><Relationship Id="rId15" Type="http://schemas.openxmlformats.org/officeDocument/2006/relationships/hyperlink" Target="http://marynelsonstudio.com" TargetMode="External"/><Relationship Id="rId14" Type="http://schemas.openxmlformats.org/officeDocument/2006/relationships/hyperlink" Target="https://creativecommons.org/licenses/by/2.5/legalcode" TargetMode="External"/><Relationship Id="rId17" Type="http://schemas.openxmlformats.org/officeDocument/2006/relationships/hyperlink" Target="https://commons.wikimedia.org/wiki/File:PEF-with-mom-and-baby---Quy-Ton-12-2003_1-1-310.jpg" TargetMode="External"/><Relationship Id="rId16" Type="http://schemas.openxmlformats.org/officeDocument/2006/relationships/hyperlink" Target="https://creativecommons.org/licenses/by-nc/4.0/" TargetMode="External"/><Relationship Id="rId19" Type="http://schemas.openxmlformats.org/officeDocument/2006/relationships/hyperlink" Target="https://pxhere.com/en/photo/939262" TargetMode="External"/><Relationship Id="rId18" Type="http://schemas.openxmlformats.org/officeDocument/2006/relationships/hyperlink" Target="https://creativecommons.org/licenses/by/3.0/deed.en" TargetMode="External"/></Relationships>
</file>

<file path=ppt/slides/_rels/slide28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publicdomain/zero/1.0/deed.en" TargetMode="External"/><Relationship Id="rId22" Type="http://schemas.openxmlformats.org/officeDocument/2006/relationships/hyperlink" Target="https://undsci.berkeley.edu/teaching/teachingtools.php" TargetMode="External"/><Relationship Id="rId21" Type="http://schemas.openxmlformats.org/officeDocument/2006/relationships/hyperlink" Target="https://creativecommons.org/licenses/by-nc/4.0/" TargetMode="External"/><Relationship Id="rId24" Type="http://schemas.openxmlformats.org/officeDocument/2006/relationships/hyperlink" Target="https://creativecommons.org/licenses/by-nc/4.0/" TargetMode="External"/><Relationship Id="rId23" Type="http://schemas.openxmlformats.org/officeDocument/2006/relationships/hyperlink" Target="https://undsci.berkeley.edu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commons.wikimedia.org/wiki/File:Mountain_gorilla_finger_detail.KMRA.jpg" TargetMode="External"/><Relationship Id="rId4" Type="http://schemas.openxmlformats.org/officeDocument/2006/relationships/hyperlink" Target="https://en.wikipedia.org/wiki/User:KMRA" TargetMode="External"/><Relationship Id="rId9" Type="http://schemas.openxmlformats.org/officeDocument/2006/relationships/hyperlink" Target="https://www.genome.gov/" TargetMode="External"/><Relationship Id="rId5" Type="http://schemas.openxmlformats.org/officeDocument/2006/relationships/hyperlink" Target="https://creativecommons.org/licenses/by/2.5/legalcode" TargetMode="External"/><Relationship Id="rId6" Type="http://schemas.openxmlformats.org/officeDocument/2006/relationships/hyperlink" Target="https://commons.wikimedia.org/wiki/File:Donald_Johanson,_2009.jpg" TargetMode="External"/><Relationship Id="rId7" Type="http://schemas.openxmlformats.org/officeDocument/2006/relationships/hyperlink" Target="https://creativecommons.org/publicdomain/zero/1.0/deed.en" TargetMode="External"/><Relationship Id="rId8" Type="http://schemas.openxmlformats.org/officeDocument/2006/relationships/hyperlink" Target="https://www.genome.gov/genetics-glossary/Nucleic-Acid?id=140" TargetMode="External"/><Relationship Id="rId11" Type="http://schemas.openxmlformats.org/officeDocument/2006/relationships/hyperlink" Target="https://commons.wikimedia.org/wiki/File:Quechua_Woman_in_Peru.JPG" TargetMode="External"/><Relationship Id="rId10" Type="http://schemas.openxmlformats.org/officeDocument/2006/relationships/hyperlink" Target="https://www.genome.gov/about-nhgri/Policies-Guidance/Copyright" TargetMode="External"/><Relationship Id="rId13" Type="http://schemas.openxmlformats.org/officeDocument/2006/relationships/hyperlink" Target="https://de.wikipedia.org/" TargetMode="External"/><Relationship Id="rId12" Type="http://schemas.openxmlformats.org/officeDocument/2006/relationships/hyperlink" Target="https://de.wikipedia.org/wiki/User:Alecconnell" TargetMode="External"/><Relationship Id="rId15" Type="http://schemas.openxmlformats.org/officeDocument/2006/relationships/hyperlink" Target="https://commons.wikimedia.org/wiki/File:Oetzi_the_Iceman_Rekonstruktion_1.jpg" TargetMode="External"/><Relationship Id="rId14" Type="http://schemas.openxmlformats.org/officeDocument/2006/relationships/hyperlink" Target="https://creativecommons.org/licenses/by-sa/2.0/de/legalcode" TargetMode="External"/><Relationship Id="rId17" Type="http://schemas.openxmlformats.org/officeDocument/2006/relationships/hyperlink" Target="https://creativecommons.org/licenses/by-sa/3.0/legalcode" TargetMode="External"/><Relationship Id="rId16" Type="http://schemas.openxmlformats.org/officeDocument/2006/relationships/hyperlink" Target="https://commons.wikimedia.org/wiki/User:Thilo_Parg" TargetMode="External"/><Relationship Id="rId19" Type="http://schemas.openxmlformats.org/officeDocument/2006/relationships/hyperlink" Target="https://www.flickr.com/photos/fotospresidencia_sv/" TargetMode="External"/><Relationship Id="rId18" Type="http://schemas.openxmlformats.org/officeDocument/2006/relationships/hyperlink" Target="https://www.flickr.com/photos/fotospresidencia_sv/25069414908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Introduction to Biological Anthropology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Katie Nelson,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Lara Braff,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Beth Shook,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Kelsie Aguilera, M.A.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21570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idx="1" type="body"/>
          </p:nvPr>
        </p:nvSpPr>
        <p:spPr>
          <a:xfrm>
            <a:off x="1308100" y="1423075"/>
            <a:ext cx="5893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Only humans have complex, symbolic language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Language in cultural context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History of languages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Sapir-Whorf hypothesis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Linguistic relativity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02" name="Google Shape;102;p16"/>
          <p:cNvSpPr txBox="1"/>
          <p:nvPr>
            <p:ph type="title"/>
          </p:nvPr>
        </p:nvSpPr>
        <p:spPr>
          <a:xfrm>
            <a:off x="1308100" y="0"/>
            <a:ext cx="103251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Subdisciplines: Linguistic Anthropology </a:t>
            </a:r>
            <a:endParaRPr sz="4000"/>
          </a:p>
        </p:txBody>
      </p:sp>
      <p:pic>
        <p:nvPicPr>
          <p:cNvPr id="103" name="Google Shape;10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66975" y="1485550"/>
            <a:ext cx="4518700" cy="348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5800125" y="1575475"/>
            <a:ext cx="6057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Focus on material culture people leave behind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</a:t>
            </a:r>
            <a:r>
              <a:rPr lang="en-US" sz="3200"/>
              <a:t>ools, seeds, shelters, etc.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Prehistoric archaeology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Historic archaeology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09" name="Google Shape;109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Subdisciplines: Archaeology </a:t>
            </a:r>
            <a:endParaRPr sz="4000"/>
          </a:p>
        </p:txBody>
      </p:sp>
      <p:pic>
        <p:nvPicPr>
          <p:cNvPr id="110" name="Google Shape;11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725" y="1575475"/>
            <a:ext cx="5104775" cy="360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Subdisciplines: Biological Anthropology </a:t>
            </a:r>
            <a:endParaRPr sz="4000"/>
          </a:p>
        </p:txBody>
      </p:sp>
      <p:sp>
        <p:nvSpPr>
          <p:cNvPr id="116" name="Google Shape;116;p18"/>
          <p:cNvSpPr txBox="1"/>
          <p:nvPr>
            <p:ph idx="1" type="body"/>
          </p:nvPr>
        </p:nvSpPr>
        <p:spPr>
          <a:xfrm>
            <a:off x="778225" y="1426800"/>
            <a:ext cx="82410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What it means to be biologically </a:t>
            </a:r>
            <a:r>
              <a:rPr lang="en-US" sz="3200">
                <a:solidFill>
                  <a:srgbClr val="44122B"/>
                </a:solidFill>
              </a:rPr>
              <a:t>human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Human diversity and adaptation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Nonhuman primates and fossil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44122B"/>
                </a:solidFill>
              </a:rPr>
              <a:t>relatives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Human origins and evolution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5775" y="3238925"/>
            <a:ext cx="4461350" cy="282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idx="1" type="body"/>
          </p:nvPr>
        </p:nvSpPr>
        <p:spPr>
          <a:xfrm>
            <a:off x="5800125" y="1499275"/>
            <a:ext cx="6057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Practical application of anthropology theories, methods, &amp; findings</a:t>
            </a:r>
            <a:r>
              <a:rPr lang="en-US" sz="2800"/>
              <a:t>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Solve real-world problems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123" name="Google Shape;123;p19"/>
          <p:cNvSpPr txBox="1"/>
          <p:nvPr>
            <p:ph type="title"/>
          </p:nvPr>
        </p:nvSpPr>
        <p:spPr>
          <a:xfrm>
            <a:off x="1308100" y="0"/>
            <a:ext cx="9901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Subdisciplines: Applied Anthropology </a:t>
            </a:r>
            <a:endParaRPr sz="4000"/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25" y="1246300"/>
            <a:ext cx="4591200" cy="34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9"/>
          <p:cNvPicPr preferRelativeResize="0"/>
          <p:nvPr/>
        </p:nvPicPr>
        <p:blipFill rotWithShape="1">
          <a:blip r:embed="rId4">
            <a:alphaModFix/>
          </a:blip>
          <a:srcRect b="11000" l="0" r="0" t="0"/>
          <a:stretch/>
        </p:blipFill>
        <p:spPr>
          <a:xfrm>
            <a:off x="7060225" y="3801200"/>
            <a:ext cx="3482650" cy="2639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537575" y="4911900"/>
            <a:ext cx="5343600" cy="17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Usually e</a:t>
            </a:r>
            <a:r>
              <a:rPr lang="en-US" sz="2800">
                <a:solidFill>
                  <a:srgbClr val="44122B"/>
                </a:solidFill>
              </a:rPr>
              <a:t>mployed outside of academic settings</a:t>
            </a:r>
            <a:endParaRPr sz="28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Scientific and evolutionary approach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“Physical” anthropology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Historically focused on human physical form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32" name="Google Shape;132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Biological Anthropology</a:t>
            </a:r>
            <a:endParaRPr sz="4000"/>
          </a:p>
        </p:txBody>
      </p:sp>
      <p:pic>
        <p:nvPicPr>
          <p:cNvPr id="133" name="Google Shape;13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4675" y="3281975"/>
            <a:ext cx="4382650" cy="299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What is the place of humans in nature?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How are humans related to other organisms?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What makes humans unique?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What are human origins?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What influenced human evolution?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How and when did humans migrate?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How are humans today similar or </a:t>
            </a:r>
            <a:r>
              <a:rPr lang="en-US" sz="3200"/>
              <a:t>different</a:t>
            </a:r>
            <a:r>
              <a:rPr lang="en-US" sz="3200"/>
              <a:t> from one another</a:t>
            </a:r>
            <a:r>
              <a:rPr lang="en-US" sz="3200"/>
              <a:t>?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What influences human patterns of variation? 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39" name="Google Shape;139;p21"/>
          <p:cNvSpPr txBox="1"/>
          <p:nvPr>
            <p:ph type="title"/>
          </p:nvPr>
        </p:nvSpPr>
        <p:spPr>
          <a:xfrm>
            <a:off x="1308100" y="0"/>
            <a:ext cx="99120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Key Questions in Biological Anthropology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6188" y="1256275"/>
            <a:ext cx="5774825" cy="5461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2"/>
          <p:cNvSpPr txBox="1"/>
          <p:nvPr/>
        </p:nvSpPr>
        <p:spPr>
          <a:xfrm>
            <a:off x="1249125" y="237875"/>
            <a:ext cx="108252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Subfields of Biological </a:t>
            </a:r>
            <a:r>
              <a:rPr lang="en-US" sz="4000">
                <a:solidFill>
                  <a:srgbClr val="44122B"/>
                </a:solidFill>
              </a:rPr>
              <a:t>Anthropology</a:t>
            </a:r>
            <a:r>
              <a:rPr lang="en-US" sz="4000">
                <a:solidFill>
                  <a:srgbClr val="44122B"/>
                </a:solidFill>
              </a:rPr>
              <a:t> 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/>
        </p:nvSpPr>
        <p:spPr>
          <a:xfrm>
            <a:off x="1249125" y="237875"/>
            <a:ext cx="108252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Subfields of Biological </a:t>
            </a:r>
            <a:r>
              <a:rPr lang="en-US" sz="4000">
                <a:solidFill>
                  <a:srgbClr val="44122B"/>
                </a:solidFill>
              </a:rPr>
              <a:t>Anthropology</a:t>
            </a:r>
            <a:r>
              <a:rPr lang="en-US" sz="4000">
                <a:solidFill>
                  <a:srgbClr val="44122B"/>
                </a:solidFill>
              </a:rPr>
              <a:t> </a:t>
            </a:r>
            <a:endParaRPr sz="4000">
              <a:solidFill>
                <a:srgbClr val="44122B"/>
              </a:solidFill>
            </a:endParaRPr>
          </a:p>
        </p:txBody>
      </p:sp>
      <p:sp>
        <p:nvSpPr>
          <p:cNvPr id="151" name="Google Shape;151;p23"/>
          <p:cNvSpPr txBox="1"/>
          <p:nvPr>
            <p:ph idx="1" type="body"/>
          </p:nvPr>
        </p:nvSpPr>
        <p:spPr>
          <a:xfrm>
            <a:off x="951150" y="1426800"/>
            <a:ext cx="51342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Primatology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</a:t>
            </a:r>
            <a:r>
              <a:rPr lang="en-US" sz="2800"/>
              <a:t>natomy, behavior, ecology, genetics of living and extinct nonhuman primates</a:t>
            </a:r>
            <a:endParaRPr sz="2800"/>
          </a:p>
        </p:txBody>
      </p:sp>
      <p:sp>
        <p:nvSpPr>
          <p:cNvPr id="152" name="Google Shape;152;p23"/>
          <p:cNvSpPr txBox="1"/>
          <p:nvPr>
            <p:ph idx="2" type="body"/>
          </p:nvPr>
        </p:nvSpPr>
        <p:spPr>
          <a:xfrm>
            <a:off x="6763021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Paleoanthropology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</a:t>
            </a:r>
            <a:r>
              <a:rPr lang="en-US" sz="2800"/>
              <a:t>uman ancestors from distant past and their evolution</a:t>
            </a:r>
            <a:endParaRPr sz="2800"/>
          </a:p>
        </p:txBody>
      </p:sp>
      <p:pic>
        <p:nvPicPr>
          <p:cNvPr id="153" name="Google Shape;15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4350" y="3798650"/>
            <a:ext cx="4057937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37825" y="3798650"/>
            <a:ext cx="3857625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/>
        </p:nvSpPr>
        <p:spPr>
          <a:xfrm>
            <a:off x="1249125" y="237875"/>
            <a:ext cx="108252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Subfields of Biological </a:t>
            </a:r>
            <a:r>
              <a:rPr lang="en-US" sz="4000">
                <a:solidFill>
                  <a:srgbClr val="44122B"/>
                </a:solidFill>
              </a:rPr>
              <a:t>Anthropology</a:t>
            </a:r>
            <a:r>
              <a:rPr lang="en-US" sz="4000">
                <a:solidFill>
                  <a:srgbClr val="44122B"/>
                </a:solidFill>
              </a:rPr>
              <a:t> </a:t>
            </a:r>
            <a:endParaRPr sz="4000">
              <a:solidFill>
                <a:srgbClr val="44122B"/>
              </a:solidFill>
            </a:endParaRPr>
          </a:p>
        </p:txBody>
      </p:sp>
      <p:sp>
        <p:nvSpPr>
          <p:cNvPr id="160" name="Google Shape;160;p24"/>
          <p:cNvSpPr txBox="1"/>
          <p:nvPr>
            <p:ph idx="1" type="body"/>
          </p:nvPr>
        </p:nvSpPr>
        <p:spPr>
          <a:xfrm>
            <a:off x="325350" y="1426800"/>
            <a:ext cx="52434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Molecular Anthropology</a:t>
            </a:r>
            <a:endParaRPr sz="28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Molecular techniques to compare populations </a:t>
            </a:r>
            <a:endParaRPr sz="2800"/>
          </a:p>
        </p:txBody>
      </p:sp>
      <p:sp>
        <p:nvSpPr>
          <p:cNvPr id="161" name="Google Shape;161;p24"/>
          <p:cNvSpPr txBox="1"/>
          <p:nvPr>
            <p:ph idx="2" type="body"/>
          </p:nvPr>
        </p:nvSpPr>
        <p:spPr>
          <a:xfrm>
            <a:off x="7730250" y="1426800"/>
            <a:ext cx="40500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 Biology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How the body is impacted by environment, nutrition, and culture</a:t>
            </a:r>
            <a:endParaRPr sz="2800"/>
          </a:p>
        </p:txBody>
      </p:sp>
      <p:pic>
        <p:nvPicPr>
          <p:cNvPr id="162" name="Google Shape;162;p24"/>
          <p:cNvPicPr preferRelativeResize="0"/>
          <p:nvPr/>
        </p:nvPicPr>
        <p:blipFill rotWithShape="1">
          <a:blip r:embed="rId3">
            <a:alphaModFix/>
          </a:blip>
          <a:srcRect b="20425" l="0" r="40978" t="5247"/>
          <a:stretch/>
        </p:blipFill>
        <p:spPr>
          <a:xfrm>
            <a:off x="1560400" y="3053600"/>
            <a:ext cx="2597275" cy="347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6750" y="3002150"/>
            <a:ext cx="2505075" cy="334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/>
        </p:nvSpPr>
        <p:spPr>
          <a:xfrm>
            <a:off x="1249125" y="237875"/>
            <a:ext cx="108252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Subfields of Biological </a:t>
            </a:r>
            <a:r>
              <a:rPr lang="en-US" sz="4000">
                <a:solidFill>
                  <a:srgbClr val="44122B"/>
                </a:solidFill>
              </a:rPr>
              <a:t>Anthropology</a:t>
            </a:r>
            <a:r>
              <a:rPr lang="en-US" sz="4000">
                <a:solidFill>
                  <a:srgbClr val="44122B"/>
                </a:solidFill>
              </a:rPr>
              <a:t> </a:t>
            </a:r>
            <a:endParaRPr sz="4000">
              <a:solidFill>
                <a:srgbClr val="44122B"/>
              </a:solidFill>
            </a:endParaRPr>
          </a:p>
        </p:txBody>
      </p:sp>
      <p:sp>
        <p:nvSpPr>
          <p:cNvPr id="169" name="Google Shape;169;p25"/>
          <p:cNvSpPr txBox="1"/>
          <p:nvPr>
            <p:ph idx="1" type="body"/>
          </p:nvPr>
        </p:nvSpPr>
        <p:spPr>
          <a:xfrm>
            <a:off x="328375" y="1426800"/>
            <a:ext cx="3592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Bioarchaeology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Study of human remains from archaeological context</a:t>
            </a:r>
            <a:endParaRPr sz="2800"/>
          </a:p>
        </p:txBody>
      </p:sp>
      <p:sp>
        <p:nvSpPr>
          <p:cNvPr id="170" name="Google Shape;170;p25"/>
          <p:cNvSpPr txBox="1"/>
          <p:nvPr>
            <p:ph idx="2" type="body"/>
          </p:nvPr>
        </p:nvSpPr>
        <p:spPr>
          <a:xfrm>
            <a:off x="6346750" y="1426800"/>
            <a:ext cx="54993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Forensic Anthropology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Apply anthropology and osteology to legal &amp; criminal investigations</a:t>
            </a:r>
            <a:endParaRPr sz="2800"/>
          </a:p>
        </p:txBody>
      </p:sp>
      <p:pic>
        <p:nvPicPr>
          <p:cNvPr id="171" name="Google Shape;17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600" y="2253825"/>
            <a:ext cx="2252700" cy="403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32500" y="3559450"/>
            <a:ext cx="3942950" cy="264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Define anthropology and its main approaches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Describe the early development of anthropology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Identify the four subdisciplines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Define biological anthropology, its key questions, and major subfields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the scientific method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Differentiate between hypotheses, theories, and laws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Differentiate science from other ways of knowing</a:t>
            </a:r>
            <a:endParaRPr sz="32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1308100" y="1623475"/>
            <a:ext cx="10338900" cy="4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●"/>
            </a:pPr>
            <a:r>
              <a:rPr lang="en-US" sz="3200"/>
              <a:t>Studies the</a:t>
            </a:r>
            <a:r>
              <a:rPr lang="en-US" sz="3200"/>
              <a:t> physical &amp; </a:t>
            </a:r>
            <a:r>
              <a:rPr lang="en-US" sz="3200"/>
              <a:t>natural world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●"/>
            </a:pPr>
            <a:r>
              <a:rPr lang="en-US" sz="3200"/>
              <a:t>Scientific explanations must be testable and refutable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●"/>
            </a:pPr>
            <a:r>
              <a:rPr lang="en-US" sz="3200"/>
              <a:t>Relies on empirical (observable) evidence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●"/>
            </a:pPr>
            <a:r>
              <a:rPr lang="en-US" sz="3200"/>
              <a:t>Involves the scientific community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Self correcting over time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78" name="Google Shape;178;p2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Recognizing Science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type="title"/>
          </p:nvPr>
        </p:nvSpPr>
        <p:spPr>
          <a:xfrm>
            <a:off x="1308100" y="0"/>
            <a:ext cx="97806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Simple Depiction of the</a:t>
            </a:r>
            <a:r>
              <a:rPr lang="en-US" sz="4000"/>
              <a:t> Scientific Method</a:t>
            </a:r>
            <a:endParaRPr sz="4000"/>
          </a:p>
        </p:txBody>
      </p:sp>
      <p:grpSp>
        <p:nvGrpSpPr>
          <p:cNvPr id="184" name="Google Shape;184;p27"/>
          <p:cNvGrpSpPr/>
          <p:nvPr/>
        </p:nvGrpSpPr>
        <p:grpSpPr>
          <a:xfrm>
            <a:off x="316350" y="2512876"/>
            <a:ext cx="11619200" cy="1224566"/>
            <a:chOff x="163950" y="2131800"/>
            <a:chExt cx="11619200" cy="1150800"/>
          </a:xfrm>
        </p:grpSpPr>
        <p:sp>
          <p:nvSpPr>
            <p:cNvPr id="185" name="Google Shape;185;p27"/>
            <p:cNvSpPr/>
            <p:nvPr/>
          </p:nvSpPr>
          <p:spPr>
            <a:xfrm>
              <a:off x="163950" y="2131800"/>
              <a:ext cx="1791900" cy="1150800"/>
            </a:xfrm>
            <a:prstGeom prst="roundRect">
              <a:avLst>
                <a:gd fmla="val 16667" name="adj"/>
              </a:avLst>
            </a:prstGeom>
            <a:solidFill>
              <a:srgbClr val="CCCCCC"/>
            </a:solidFill>
            <a:ln cap="flat" cmpd="sng" w="2857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2620775" y="2131800"/>
              <a:ext cx="1791900" cy="1150800"/>
            </a:xfrm>
            <a:prstGeom prst="roundRect">
              <a:avLst>
                <a:gd fmla="val 16667" name="adj"/>
              </a:avLst>
            </a:prstGeom>
            <a:solidFill>
              <a:srgbClr val="CCCCCC"/>
            </a:solidFill>
            <a:ln cap="flat" cmpd="sng" w="2857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5077600" y="2131800"/>
              <a:ext cx="1791900" cy="1150800"/>
            </a:xfrm>
            <a:prstGeom prst="roundRect">
              <a:avLst>
                <a:gd fmla="val 16667" name="adj"/>
              </a:avLst>
            </a:prstGeom>
            <a:solidFill>
              <a:srgbClr val="CCCCCC"/>
            </a:solidFill>
            <a:ln cap="flat" cmpd="sng" w="2857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7534425" y="2131800"/>
              <a:ext cx="1791900" cy="1150800"/>
            </a:xfrm>
            <a:prstGeom prst="roundRect">
              <a:avLst>
                <a:gd fmla="val 16667" name="adj"/>
              </a:avLst>
            </a:prstGeom>
            <a:solidFill>
              <a:srgbClr val="CCCCCC"/>
            </a:solidFill>
            <a:ln cap="flat" cmpd="sng" w="2857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27"/>
            <p:cNvSpPr/>
            <p:nvPr/>
          </p:nvSpPr>
          <p:spPr>
            <a:xfrm>
              <a:off x="9991250" y="2131800"/>
              <a:ext cx="1791900" cy="1150800"/>
            </a:xfrm>
            <a:prstGeom prst="roundRect">
              <a:avLst>
                <a:gd fmla="val 16667" name="adj"/>
              </a:avLst>
            </a:prstGeom>
            <a:solidFill>
              <a:srgbClr val="CCCCCC"/>
            </a:solidFill>
            <a:ln cap="flat" cmpd="sng" w="2857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27"/>
            <p:cNvSpPr/>
            <p:nvPr/>
          </p:nvSpPr>
          <p:spPr>
            <a:xfrm>
              <a:off x="2173713" y="2565900"/>
              <a:ext cx="229200" cy="2826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43434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630525" y="2565900"/>
              <a:ext cx="229200" cy="2826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43434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7087363" y="2565900"/>
              <a:ext cx="229200" cy="2826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43434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9544188" y="2565900"/>
              <a:ext cx="229200" cy="2826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43434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27"/>
            <p:cNvSpPr txBox="1"/>
            <p:nvPr/>
          </p:nvSpPr>
          <p:spPr>
            <a:xfrm>
              <a:off x="170075" y="2508300"/>
              <a:ext cx="1791900" cy="40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/>
                <a:t>Observations</a:t>
              </a:r>
              <a:endParaRPr b="1" sz="1800"/>
            </a:p>
          </p:txBody>
        </p:sp>
        <p:sp>
          <p:nvSpPr>
            <p:cNvPr id="195" name="Google Shape;195;p27"/>
            <p:cNvSpPr txBox="1"/>
            <p:nvPr/>
          </p:nvSpPr>
          <p:spPr>
            <a:xfrm>
              <a:off x="2620775" y="2504400"/>
              <a:ext cx="1791900" cy="40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/>
                <a:t>Hypothesis</a:t>
              </a:r>
              <a:endParaRPr b="1" sz="1800"/>
            </a:p>
          </p:txBody>
        </p:sp>
        <p:sp>
          <p:nvSpPr>
            <p:cNvPr id="196" name="Google Shape;196;p27"/>
            <p:cNvSpPr txBox="1"/>
            <p:nvPr/>
          </p:nvSpPr>
          <p:spPr>
            <a:xfrm>
              <a:off x="5077600" y="2504400"/>
              <a:ext cx="1791900" cy="40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/>
                <a:t>Predictions</a:t>
              </a:r>
              <a:endParaRPr b="1" sz="1800"/>
            </a:p>
          </p:txBody>
        </p:sp>
        <p:sp>
          <p:nvSpPr>
            <p:cNvPr id="197" name="Google Shape;197;p27"/>
            <p:cNvSpPr txBox="1"/>
            <p:nvPr/>
          </p:nvSpPr>
          <p:spPr>
            <a:xfrm>
              <a:off x="7534438" y="2504400"/>
              <a:ext cx="1791900" cy="40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/>
                <a:t>Test</a:t>
              </a:r>
              <a:endParaRPr b="1" sz="1800"/>
            </a:p>
          </p:txBody>
        </p:sp>
        <p:sp>
          <p:nvSpPr>
            <p:cNvPr id="198" name="Google Shape;198;p27"/>
            <p:cNvSpPr txBox="1"/>
            <p:nvPr/>
          </p:nvSpPr>
          <p:spPr>
            <a:xfrm>
              <a:off x="9991238" y="2188013"/>
              <a:ext cx="1791900" cy="40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/>
                <a:t>Hypothesis Supported or Rejected</a:t>
              </a:r>
              <a:endParaRPr b="1" sz="1800"/>
            </a:p>
          </p:txBody>
        </p:sp>
      </p:grp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8"/>
          <p:cNvPicPr preferRelativeResize="0"/>
          <p:nvPr/>
        </p:nvPicPr>
        <p:blipFill rotWithShape="1">
          <a:blip r:embed="rId3">
            <a:alphaModFix/>
          </a:blip>
          <a:srcRect b="-4746" l="-13304" r="-2288" t="6880"/>
          <a:stretch/>
        </p:blipFill>
        <p:spPr>
          <a:xfrm>
            <a:off x="262575" y="1279025"/>
            <a:ext cx="6045775" cy="5744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>
            <p:ph idx="1" type="body"/>
          </p:nvPr>
        </p:nvSpPr>
        <p:spPr>
          <a:xfrm>
            <a:off x="7063550" y="1499275"/>
            <a:ext cx="46860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Exploration and discovery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Importance of the scientific community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Benefits and outcomes</a:t>
            </a:r>
            <a:endParaRPr sz="32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8"/>
          <p:cNvSpPr txBox="1"/>
          <p:nvPr/>
        </p:nvSpPr>
        <p:spPr>
          <a:xfrm>
            <a:off x="912200" y="62675"/>
            <a:ext cx="9727800" cy="8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Complex Flow of the Scientific M</a:t>
            </a:r>
            <a:r>
              <a:rPr lang="en-US" sz="4000">
                <a:solidFill>
                  <a:srgbClr val="44122B"/>
                </a:solidFill>
              </a:rPr>
              <a:t>ethod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Explains how and why observed phenomena are the way they are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Rely on empirical evidence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Testable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Able to be refuted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211" name="Google Shape;211;p2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Hypothesis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Hypothesis: </a:t>
            </a:r>
            <a:r>
              <a:rPr lang="en-US" sz="3200"/>
              <a:t>addresses a </a:t>
            </a:r>
            <a:r>
              <a:rPr i="1" lang="en-US" sz="3200"/>
              <a:t>narrow</a:t>
            </a:r>
            <a:r>
              <a:rPr lang="en-US" sz="3200"/>
              <a:t> set of phenomena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Theory: </a:t>
            </a:r>
            <a:r>
              <a:rPr lang="en-US" sz="3200"/>
              <a:t>addresses a </a:t>
            </a:r>
            <a:r>
              <a:rPr i="1" lang="en-US" sz="3200"/>
              <a:t>wide</a:t>
            </a:r>
            <a:r>
              <a:rPr lang="en-US" sz="3200"/>
              <a:t> range of phenomena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Considered reliable if stands the test of time and supported by many lines of evidence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Law</a:t>
            </a:r>
            <a:r>
              <a:rPr b="1" lang="en-US" sz="3200">
                <a:solidFill>
                  <a:schemeClr val="accent5"/>
                </a:solidFill>
              </a:rPr>
              <a:t>: </a:t>
            </a:r>
            <a:r>
              <a:rPr i="1" lang="en-US" sz="3200">
                <a:solidFill>
                  <a:schemeClr val="accent5"/>
                </a:solidFill>
              </a:rPr>
              <a:t>prediction</a:t>
            </a:r>
            <a:r>
              <a:rPr lang="en-US" sz="3200">
                <a:solidFill>
                  <a:schemeClr val="accent5"/>
                </a:solidFill>
              </a:rPr>
              <a:t> about what will happen given certain conditions</a:t>
            </a:r>
            <a:endParaRPr sz="3200">
              <a:solidFill>
                <a:schemeClr val="accent5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○"/>
            </a:pPr>
            <a:r>
              <a:rPr i="1" lang="en-US" sz="2800">
                <a:solidFill>
                  <a:schemeClr val="accent5"/>
                </a:solidFill>
              </a:rPr>
              <a:t>N</a:t>
            </a:r>
            <a:r>
              <a:rPr i="1" lang="en-US" sz="2800">
                <a:solidFill>
                  <a:schemeClr val="accent5"/>
                </a:solidFill>
              </a:rPr>
              <a:t>ot</a:t>
            </a:r>
            <a:r>
              <a:rPr lang="en-US" sz="2800">
                <a:solidFill>
                  <a:schemeClr val="accent5"/>
                </a:solidFill>
              </a:rPr>
              <a:t> an explanation for how or why it happens</a:t>
            </a:r>
            <a:endParaRPr sz="2800"/>
          </a:p>
        </p:txBody>
      </p:sp>
      <p:sp>
        <p:nvSpPr>
          <p:cNvPr id="217" name="Google Shape;217;p3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Hypotheses, Theories, and Laws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1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People have many ways of knowing things 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Scientific understanding </a:t>
            </a:r>
            <a:endParaRPr sz="2800">
              <a:solidFill>
                <a:schemeClr val="accent5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○"/>
            </a:pPr>
            <a:r>
              <a:rPr lang="en-US" sz="2800">
                <a:solidFill>
                  <a:schemeClr val="accent5"/>
                </a:solidFill>
              </a:rPr>
              <a:t>Relies on evidence and rigorous testing</a:t>
            </a:r>
            <a:endParaRPr sz="2800">
              <a:solidFill>
                <a:schemeClr val="accent5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○"/>
            </a:pPr>
            <a:r>
              <a:rPr lang="en-US" sz="2800">
                <a:solidFill>
                  <a:schemeClr val="accent5"/>
                </a:solidFill>
              </a:rPr>
              <a:t>Changes over time</a:t>
            </a:r>
            <a:endParaRPr sz="2800">
              <a:solidFill>
                <a:schemeClr val="accent5"/>
              </a:solidFill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Religious ways of knowing or belief</a:t>
            </a:r>
            <a:endParaRPr sz="3200">
              <a:solidFill>
                <a:schemeClr val="accent5"/>
              </a:solidFill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○"/>
            </a:pPr>
            <a:r>
              <a:rPr lang="en-US" sz="2800">
                <a:solidFill>
                  <a:schemeClr val="accent5"/>
                </a:solidFill>
              </a:rPr>
              <a:t>Relies on trust and faith</a:t>
            </a:r>
            <a:endParaRPr sz="2800">
              <a:solidFill>
                <a:schemeClr val="accent5"/>
              </a:solidFill>
            </a:endParaRPr>
          </a:p>
        </p:txBody>
      </p:sp>
      <p:sp>
        <p:nvSpPr>
          <p:cNvPr id="223" name="Google Shape;223;p31"/>
          <p:cNvSpPr txBox="1"/>
          <p:nvPr>
            <p:ph type="title"/>
          </p:nvPr>
        </p:nvSpPr>
        <p:spPr>
          <a:xfrm>
            <a:off x="1003300" y="0"/>
            <a:ext cx="108840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Ways of Knowing: Science, Faith, Anthropology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29" name="Google Shape;229;p32"/>
          <p:cNvGraphicFramePr/>
          <p:nvPr/>
        </p:nvGraphicFramePr>
        <p:xfrm>
          <a:off x="466575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{7891BD5C-1AF4-428C-9104-3FD921552778}</a:tableStyleId>
              </a:tblPr>
              <a:tblGrid>
                <a:gridCol w="893250"/>
                <a:gridCol w="983250"/>
                <a:gridCol w="90889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Untitled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Mission de I’ONU au Mali - UN Mission in Mali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/Gema Cortes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Untitled in Middle East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Mark Fischer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CC-BY-SA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Smiling Blonde Girl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Egor Gribanov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St. Petersburg, Russia is under a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Steppe Gobi Desert Mongolia Nomadic Man Travel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MaxPixel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Holism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Untitled by Luke Berhow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Students in the Public Archaeology Field School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National Park Service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 u="sng">
                          <a:solidFill>
                            <a:srgbClr val="000000"/>
                          </a:solidFill>
                        </a:rPr>
                        <a:t>.</a:t>
                      </a:r>
                      <a:endParaRPr i="1">
                        <a:solidFill>
                          <a:srgbClr val="000000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1.5 (cropped)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</a:rPr>
                        <a:t>Ibn Batuta en Égypte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Léon Benett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public domain.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(cropped)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Charles Darwin Standing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 photographer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 u="sng">
                          <a:solidFill>
                            <a:srgbClr val="000000"/>
                          </a:solidFill>
                        </a:rPr>
                        <a:t>.</a:t>
                      </a:r>
                      <a:endParaRPr u="sng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Wmalinowski trobriand isles 1918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Uncredited, likely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Billy Hancock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a pearl trader resident of the Trobriand Islands who died before 1929, and is at the London School of Economics Library Collections and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FranzBoas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unknown photographer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This image is from the collection of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Canadian Museum of Civilization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Negative 79-796.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35" name="Google Shape;235;p33"/>
          <p:cNvGraphicFramePr/>
          <p:nvPr/>
        </p:nvGraphicFramePr>
        <p:xfrm>
          <a:off x="4348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{7891BD5C-1AF4-428C-9104-3FD921552778}</a:tableStyleId>
              </a:tblPr>
              <a:tblGrid>
                <a:gridCol w="963750"/>
                <a:gridCol w="983300"/>
                <a:gridCol w="90342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Subdisciplines of anthropology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hakotan Fire Festival Fieldwork (Hokkaido, Japan)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Robert Thomson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Babytalk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Torbein Rønning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BY-NC-ND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Jerycho8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A. Sobkowski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Mountain gorilla finger detail.KMRA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Kurt Ackermann (English Wikipedia username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KMRA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2.5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Subdisciplines of anthropology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1.14 (cropped)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PEF-with-mom-and-baby---Quy-Ton-12-2003 1-1-310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Cjmadson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Untitled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pxhere.com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Subfields of biological anthropology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41" name="Google Shape;241;p34"/>
          <p:cNvGraphicFramePr/>
          <p:nvPr/>
        </p:nvGraphicFramePr>
        <p:xfrm>
          <a:off x="4348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{7891BD5C-1AF4-428C-9104-3FD921552778}</a:tableStyleId>
              </a:tblPr>
              <a:tblGrid>
                <a:gridCol w="963750"/>
                <a:gridCol w="983300"/>
                <a:gridCol w="90342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Mountain gorilla finger detail.KMRA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Kurt Ackermann (English Wikipedia username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KMRA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2.5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Donald Johanson  2009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Julesasu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 1.0)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 (cropped)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Nucleic Acid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 National Human Genome Research Institute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Quechua Woman in Peru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Alexander Fiebrandt (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Alecconnell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de.wikipedia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2.0 DE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Oetzi the Iceman Rekonstruktion 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Thilo Parg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Untitled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Presidencia El Salvador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 1.0)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Simple depiction of the scientific method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1.24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Complex Science Flowchart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(2018)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Understanding Science, University of California Museum of Paleontology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5625475" y="1647100"/>
            <a:ext cx="6282000" cy="45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Anthropology is the study of humans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Key approaches in research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Holism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Comparison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Dynamism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Fieldwork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is Anthropology?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100" y="1581275"/>
            <a:ext cx="5181051" cy="343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100" y="1423075"/>
            <a:ext cx="6839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Holism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The </a:t>
            </a:r>
            <a:r>
              <a:rPr i="1" lang="en-US" sz="2800"/>
              <a:t>whole </a:t>
            </a:r>
            <a:r>
              <a:rPr lang="en-US" sz="2800"/>
              <a:t>of humanity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How various aspects of life intersect and influence one another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3200"/>
              <a:t>Comparison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Compares and contrasts data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Understand our similarities and differences</a:t>
            </a:r>
            <a:endParaRPr sz="32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is Anthropology?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 rotWithShape="1">
          <a:blip r:embed="rId3">
            <a:alphaModFix/>
          </a:blip>
          <a:srcRect b="15354" l="8551" r="6269" t="6022"/>
          <a:stretch/>
        </p:blipFill>
        <p:spPr>
          <a:xfrm>
            <a:off x="8207775" y="1777825"/>
            <a:ext cx="3651275" cy="444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308100" y="1423075"/>
            <a:ext cx="6839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Dynamism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</a:t>
            </a:r>
            <a:r>
              <a:rPr lang="en-US" sz="2800"/>
              <a:t>hanges: short or long term,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cultural or </a:t>
            </a:r>
            <a:r>
              <a:rPr lang="en-US" sz="2800"/>
              <a:t>biological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Fieldwork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Collect data in the field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May work in a city, small village, cave, tropical forest, or laboratory</a:t>
            </a:r>
            <a:endParaRPr sz="2800"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is Anthropology?</a:t>
            </a:r>
            <a:endParaRPr sz="4000"/>
          </a:p>
        </p:txBody>
      </p:sp>
      <p:pic>
        <p:nvPicPr>
          <p:cNvPr descr="Image result for fieldwork anthropology&quot;" id="66" name="Google Shape;6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7800" y="3912275"/>
            <a:ext cx="3741324" cy="249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1"/>
          <p:cNvPicPr preferRelativeResize="0"/>
          <p:nvPr/>
        </p:nvPicPr>
        <p:blipFill rotWithShape="1">
          <a:blip r:embed="rId4">
            <a:alphaModFix/>
          </a:blip>
          <a:srcRect b="6750" l="10290" r="4877" t="7589"/>
          <a:stretch/>
        </p:blipFill>
        <p:spPr>
          <a:xfrm>
            <a:off x="8147800" y="1180278"/>
            <a:ext cx="3741325" cy="2606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12318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Early explorers 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Zhang Qian, China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Abu Abdullah Muhammad Ibn Battuta, Morocco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European colonialists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Age of </a:t>
            </a:r>
            <a:r>
              <a:rPr lang="en-US" sz="3200"/>
              <a:t>Enlightenment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Privileged science, rationality, empiricism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Charles Darwin and others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73" name="Google Shape;73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Brief History of </a:t>
            </a:r>
            <a:r>
              <a:rPr lang="en-US" sz="4000"/>
              <a:t>Anthropology</a:t>
            </a:r>
            <a:endParaRPr sz="4000"/>
          </a:p>
        </p:txBody>
      </p:sp>
      <p:pic>
        <p:nvPicPr>
          <p:cNvPr id="74" name="Google Shape;74;p12"/>
          <p:cNvPicPr preferRelativeResize="0"/>
          <p:nvPr/>
        </p:nvPicPr>
        <p:blipFill rotWithShape="1">
          <a:blip r:embed="rId3">
            <a:alphaModFix/>
          </a:blip>
          <a:srcRect b="0" l="0" r="0" t="10007"/>
          <a:stretch/>
        </p:blipFill>
        <p:spPr>
          <a:xfrm>
            <a:off x="9856300" y="673275"/>
            <a:ext cx="2095500" cy="272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2"/>
          <p:cNvPicPr preferRelativeResize="0"/>
          <p:nvPr/>
        </p:nvPicPr>
        <p:blipFill rotWithShape="1">
          <a:blip r:embed="rId4">
            <a:alphaModFix/>
          </a:blip>
          <a:srcRect b="18334" l="0" r="0" t="0"/>
          <a:stretch/>
        </p:blipFill>
        <p:spPr>
          <a:xfrm>
            <a:off x="9856300" y="3506275"/>
            <a:ext cx="2095500" cy="272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Early Anthropologists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Bronislaw Malinowski (</a:t>
            </a:r>
            <a:r>
              <a:rPr lang="en-US" sz="2800"/>
              <a:t>1884–1942</a:t>
            </a:r>
            <a:r>
              <a:rPr lang="en-US" sz="2800"/>
              <a:t>)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Participant-observation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Franz Boas (1858–1942)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Cultural relativism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81" name="Google Shape;81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Brief History of</a:t>
            </a:r>
            <a:r>
              <a:rPr lang="en-US" sz="4000"/>
              <a:t> Anthropology</a:t>
            </a:r>
            <a:endParaRPr sz="4000"/>
          </a:p>
        </p:txBody>
      </p:sp>
      <p:pic>
        <p:nvPicPr>
          <p:cNvPr descr="FranzBoas.jpg" id="82" name="Google Shape;8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58375" y="2009275"/>
            <a:ext cx="2892050" cy="362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27150" y="3886175"/>
            <a:ext cx="4953075" cy="29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 </a:t>
            </a:r>
            <a:endParaRPr sz="4000"/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7463" y="1227000"/>
            <a:ext cx="7146775" cy="533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idx="1" type="body"/>
          </p:nvPr>
        </p:nvSpPr>
        <p:spPr>
          <a:xfrm>
            <a:off x="5800125" y="1575475"/>
            <a:ext cx="6057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</a:t>
            </a:r>
            <a:r>
              <a:rPr lang="en-US" sz="3200"/>
              <a:t>iving societies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Cultural relativism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Participant observation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Study all aspects of culture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95" name="Google Shape;95;p15"/>
          <p:cNvSpPr txBox="1"/>
          <p:nvPr>
            <p:ph type="title"/>
          </p:nvPr>
        </p:nvSpPr>
        <p:spPr>
          <a:xfrm>
            <a:off x="1308100" y="0"/>
            <a:ext cx="97026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Subdisciplines: Cultural Anthropology </a:t>
            </a:r>
            <a:endParaRPr sz="4000"/>
          </a:p>
        </p:txBody>
      </p:sp>
      <p:pic>
        <p:nvPicPr>
          <p:cNvPr id="96" name="Google Shape;9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400" y="1844900"/>
            <a:ext cx="5134526" cy="342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