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867515A-DB72-4C1C-BAB4-0FE2CFCB0320}">
  <a:tblStyle styleId="{D867515A-DB72-4C1C-BAB4-0FE2CFCB0320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b580b5cf4_0_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b580b5cf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7b580b5cf4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7b580b5cf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b580b5cf4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7b580b5cf4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b580b5cf4_0_8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b580b5cf4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b580b5cf4_0_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7b580b5cf4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b580b5cf4_0_1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b580b5cf4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b580b5cf4_0_1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7b580b5cf4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b580b5cf4_0_1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7b580b5cf4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b580b5cf4_0_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b580b5cf4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7b580b5cf4_0_1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7b580b5cf4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7b580b5cf4_0_1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7b580b5cf4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b580b5cf4_0_1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b580b5cf4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7b580b5cf4_0_1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7b580b5cf4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7" name="Google Shape;177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b580b5cf4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3" name="Google Shape;183;g7b580b5cf4_0_1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9" name="Google Shape;189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6b357392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" name="Google Shape;41;g6b357392d7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6b357392d7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" name="Google Shape;49;g6b357392d7_0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b357392d7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7" name="Google Shape;57;g6b357392d7_0_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7b580b5cf4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7b580b5cf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b580b5cf4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7b580b5c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b580b5cf4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b580b5cf4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b580b5cf4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b580b5cf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Bottleneck_effect.jpg" TargetMode="External"/><Relationship Id="rId10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creativecommons.org/licenses/by/3.0/legalcode" TargetMode="External"/><Relationship Id="rId12" Type="http://schemas.openxmlformats.org/officeDocument/2006/relationships/hyperlink" Target="http://wikieducator.org/User:Tsaneda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commons.wikimedia.org/wiki/File:Tree_of_life_SVG.svg" TargetMode="External"/><Relationship Id="rId4" Type="http://schemas.openxmlformats.org/officeDocument/2006/relationships/hyperlink" Target="https://en.wikipedia.org/wiki/User:Iletunic" TargetMode="External"/><Relationship Id="rId9" Type="http://schemas.openxmlformats.org/officeDocument/2006/relationships/hyperlink" Target="http://marynelsonstudio.com" TargetMode="External"/><Relationship Id="rId5" Type="http://schemas.openxmlformats.org/officeDocument/2006/relationships/hyperlink" Target="https://commons.wikimedia.org/wiki/User:LadyofHats" TargetMode="External"/><Relationship Id="rId6" Type="http://schemas.openxmlformats.org/officeDocument/2006/relationships/hyperlink" Target="https://creativecommons.org/share-your-work/public-domain/cc0/" TargetMode="External"/><Relationship Id="rId7" Type="http://schemas.openxmlformats.org/officeDocument/2006/relationships/hyperlink" Target="http://marynelsonstudio.com" TargetMode="External"/><Relationship Id="rId8" Type="http://schemas.openxmlformats.org/officeDocument/2006/relationships/hyperlink" Target="https://creativecommons.org/licenses/by-nc/4.0/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4</a:t>
            </a:r>
            <a:endParaRPr sz="6000"/>
          </a:p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Forces of Evolution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1" name="Google Shape;31;p6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Andrea J. Alveshere</a:t>
            </a:r>
            <a:r>
              <a:rPr lang="en-US">
                <a:solidFill>
                  <a:srgbClr val="434343"/>
                </a:solidFill>
              </a:rPr>
              <a:t>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2" name="Google Shape;32;p6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Populations smaller units: genes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Populations: gene pools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 variants: alleles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Inherited alleles: genotype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</a:t>
            </a:r>
            <a:r>
              <a:rPr lang="en-US" sz="3200"/>
              <a:t>bservable traits of genotype: phenotype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Two of the same alleles: homozygous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Two different alleles: heterozygous</a:t>
            </a:r>
            <a:endParaRPr sz="32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Population Genetics: Key Terms</a:t>
            </a:r>
            <a:endParaRPr sz="4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1308099" y="12706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Evolution requires: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</a:t>
            </a:r>
            <a:r>
              <a:rPr lang="en-US" sz="2800"/>
              <a:t> population of breeding individuals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Some kind of a genetic change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Simple definition of evolution: change in the allele frequencies in a population over time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Allele frequencies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Genotype frequencies </a:t>
            </a:r>
            <a:endParaRPr sz="2800"/>
          </a:p>
        </p:txBody>
      </p:sp>
      <p:sp>
        <p:nvSpPr>
          <p:cNvPr id="101" name="Google Shape;101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Evolution </a:t>
            </a:r>
            <a:endParaRPr sz="4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Mutations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deleterious, beneficial, spontaneous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Point mutations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Synonymous mutations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Non-synonymous mutations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Missense mutation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Nonsense mutations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Splice site mutation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Frameshift mutations</a:t>
            </a:r>
            <a:endParaRPr sz="3200"/>
          </a:p>
        </p:txBody>
      </p:sp>
      <p:sp>
        <p:nvSpPr>
          <p:cNvPr id="107" name="Google Shape;107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Mutations</a:t>
            </a:r>
            <a:endParaRPr sz="4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Random changes (“drift”) in allele frequencies</a:t>
            </a:r>
            <a:endParaRPr sz="32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Example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Smooth and ruffled </a:t>
            </a:r>
            <a:r>
              <a:rPr lang="en-US" sz="2800"/>
              <a:t>cells</a:t>
            </a:r>
            <a:endParaRPr sz="2800"/>
          </a:p>
        </p:txBody>
      </p:sp>
      <p:sp>
        <p:nvSpPr>
          <p:cNvPr id="113" name="Google Shape;113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</a:t>
            </a:r>
            <a:r>
              <a:rPr lang="en-US" sz="4000"/>
              <a:t>Genetic Drift </a:t>
            </a:r>
            <a:endParaRPr sz="4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/>
          <p:nvPr>
            <p:ph type="title"/>
          </p:nvPr>
        </p:nvSpPr>
        <p:spPr>
          <a:xfrm>
            <a:off x="457725" y="0"/>
            <a:ext cx="11734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Population Bottlenecks</a:t>
            </a:r>
            <a:endParaRPr sz="4000"/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4275" y="1534399"/>
            <a:ext cx="4791250" cy="393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225" y="1534400"/>
            <a:ext cx="6047774" cy="489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idx="1" type="body"/>
          </p:nvPr>
        </p:nvSpPr>
        <p:spPr>
          <a:xfrm>
            <a:off x="1308100" y="1423075"/>
            <a:ext cx="54858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Inbreeding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Lancaster County Amish population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Ellis-van Creveld syndrome 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i="1" sz="3200"/>
          </a:p>
        </p:txBody>
      </p:sp>
      <p:sp>
        <p:nvSpPr>
          <p:cNvPr id="126" name="Google Shape;126;p20"/>
          <p:cNvSpPr txBox="1"/>
          <p:nvPr>
            <p:ph type="title"/>
          </p:nvPr>
        </p:nvSpPr>
        <p:spPr>
          <a:xfrm>
            <a:off x="1308100" y="0"/>
            <a:ext cx="10174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</a:t>
            </a:r>
            <a:r>
              <a:rPr lang="en-US" sz="4000"/>
              <a:t>Founder Effects </a:t>
            </a:r>
            <a:endParaRPr sz="4000"/>
          </a:p>
        </p:txBody>
      </p:sp>
      <p:pic>
        <p:nvPicPr>
          <p:cNvPr id="127" name="Google Shape;12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925" y="1678550"/>
            <a:ext cx="5034700" cy="377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idx="1" type="body"/>
          </p:nvPr>
        </p:nvSpPr>
        <p:spPr>
          <a:xfrm>
            <a:off x="1308100" y="1423075"/>
            <a:ext cx="104544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 flow in humans: a</a:t>
            </a:r>
            <a:r>
              <a:rPr lang="en-US" sz="3200"/>
              <a:t>dmixture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 flow in non-human populations: hybridization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Harlequin ladybeetle</a:t>
            </a:r>
            <a:endParaRPr sz="3200"/>
          </a:p>
        </p:txBody>
      </p:sp>
      <p:sp>
        <p:nvSpPr>
          <p:cNvPr id="133" name="Google Shape;133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</a:t>
            </a:r>
            <a:r>
              <a:rPr lang="en-US" sz="4000"/>
              <a:t>Gene Flow </a:t>
            </a:r>
            <a:endParaRPr sz="4000"/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2915" y="3963175"/>
            <a:ext cx="6028010" cy="22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308100" y="1423075"/>
            <a:ext cx="54714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Peppered</a:t>
            </a:r>
            <a:r>
              <a:rPr lang="en-US" sz="3200"/>
              <a:t> moth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Africanized honey bees </a:t>
            </a:r>
            <a:endParaRPr sz="3200"/>
          </a:p>
        </p:txBody>
      </p:sp>
      <p:sp>
        <p:nvSpPr>
          <p:cNvPr id="140" name="Google Shape;140;p22"/>
          <p:cNvSpPr txBox="1"/>
          <p:nvPr>
            <p:ph type="title"/>
          </p:nvPr>
        </p:nvSpPr>
        <p:spPr>
          <a:xfrm>
            <a:off x="1308100" y="0"/>
            <a:ext cx="1077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Forces of Evolution: </a:t>
            </a:r>
            <a:r>
              <a:rPr lang="en-US" sz="4000"/>
              <a:t>Natural Selection </a:t>
            </a:r>
            <a:endParaRPr sz="4000"/>
          </a:p>
        </p:txBody>
      </p:sp>
      <p:pic>
        <p:nvPicPr>
          <p:cNvPr id="141" name="Google Shape;14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0550" y="1364950"/>
            <a:ext cx="4563300" cy="509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idx="1" type="body"/>
          </p:nvPr>
        </p:nvSpPr>
        <p:spPr>
          <a:xfrm>
            <a:off x="1386675" y="1423075"/>
            <a:ext cx="54714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</a:t>
            </a:r>
            <a:r>
              <a:rPr lang="en-US" sz="3200"/>
              <a:t>irectional selection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Balancing selection</a:t>
            </a:r>
            <a:endParaRPr sz="32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Disruptive selection</a:t>
            </a:r>
            <a:endParaRPr sz="3200"/>
          </a:p>
        </p:txBody>
      </p:sp>
      <p:sp>
        <p:nvSpPr>
          <p:cNvPr id="147" name="Google Shape;147;p2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</a:t>
            </a:r>
            <a:r>
              <a:rPr lang="en-US" sz="4000"/>
              <a:t>Forces of Evolution: S</a:t>
            </a:r>
            <a:r>
              <a:rPr lang="en-US" sz="4000"/>
              <a:t>election </a:t>
            </a:r>
            <a:endParaRPr sz="4000"/>
          </a:p>
        </p:txBody>
      </p:sp>
      <p:pic>
        <p:nvPicPr>
          <p:cNvPr id="148" name="Google Shape;14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9825" y="1153725"/>
            <a:ext cx="4463025" cy="533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/>
          <p:nvPr>
            <p:ph idx="1" type="body"/>
          </p:nvPr>
        </p:nvSpPr>
        <p:spPr>
          <a:xfrm>
            <a:off x="1386675" y="1423075"/>
            <a:ext cx="62010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</a:t>
            </a:r>
            <a:r>
              <a:rPr lang="en-US" sz="3200"/>
              <a:t>eahen and peacock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Non-random mating (assortative mating) 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Positive assortative mating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Negative assortative mating</a:t>
            </a:r>
            <a:endParaRPr sz="3200"/>
          </a:p>
        </p:txBody>
      </p:sp>
      <p:sp>
        <p:nvSpPr>
          <p:cNvPr id="154" name="Google Shape;154;p24"/>
          <p:cNvSpPr txBox="1"/>
          <p:nvPr>
            <p:ph type="title"/>
          </p:nvPr>
        </p:nvSpPr>
        <p:spPr>
          <a:xfrm>
            <a:off x="1308100" y="0"/>
            <a:ext cx="103209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</a:t>
            </a:r>
            <a:r>
              <a:rPr lang="en-US" sz="4000"/>
              <a:t>Forces of Evolution: </a:t>
            </a:r>
            <a:r>
              <a:rPr lang="en-US" sz="4000"/>
              <a:t>Sexual selection</a:t>
            </a:r>
            <a:endParaRPr sz="4000"/>
          </a:p>
        </p:txBody>
      </p:sp>
      <p:pic>
        <p:nvPicPr>
          <p:cNvPr id="155" name="Google Shape;15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0074" y="1423075"/>
            <a:ext cx="4020925" cy="4506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>
                <a:solidFill>
                  <a:srgbClr val="44122B"/>
                </a:solidFill>
              </a:rPr>
              <a:t>Describe the history and contributions of the Modern Synthesis</a:t>
            </a:r>
            <a:endParaRPr sz="3000">
              <a:solidFill>
                <a:srgbClr val="44122B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>
                <a:solidFill>
                  <a:srgbClr val="44122B"/>
                </a:solidFill>
              </a:rPr>
              <a:t>Define populations</a:t>
            </a:r>
            <a:r>
              <a:rPr lang="en-US" sz="3000"/>
              <a:t>, </a:t>
            </a:r>
            <a:r>
              <a:rPr lang="en-US" sz="3000">
                <a:solidFill>
                  <a:srgbClr val="44122B"/>
                </a:solidFill>
              </a:rPr>
              <a:t>population genetics</a:t>
            </a:r>
            <a:r>
              <a:rPr lang="en-US" sz="3000"/>
              <a:t>, and</a:t>
            </a:r>
            <a:r>
              <a:rPr lang="en-US" sz="3000">
                <a:solidFill>
                  <a:srgbClr val="44122B"/>
                </a:solidFill>
              </a:rPr>
              <a:t> methods used to study them</a:t>
            </a:r>
            <a:endParaRPr sz="3000">
              <a:solidFill>
                <a:srgbClr val="44122B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Specify the forces of evolution: mutation, genetic drift, gene flow, natural selection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>
                <a:solidFill>
                  <a:srgbClr val="44122B"/>
                </a:solidFill>
              </a:rPr>
              <a:t>Explain how allele frequencies can be used to study evolution as it happens</a:t>
            </a:r>
            <a:endParaRPr sz="3000">
              <a:solidFill>
                <a:srgbClr val="44122B"/>
              </a:solidFill>
            </a:endParaRPr>
          </a:p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000"/>
              <a:buChar char="●"/>
            </a:pPr>
            <a:r>
              <a:rPr lang="en-US" sz="3000">
                <a:solidFill>
                  <a:srgbClr val="44122B"/>
                </a:solidFill>
              </a:rPr>
              <a:t>Contrast micro- and macroevolution</a:t>
            </a:r>
            <a:endParaRPr sz="3000">
              <a:solidFill>
                <a:srgbClr val="44122B"/>
              </a:solidFill>
            </a:endParaRPr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idx="1" type="body"/>
          </p:nvPr>
        </p:nvSpPr>
        <p:spPr>
          <a:xfrm>
            <a:off x="1386675" y="1194475"/>
            <a:ext cx="102417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Microevolution: changes in allele frequencies within breeding populations</a:t>
            </a:r>
            <a:r>
              <a:rPr lang="en-US" sz="3200"/>
              <a:t>; </a:t>
            </a:r>
            <a:r>
              <a:rPr lang="en-US" sz="3200"/>
              <a:t>single</a:t>
            </a:r>
            <a:r>
              <a:rPr lang="en-US" sz="3200"/>
              <a:t> species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Macroevolution: changes that result in new species, similarities and differences between species and their phylogenetic relationships with other taxa 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Allopatric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Sympatric</a:t>
            </a:r>
            <a:endParaRPr sz="2800"/>
          </a:p>
        </p:txBody>
      </p:sp>
      <p:sp>
        <p:nvSpPr>
          <p:cNvPr id="161" name="Google Shape;161;p2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Micro- to Macroevolution</a:t>
            </a:r>
            <a:endParaRPr sz="4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Micro- to Macroevolution</a:t>
            </a:r>
            <a:endParaRPr sz="4000"/>
          </a:p>
        </p:txBody>
      </p:sp>
      <p:pic>
        <p:nvPicPr>
          <p:cNvPr id="167" name="Google Shape;16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6675" y="1423063"/>
            <a:ext cx="9525000" cy="36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idx="1" type="body"/>
          </p:nvPr>
        </p:nvSpPr>
        <p:spPr>
          <a:xfrm>
            <a:off x="1386675" y="1423075"/>
            <a:ext cx="102417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26719" lvl="0" marL="457200" rtl="0" algn="l">
              <a:spcBef>
                <a:spcPts val="480"/>
              </a:spcBef>
              <a:spcAft>
                <a:spcPts val="0"/>
              </a:spcAft>
              <a:buSzPts val="3120"/>
              <a:buChar char="▪"/>
            </a:pPr>
            <a:r>
              <a:t/>
            </a:r>
            <a:endParaRPr/>
          </a:p>
        </p:txBody>
      </p:sp>
      <p:sp>
        <p:nvSpPr>
          <p:cNvPr id="173" name="Google Shape;173;p2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Adaptive Radiation</a:t>
            </a:r>
            <a:endParaRPr sz="4000"/>
          </a:p>
        </p:txBody>
      </p:sp>
      <p:pic>
        <p:nvPicPr>
          <p:cNvPr id="174" name="Google Shape;17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6675" y="1423075"/>
            <a:ext cx="9144040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180" name="Google Shape;180;p28"/>
          <p:cNvGraphicFramePr/>
          <p:nvPr/>
        </p:nvGraphicFramePr>
        <p:xfrm>
          <a:off x="47550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{D867515A-DB72-4C1C-BAB4-0FE2CFCB0320}</a:tableStyleId>
              </a:tblPr>
              <a:tblGrid>
                <a:gridCol w="919000"/>
                <a:gridCol w="925375"/>
                <a:gridCol w="91237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Tree of life SVG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Ivica Letunic: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Iletunic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retraced by Mariana Ruiz Villarreal: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LadyofHats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This item has been modified (made grayscale, rotated, labels added).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Modern Synthesis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Weismann’s mouse-tail experiment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Weismann’s mouse-tail experiment original to Explorations: An Open Invitation to Biological Anthropology by Mary Nelson is under a CC BY-NC 4.0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Castle’s Hooded Rat Experiment original to Explorations: An Open Invitation to Biological Anthropology by Mary Nelson is under a CC BY-NC 4.0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2.9 a, b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x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Horse (pferd-tier-säugetier-reiten-153500) by openclipart-vectors-30363 has been designated to the public domain (CC0). Figure 2.9B Donkey by papapishu has been designated to the public domain (CC0). Figue x Mule (Simple black and white illustration of donkey) by public domain vectors has been designated to the public domain (CC0).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Bottleneck effect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Tsaneda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4.12 The Cretaceous–Paleogene extinction event original to Explorations: An Open Invitation to Biological Anthropology by Mary Nelson is under a CC BY-NC 4.0 License.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Attributions </a:t>
            </a:r>
            <a:endParaRPr sz="4000"/>
          </a:p>
        </p:txBody>
      </p:sp>
      <p:graphicFrame>
        <p:nvGraphicFramePr>
          <p:cNvPr id="186" name="Google Shape;186;p29"/>
          <p:cNvGraphicFramePr/>
          <p:nvPr/>
        </p:nvGraphicFramePr>
        <p:xfrm>
          <a:off x="448225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{D867515A-DB72-4C1C-BAB4-0FE2CFCB0320}</a:tableStyleId>
              </a:tblPr>
              <a:tblGrid>
                <a:gridCol w="921625"/>
                <a:gridCol w="923975"/>
                <a:gridCol w="91515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 Finger by Wilhelmy is under a CC BY-SA 4.0 License.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Ladybug Gene Flow original to Explorations: An Open Invitation to Biological Anthropology by Mary Nelson is under a CC BY-NC 4.0 License. 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Peppered moths c2 by Khaydock is under a CC BY-SA 3.0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Biology (ID: 185cbf87-c72e-48f5-b51e-f14f21b5eabd@9.17) by CNX OpenStax is used under a CC BY 4.0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Peacock tail advantage and disadvantages soriginal to Explorations: An Open Invitation to Biological Anthropology by Mary Nelson is under a CC BY-NC 4.0 License.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Isolation Leading to Speciation original to Explorations: An Open Invitation to Biological Anthropology by Mary Nelson is under a CC BY-NC 4.0 License.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4.20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Darwin’s finches original to Explorations: An Open Invitation to Biological Anthropology by Mary Nelson is under a CC BY-NC 4.0 License. 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Origins</a:t>
            </a:r>
            <a:r>
              <a:rPr lang="en-US" sz="3200">
                <a:solidFill>
                  <a:srgbClr val="44122B"/>
                </a:solidFill>
              </a:rPr>
              <a:t> of life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Phylogenies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Phylogenetic tree of life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Universal ancestor 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Origin of Life</a:t>
            </a:r>
            <a:endParaRPr sz="4000"/>
          </a:p>
        </p:txBody>
      </p:sp>
      <p:pic>
        <p:nvPicPr>
          <p:cNvPr id="45" name="Google Shape;4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475" y="1423075"/>
            <a:ext cx="4460475" cy="4460475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8"/>
          <p:cNvSpPr txBox="1"/>
          <p:nvPr/>
        </p:nvSpPr>
        <p:spPr>
          <a:xfrm>
            <a:off x="4407675" y="3320875"/>
            <a:ext cx="9204000" cy="10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Lamarckian inheritance</a:t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52" name="Google Shape;52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The Modern Synthesis</a:t>
            </a:r>
            <a:endParaRPr sz="4000"/>
          </a:p>
        </p:txBody>
      </p:sp>
      <p:pic>
        <p:nvPicPr>
          <p:cNvPr id="53" name="Google Shape;53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8900" y="2607413"/>
            <a:ext cx="4882625" cy="288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8750" y="1363013"/>
            <a:ext cx="4275550" cy="413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idx="1" type="body"/>
          </p:nvPr>
        </p:nvSpPr>
        <p:spPr>
          <a:xfrm>
            <a:off x="1308100" y="1194475"/>
            <a:ext cx="5612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Pangenesi</a:t>
            </a:r>
            <a:r>
              <a:rPr lang="en-US" sz="3200"/>
              <a:t>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Weismann’s mouse-tail experiment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Gregor Mendel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Mutationists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Biometricians</a:t>
            </a:r>
            <a:endParaRPr sz="3200"/>
          </a:p>
        </p:txBody>
      </p:sp>
      <p:sp>
        <p:nvSpPr>
          <p:cNvPr id="60" name="Google Shape;60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The Modern Synthesis</a:t>
            </a:r>
            <a:endParaRPr sz="4000"/>
          </a:p>
        </p:txBody>
      </p:sp>
      <p:pic>
        <p:nvPicPr>
          <p:cNvPr id="61" name="Google Shape;61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7525" y="1540325"/>
            <a:ext cx="4667250" cy="325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Continuous Range of V</a:t>
            </a:r>
            <a:r>
              <a:rPr lang="en-US" sz="4000"/>
              <a:t>ariation</a:t>
            </a:r>
            <a:r>
              <a:rPr lang="en-US"/>
              <a:t> </a:t>
            </a:r>
            <a:endParaRPr/>
          </a:p>
        </p:txBody>
      </p:sp>
      <p:pic>
        <p:nvPicPr>
          <p:cNvPr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4550" y="1649848"/>
            <a:ext cx="6579598" cy="3429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Mutations</a:t>
            </a:r>
            <a:endParaRPr sz="4000"/>
          </a:p>
        </p:txBody>
      </p:sp>
      <p:pic>
        <p:nvPicPr>
          <p:cNvPr id="74" name="Google Shape;7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100" y="1455600"/>
            <a:ext cx="7949825" cy="504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Fisher and Sanderson Haldane tested mathematical models for evolutionary change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Wright and Dobzhansky revealed the existence of chromosomes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Ford confirmed Fisher’s mathematical predictions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Polymorphisms: describe alternative phenotypes or multiple forms of a trait</a:t>
            </a:r>
            <a:endParaRPr sz="3200"/>
          </a:p>
        </p:txBody>
      </p:sp>
      <p:sp>
        <p:nvSpPr>
          <p:cNvPr id="80" name="Google Shape;80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Tying it all Together</a:t>
            </a:r>
            <a:endParaRPr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idx="1" type="body"/>
          </p:nvPr>
        </p:nvSpPr>
        <p:spPr>
          <a:xfrm>
            <a:off x="1308099" y="11944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Populations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Viable offspring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Fertile offspring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Subspecies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</a:t>
            </a:r>
            <a:r>
              <a:rPr lang="en-US" sz="3200"/>
              <a:t>terile hybrids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Horse + Donkey = Mule</a:t>
            </a:r>
            <a:endParaRPr sz="2800"/>
          </a:p>
        </p:txBody>
      </p:sp>
      <p:sp>
        <p:nvSpPr>
          <p:cNvPr id="86" name="Google Shape;86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Population Genetics</a:t>
            </a:r>
            <a:endParaRPr sz="4000"/>
          </a:p>
        </p:txBody>
      </p:sp>
      <p:pic>
        <p:nvPicPr>
          <p:cNvPr id="87" name="Google Shape;8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5200" y="1664850"/>
            <a:ext cx="2847925" cy="234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15375" y="1423087"/>
            <a:ext cx="2688062" cy="249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2175" y="4364050"/>
            <a:ext cx="1882700" cy="197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