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02FFA9E-95AF-4A50-9425-85485772203B}">
  <a:tblStyle styleId="{002FFA9E-95AF-4A50-9425-85485772203B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 b="off" i="off"/>
      <a:tcStyle>
        <a:fill>
          <a:solidFill>
            <a:srgbClr val="F3D1CB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F3D1CB"/>
          </a:solidFill>
        </a:fill>
      </a:tcStyle>
    </a:band1V>
    <a:band2V>
      <a:tcTxStyle b="off" i="off"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7" name="Google Shape;97;p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79111b9564_1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3" name="Google Shape;103;g79111b9564_1_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79111b9564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0" name="Google Shape;110;g79111b9564_1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7" name="Google Shape;117;p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3" name="Google Shape;123;p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0" name="Google Shape;130;p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6b8c672732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8" name="Google Shape;138;g6b8c672732_0_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6" name="Google Shape;146;p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3" name="Google Shape;153;p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1" name="Google Shape;161;p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2" name="Google Shape;42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6b8c672732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7" name="Google Shape;167;g6b8c672732_0_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6b8c672732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3" name="Google Shape;173;g6b8c672732_0_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6b8c672732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2" name="Google Shape;182;g6b8c672732_0_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1" name="Google Shape;191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6b8c672732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7" name="Google Shape;197;g6b8c672732_0_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6b8c672732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6" name="Google Shape;206;g6b8c672732_0_8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6b8c672732_0_10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6b8c672732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6b8c672732_0_1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6b8c672732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6b8c672732_0_1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6b8c672732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5" name="Google Shape;245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8" name="Google Shape;48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7599714d1d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1" name="Google Shape;251;g7599714d1d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7599714d1d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7" name="Google Shape;257;g7599714d1d_1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7599714d1d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3" name="Google Shape;263;g7599714d1d_1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9" name="Google Shape;269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5" name="Google Shape;55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1" name="Google Shape;61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9" name="Google Shape;69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7" name="Google Shape;77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4" name="Google Shape;84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1" name="Google Shape;91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4"/>
          <p:cNvSpPr/>
          <p:nvPr/>
        </p:nvSpPr>
        <p:spPr>
          <a:xfrm>
            <a:off x="0" y="1150938"/>
            <a:ext cx="12192000" cy="5707062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309789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763021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 editors of </a:t>
            </a:r>
            <a:r>
              <a:rPr b="0" i="1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br>
              <a:rPr b="1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png"/><Relationship Id="rId4" Type="http://schemas.openxmlformats.org/officeDocument/2006/relationships/image" Target="../media/image2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9.png"/><Relationship Id="rId4" Type="http://schemas.openxmlformats.org/officeDocument/2006/relationships/image" Target="../media/image26.png"/><Relationship Id="rId5" Type="http://schemas.openxmlformats.org/officeDocument/2006/relationships/image" Target="../media/image20.png"/><Relationship Id="rId6" Type="http://schemas.openxmlformats.org/officeDocument/2006/relationships/image" Target="../media/image28.png"/><Relationship Id="rId7" Type="http://schemas.openxmlformats.org/officeDocument/2006/relationships/image" Target="../media/image31.png"/><Relationship Id="rId8" Type="http://schemas.openxmlformats.org/officeDocument/2006/relationships/image" Target="../media/image3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1" Type="http://schemas.openxmlformats.org/officeDocument/2006/relationships/hyperlink" Target="https://creativecommons.org/share-your-work/public-domain/cc0/" TargetMode="External"/><Relationship Id="rId10" Type="http://schemas.openxmlformats.org/officeDocument/2006/relationships/hyperlink" Target="https://commons.wikimedia.org/wiki/User:Kauzio" TargetMode="External"/><Relationship Id="rId13" Type="http://schemas.openxmlformats.org/officeDocument/2006/relationships/hyperlink" Target="https://commons.wikimedia.org/wiki/User:Mario_modesto" TargetMode="External"/><Relationship Id="rId12" Type="http://schemas.openxmlformats.org/officeDocument/2006/relationships/hyperlink" Target="https://commons.wikimedia.org/wiki/File:Spanish_Civil_War_-_Mass_grave_-_Est%C3%A9par,_Burgos.jpg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commons.wikimedia.org/wiki/File:Skeleton_from_the_middle_ages_in_Netherlands.jpg" TargetMode="External"/><Relationship Id="rId4" Type="http://schemas.openxmlformats.org/officeDocument/2006/relationships/hyperlink" Target="https://creativecommons.org/licenses/by-sa/3.0/legalcode" TargetMode="External"/><Relationship Id="rId9" Type="http://schemas.openxmlformats.org/officeDocument/2006/relationships/hyperlink" Target="https://commons.wikimedia.org/wiki/File:Filling.jpg#filehistory" TargetMode="External"/><Relationship Id="rId15" Type="http://schemas.openxmlformats.org/officeDocument/2006/relationships/hyperlink" Target="https://creativecommons.org/licenses/by-nc/4.0/" TargetMode="External"/><Relationship Id="rId14" Type="http://schemas.openxmlformats.org/officeDocument/2006/relationships/hyperlink" Target="https://creativecommons.org/licenses/by-sa/4.0/legalcode" TargetMode="External"/><Relationship Id="rId17" Type="http://schemas.openxmlformats.org/officeDocument/2006/relationships/hyperlink" Target="https://boneclones.com/product/human-asian-male-skull-BC-016/category/all-human-skulls/human-anatomy" TargetMode="External"/><Relationship Id="rId16" Type="http://schemas.openxmlformats.org/officeDocument/2006/relationships/hyperlink" Target="https://boneclones.com/product/modern-human-asian-female-skull-BC-149/category/all-human-skulls/human-anatomy" TargetMode="External"/><Relationship Id="rId5" Type="http://schemas.openxmlformats.org/officeDocument/2006/relationships/hyperlink" Target="https://creativecommons.org/licenses/by-nc/4.0/" TargetMode="External"/><Relationship Id="rId19" Type="http://schemas.openxmlformats.org/officeDocument/2006/relationships/hyperlink" Target="https://creativecommons.org/licenses/by-nc/4.0/" TargetMode="External"/><Relationship Id="rId6" Type="http://schemas.openxmlformats.org/officeDocument/2006/relationships/hyperlink" Target="http://marynelsonstudio.com" TargetMode="External"/><Relationship Id="rId18" Type="http://schemas.openxmlformats.org/officeDocument/2006/relationships/hyperlink" Target="https://boneclones.com/" TargetMode="External"/><Relationship Id="rId7" Type="http://schemas.openxmlformats.org/officeDocument/2006/relationships/hyperlink" Target="https://creativecommons.org/licenses/by-nc/4.0/" TargetMode="External"/><Relationship Id="rId8" Type="http://schemas.openxmlformats.org/officeDocument/2006/relationships/hyperlink" Target="https://creativecommons.org/licenses/by-nc/4.0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30.xml.rels><?xml version="1.0" encoding="UTF-8" standalone="yes"?><Relationships xmlns="http://schemas.openxmlformats.org/package/2006/relationships"><Relationship Id="rId11" Type="http://schemas.openxmlformats.org/officeDocument/2006/relationships/hyperlink" Target="https://creativecommons.org/licenses/by-nc/4.0/" TargetMode="External"/><Relationship Id="rId10" Type="http://schemas.openxmlformats.org/officeDocument/2006/relationships/hyperlink" Target="https://creativecommons.org/licenses/by-nc/4.0/" TargetMode="External"/><Relationship Id="rId13" Type="http://schemas.openxmlformats.org/officeDocument/2006/relationships/hyperlink" Target="https://creativecommons.org/licenses/by-nc/4.0/" TargetMode="External"/><Relationship Id="rId12" Type="http://schemas.openxmlformats.org/officeDocument/2006/relationships/hyperlink" Target="https://creativecommons.org/licenses/by-nc/4.0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hyperlink" Target="https://creativecommons.org/licenses/by-nc/4.0/" TargetMode="External"/><Relationship Id="rId4" Type="http://schemas.openxmlformats.org/officeDocument/2006/relationships/hyperlink" Target="https://commons.wikimedia.org/wiki/File:Tib_fib_growth_plates.jpg" TargetMode="External"/><Relationship Id="rId9" Type="http://schemas.openxmlformats.org/officeDocument/2006/relationships/hyperlink" Target="https://boneclones.com/" TargetMode="External"/><Relationship Id="rId15" Type="http://schemas.openxmlformats.org/officeDocument/2006/relationships/hyperlink" Target="https://commons.wikimedia.org/wiki/User:Alex_Khimich" TargetMode="External"/><Relationship Id="rId14" Type="http://schemas.openxmlformats.org/officeDocument/2006/relationships/hyperlink" Target="https://commons.wikimedia.org/wiki/File:Frontal_bone_sinuses.jpg" TargetMode="External"/><Relationship Id="rId17" Type="http://schemas.openxmlformats.org/officeDocument/2006/relationships/hyperlink" Target="https://naturalhistory.si.edu/education/teaching-resources/written-bone/skeleton-keys/todays-bones" TargetMode="External"/><Relationship Id="rId16" Type="http://schemas.openxmlformats.org/officeDocument/2006/relationships/hyperlink" Target="https://creativecommons.org/licenses/by-sa/4.0/legalcode" TargetMode="External"/><Relationship Id="rId5" Type="http://schemas.openxmlformats.org/officeDocument/2006/relationships/hyperlink" Target="https://en.wikipedia.org/wiki/User:Gilo1969" TargetMode="External"/><Relationship Id="rId19" Type="http://schemas.openxmlformats.org/officeDocument/2006/relationships/hyperlink" Target="https://www.si.edu/termsofuse" TargetMode="External"/><Relationship Id="rId6" Type="http://schemas.openxmlformats.org/officeDocument/2006/relationships/hyperlink" Target="https://en.wikipedia.org/wiki/" TargetMode="External"/><Relationship Id="rId18" Type="http://schemas.openxmlformats.org/officeDocument/2006/relationships/hyperlink" Target="https://www.si.edu/" TargetMode="External"/><Relationship Id="rId7" Type="http://schemas.openxmlformats.org/officeDocument/2006/relationships/hyperlink" Target="https://creativecommons.org/licenses/by/3.0/legalcode" TargetMode="External"/><Relationship Id="rId8" Type="http://schemas.openxmlformats.org/officeDocument/2006/relationships/hyperlink" Target="https://boneclones.com/product/5-year-old-human-child-skull-with-mixed-dentition-exposed-BC-189" TargetMode="External"/></Relationships>
</file>

<file path=ppt/slides/_rels/slide31.xml.rels><?xml version="1.0" encoding="UTF-8" standalone="yes"?><Relationships xmlns="http://schemas.openxmlformats.org/package/2006/relationships"><Relationship Id="rId11" Type="http://schemas.openxmlformats.org/officeDocument/2006/relationships/hyperlink" Target="https://boneclones.com/product/human-left-femur-osteosarcoma-KO-444" TargetMode="External"/><Relationship Id="rId10" Type="http://schemas.openxmlformats.org/officeDocument/2006/relationships/hyperlink" Target="https://creativecommons.org/licenses/by-nc/4.0/" TargetMode="External"/><Relationship Id="rId13" Type="http://schemas.openxmlformats.org/officeDocument/2006/relationships/hyperlink" Target="https://creativecommons.org/licenses/by-nc/4.0/" TargetMode="External"/><Relationship Id="rId12" Type="http://schemas.openxmlformats.org/officeDocument/2006/relationships/hyperlink" Target="https://boneclones.com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s://commons.wikimedia.org/wiki/File:Skull_sword_trauma.jpg" TargetMode="External"/><Relationship Id="rId4" Type="http://schemas.openxmlformats.org/officeDocument/2006/relationships/hyperlink" Target="https://en.wikipedia.org/wiki/Public_domain" TargetMode="External"/><Relationship Id="rId9" Type="http://schemas.openxmlformats.org/officeDocument/2006/relationships/hyperlink" Target="https://www.si.edu/termsofuse" TargetMode="External"/><Relationship Id="rId15" Type="http://schemas.openxmlformats.org/officeDocument/2006/relationships/hyperlink" Target="https://creativecommons.org/licenses/by-sa/4.0/legalcode" TargetMode="External"/><Relationship Id="rId14" Type="http://schemas.openxmlformats.org/officeDocument/2006/relationships/hyperlink" Target="https://commons.wikimedia.org/wiki/File:Osteogenesis_Imperfecta_Type_V.jpg" TargetMode="External"/><Relationship Id="rId17" Type="http://schemas.openxmlformats.org/officeDocument/2006/relationships/hyperlink" Target="https://boneclones.com/" TargetMode="External"/><Relationship Id="rId16" Type="http://schemas.openxmlformats.org/officeDocument/2006/relationships/hyperlink" Target="https://boneclones.com/product/human-femur-tibia-and-fibula-rickets-KO-443" TargetMode="External"/><Relationship Id="rId5" Type="http://schemas.openxmlformats.org/officeDocument/2006/relationships/hyperlink" Target="https://commons.wikimedia.org/wiki/File:Skull_hammer_trauma.jpg" TargetMode="External"/><Relationship Id="rId6" Type="http://schemas.openxmlformats.org/officeDocument/2006/relationships/hyperlink" Target="https://en.wikipedia.org/wiki/Public_domain" TargetMode="External"/><Relationship Id="rId18" Type="http://schemas.openxmlformats.org/officeDocument/2006/relationships/hyperlink" Target="https://creativecommons.org/licenses/by-nc/4.0/" TargetMode="External"/><Relationship Id="rId7" Type="http://schemas.openxmlformats.org/officeDocument/2006/relationships/hyperlink" Target="https://naturalhistory.si.edu/education/teaching-resources/written-bone/skeleton-keys/how-bone-biographies-get-written" TargetMode="External"/><Relationship Id="rId8" Type="http://schemas.openxmlformats.org/officeDocument/2006/relationships/hyperlink" Target="https://www.si.edu/" TargetMode="External"/></Relationships>
</file>

<file path=ppt/slides/_rels/slide32.xml.rels><?xml version="1.0" encoding="UTF-8" standalone="yes"?><Relationships xmlns="http://schemas.openxmlformats.org/package/2006/relationships"><Relationship Id="rId11" Type="http://schemas.openxmlformats.org/officeDocument/2006/relationships/hyperlink" Target="https://creativecommons.org/licenses/by-nc/4.0/" TargetMode="External"/><Relationship Id="rId10" Type="http://schemas.openxmlformats.org/officeDocument/2006/relationships/hyperlink" Target="https://creativecommons.org/licenses/by-nc/4.0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boneclones.com/product/human-female-achondroplasia-dwarf-skeleton-articulated-SCD-279-A" TargetMode="External"/><Relationship Id="rId4" Type="http://schemas.openxmlformats.org/officeDocument/2006/relationships/hyperlink" Target="https://boneclones.com/" TargetMode="External"/><Relationship Id="rId9" Type="http://schemas.openxmlformats.org/officeDocument/2006/relationships/hyperlink" Target="https://creativecommons.org/licenses/by-nc/4.0/" TargetMode="External"/><Relationship Id="rId5" Type="http://schemas.openxmlformats.org/officeDocument/2006/relationships/hyperlink" Target="https://creativecommons.org/licenses/by-nc/4.0/" TargetMode="External"/><Relationship Id="rId6" Type="http://schemas.openxmlformats.org/officeDocument/2006/relationships/hyperlink" Target="https://creativecommons.org/licenses/by-nc/4.0/" TargetMode="External"/><Relationship Id="rId7" Type="http://schemas.openxmlformats.org/officeDocument/2006/relationships/hyperlink" Target="https://creativecommons.org/licenses/by-nc/4.0/" TargetMode="External"/><Relationship Id="rId8" Type="http://schemas.openxmlformats.org/officeDocument/2006/relationships/hyperlink" Target="https://creativecommons.org/licenses/by-nc/4.0/" TargetMode="Externa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15</a:t>
            </a:r>
            <a:endParaRPr sz="6000"/>
          </a:p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Bioarchaeology and Forensic Anthropology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8" name="Google Shape;38;p7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</a:pPr>
            <a:r>
              <a:rPr lang="en-US">
                <a:solidFill>
                  <a:srgbClr val="434343"/>
                </a:solidFill>
              </a:rPr>
              <a:t>Ashley Kendell, Ph.D.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</a:pPr>
            <a:r>
              <a:rPr lang="en-US">
                <a:solidFill>
                  <a:srgbClr val="434343"/>
                </a:solidFill>
              </a:rPr>
              <a:t>Alex Perrone, M.A.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>
                <a:solidFill>
                  <a:srgbClr val="434343"/>
                </a:solidFill>
              </a:rPr>
              <a:t>Colleen Milligan, Ph.D.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Arial"/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9" name="Google Shape;39;p7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Constructing the Biological Profile: Sex </a:t>
            </a:r>
            <a:endParaRPr sz="4000"/>
          </a:p>
        </p:txBody>
      </p:sp>
      <p:sp>
        <p:nvSpPr>
          <p:cNvPr id="100" name="Google Shape;100;p16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Pelvis and</a:t>
            </a:r>
            <a:r>
              <a:rPr lang="en-US" sz="3200"/>
              <a:t> skull used most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Adults exhibit sexual dimorphism 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Metric vs. non-metric traits</a:t>
            </a:r>
            <a:endParaRPr sz="32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Sex vs. gender</a:t>
            </a:r>
            <a:endParaRPr sz="32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Constructing the Biological Profile: Sex </a:t>
            </a:r>
            <a:endParaRPr sz="4000"/>
          </a:p>
        </p:txBody>
      </p:sp>
      <p:sp>
        <p:nvSpPr>
          <p:cNvPr id="106" name="Google Shape;106;p17"/>
          <p:cNvSpPr txBox="1"/>
          <p:nvPr>
            <p:ph idx="1" type="body"/>
          </p:nvPr>
        </p:nvSpPr>
        <p:spPr>
          <a:xfrm>
            <a:off x="1308100" y="1423075"/>
            <a:ext cx="62244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</a:t>
            </a:r>
            <a:r>
              <a:rPr lang="en-US" sz="3200"/>
              <a:t>ranial features tend to be more robust in males</a:t>
            </a:r>
            <a:endParaRPr sz="3200"/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Robust: Larger in size or thickness</a:t>
            </a:r>
            <a:endParaRPr sz="2800"/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E.g. mastoid process</a:t>
            </a:r>
            <a:endParaRPr sz="2800">
              <a:solidFill>
                <a:srgbClr val="FF0000"/>
              </a:solidFill>
            </a:endParaRPr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107" name="Google Shape;10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28883" y="1423075"/>
            <a:ext cx="4553593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Constructing the Biological Profile: Sex </a:t>
            </a:r>
            <a:endParaRPr sz="4000"/>
          </a:p>
        </p:txBody>
      </p:sp>
      <p:sp>
        <p:nvSpPr>
          <p:cNvPr id="113" name="Google Shape;113;p18"/>
          <p:cNvSpPr txBox="1"/>
          <p:nvPr>
            <p:ph idx="1" type="body"/>
          </p:nvPr>
        </p:nvSpPr>
        <p:spPr>
          <a:xfrm>
            <a:off x="1052725" y="1434900"/>
            <a:ext cx="105117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During puberty, estrogen causes a widening of the female pelvis for childbirth</a:t>
            </a:r>
            <a:endParaRPr sz="3200"/>
          </a:p>
          <a:p>
            <a:pPr indent="-431798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Phenice method looks at these features </a:t>
            </a:r>
            <a:endParaRPr sz="2400"/>
          </a:p>
        </p:txBody>
      </p:sp>
      <p:pic>
        <p:nvPicPr>
          <p:cNvPr id="114" name="Google Shape;11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0850" y="3218550"/>
            <a:ext cx="8675450" cy="3155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9"/>
          <p:cNvSpPr txBox="1"/>
          <p:nvPr>
            <p:ph idx="1" type="body"/>
          </p:nvPr>
        </p:nvSpPr>
        <p:spPr>
          <a:xfrm>
            <a:off x="1308100" y="1423075"/>
            <a:ext cx="105045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Biological ancestry refers to genetic differences between modern populations</a:t>
            </a:r>
            <a:endParaRPr sz="3200"/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Challenge: human biological races don’t exist</a:t>
            </a:r>
            <a:endParaRPr sz="3200"/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Human populations vary </a:t>
            </a:r>
            <a:endParaRPr sz="3200"/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Environmental forces</a:t>
            </a:r>
            <a:endParaRPr sz="3200"/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Biological clues may </a:t>
            </a:r>
            <a:r>
              <a:rPr lang="en-US" sz="3200"/>
              <a:t>predict ancestral origins </a:t>
            </a:r>
            <a:endParaRPr sz="3200"/>
          </a:p>
        </p:txBody>
      </p:sp>
      <p:sp>
        <p:nvSpPr>
          <p:cNvPr id="120" name="Google Shape;120;p19"/>
          <p:cNvSpPr txBox="1"/>
          <p:nvPr>
            <p:ph type="title"/>
          </p:nvPr>
        </p:nvSpPr>
        <p:spPr>
          <a:xfrm>
            <a:off x="1106675" y="0"/>
            <a:ext cx="101511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>
                <a:solidFill>
                  <a:srgbClr val="44122B"/>
                </a:solidFill>
              </a:rPr>
              <a:t>Constructing the Biological Profile: Ancestry 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>
            <p:ph idx="1" type="body"/>
          </p:nvPr>
        </p:nvSpPr>
        <p:spPr>
          <a:xfrm>
            <a:off x="1308099" y="12706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Cranium is the best area to use</a:t>
            </a:r>
            <a:endParaRPr sz="3200">
              <a:solidFill>
                <a:srgbClr val="44122B"/>
              </a:solidFill>
            </a:endParaRPr>
          </a:p>
          <a:p>
            <a:pPr indent="-431798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Metric traits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FORDISC program</a:t>
            </a:r>
            <a:endParaRPr sz="2800">
              <a:solidFill>
                <a:srgbClr val="44122B"/>
              </a:solidFill>
            </a:endParaRPr>
          </a:p>
          <a:p>
            <a:pPr indent="-431798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Non-metric (observable) traits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pic>
        <p:nvPicPr>
          <p:cNvPr id="126" name="Google Shape;12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3488" y="3676050"/>
            <a:ext cx="7505024" cy="277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0"/>
          <p:cNvSpPr txBox="1"/>
          <p:nvPr>
            <p:ph type="title"/>
          </p:nvPr>
        </p:nvSpPr>
        <p:spPr>
          <a:xfrm>
            <a:off x="1106675" y="0"/>
            <a:ext cx="101511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>
                <a:solidFill>
                  <a:srgbClr val="44122B"/>
                </a:solidFill>
              </a:rPr>
              <a:t>Constructing the Biological Profile: Ancestry 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/>
          <p:nvPr>
            <p:ph idx="1" type="body"/>
          </p:nvPr>
        </p:nvSpPr>
        <p:spPr>
          <a:xfrm>
            <a:off x="4102375" y="1628700"/>
            <a:ext cx="7544700" cy="43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Two methods </a:t>
            </a:r>
            <a:r>
              <a:rPr lang="en-US" sz="3200">
                <a:solidFill>
                  <a:srgbClr val="44122B"/>
                </a:solidFill>
              </a:rPr>
              <a:t>measure </a:t>
            </a:r>
            <a:r>
              <a:rPr lang="en-US" sz="3200">
                <a:solidFill>
                  <a:srgbClr val="44122B"/>
                </a:solidFill>
              </a:rPr>
              <a:t>growth and development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Epiphyseal union: appearance and</a:t>
            </a:r>
            <a:r>
              <a:rPr lang="en-US" sz="2800"/>
              <a:t> </a:t>
            </a:r>
            <a:r>
              <a:rPr lang="en-US" sz="2800">
                <a:solidFill>
                  <a:srgbClr val="44122B"/>
                </a:solidFill>
              </a:rPr>
              <a:t>closure of epiphyses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Dental development </a:t>
            </a:r>
            <a:endParaRPr sz="2800">
              <a:solidFill>
                <a:srgbClr val="44122B"/>
              </a:solidFill>
            </a:endParaRPr>
          </a:p>
          <a:p>
            <a:pPr indent="-4064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■"/>
            </a:pPr>
            <a:r>
              <a:rPr lang="en-US" sz="2800">
                <a:solidFill>
                  <a:srgbClr val="44122B"/>
                </a:solidFill>
              </a:rPr>
              <a:t>20 deciduous teeth </a:t>
            </a:r>
            <a:endParaRPr sz="2800">
              <a:solidFill>
                <a:srgbClr val="44122B"/>
              </a:solidFill>
            </a:endParaRPr>
          </a:p>
          <a:p>
            <a:pPr indent="-4064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■"/>
            </a:pPr>
            <a:r>
              <a:rPr lang="en-US" sz="2800">
                <a:solidFill>
                  <a:srgbClr val="44122B"/>
                </a:solidFill>
              </a:rPr>
              <a:t>32 adult teeth</a:t>
            </a:r>
            <a:endParaRPr sz="2800">
              <a:solidFill>
                <a:srgbClr val="44122B"/>
              </a:solidFill>
            </a:endParaRPr>
          </a:p>
          <a:p>
            <a:pPr indent="-4064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■"/>
            </a:pPr>
            <a:r>
              <a:rPr lang="en-US" sz="2800">
                <a:solidFill>
                  <a:srgbClr val="44122B"/>
                </a:solidFill>
              </a:rPr>
              <a:t>Erupt on a regular schedule </a:t>
            </a:r>
            <a:endParaRPr sz="2400"/>
          </a:p>
        </p:txBody>
      </p:sp>
      <p:sp>
        <p:nvSpPr>
          <p:cNvPr id="133" name="Google Shape;133;p2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>
                <a:solidFill>
                  <a:srgbClr val="44122B"/>
                </a:solidFill>
              </a:rPr>
              <a:t>Constructing the Biological Profile: Age </a:t>
            </a:r>
            <a:endParaRPr sz="4000">
              <a:solidFill>
                <a:srgbClr val="44122B"/>
              </a:solidFill>
            </a:endParaRPr>
          </a:p>
        </p:txBody>
      </p:sp>
      <p:pic>
        <p:nvPicPr>
          <p:cNvPr id="134" name="Google Shape;13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263" y="4271075"/>
            <a:ext cx="2586925" cy="258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4538" y="1235575"/>
            <a:ext cx="2038350" cy="292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2"/>
          <p:cNvSpPr txBox="1"/>
          <p:nvPr>
            <p:ph idx="1" type="body"/>
          </p:nvPr>
        </p:nvSpPr>
        <p:spPr>
          <a:xfrm>
            <a:off x="4586650" y="1857300"/>
            <a:ext cx="7060500" cy="43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Some </a:t>
            </a:r>
            <a:r>
              <a:rPr lang="en-US" sz="3200"/>
              <a:t>methods </a:t>
            </a:r>
            <a:r>
              <a:rPr lang="en-US" sz="3200"/>
              <a:t>measure </a:t>
            </a:r>
            <a:r>
              <a:rPr lang="en-US" sz="3200"/>
              <a:t>degeneration (aging)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Most easily seen on joints of pelvis, cranial vault, ribs</a:t>
            </a:r>
            <a:endParaRPr sz="32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Pubic symphysis 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Sternal ends of the ribs</a:t>
            </a:r>
            <a:endParaRPr sz="28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141" name="Google Shape;14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608000"/>
            <a:ext cx="4063925" cy="2248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4018459"/>
            <a:ext cx="4063925" cy="2205341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>
                <a:solidFill>
                  <a:srgbClr val="44122B"/>
                </a:solidFill>
              </a:rPr>
              <a:t>Constructing the Biological Profile: Age 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idx="1" type="body"/>
          </p:nvPr>
        </p:nvSpPr>
        <p:spPr>
          <a:xfrm>
            <a:off x="789650" y="1583375"/>
            <a:ext cx="56145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Measure bones that contribute to overall height </a:t>
            </a:r>
            <a:endParaRPr sz="32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Long bones of leg</a:t>
            </a:r>
            <a:endParaRPr sz="28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Use mathematical equations to predict stature </a:t>
            </a:r>
            <a:endParaRPr sz="2400"/>
          </a:p>
        </p:txBody>
      </p:sp>
      <p:sp>
        <p:nvSpPr>
          <p:cNvPr id="149" name="Google Shape;149;p23"/>
          <p:cNvSpPr txBox="1"/>
          <p:nvPr>
            <p:ph type="title"/>
          </p:nvPr>
        </p:nvSpPr>
        <p:spPr>
          <a:xfrm>
            <a:off x="1308100" y="0"/>
            <a:ext cx="9670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>
                <a:solidFill>
                  <a:srgbClr val="44122B"/>
                </a:solidFill>
              </a:rPr>
              <a:t>Constructing the Biological Profile:</a:t>
            </a:r>
            <a:r>
              <a:rPr lang="en-US" sz="4000"/>
              <a:t> </a:t>
            </a:r>
            <a:r>
              <a:rPr lang="en-US" sz="4000">
                <a:solidFill>
                  <a:srgbClr val="44122B"/>
                </a:solidFill>
              </a:rPr>
              <a:t>Stature</a:t>
            </a:r>
            <a:r>
              <a:rPr lang="en-US" sz="4000">
                <a:solidFill>
                  <a:schemeClr val="accent5"/>
                </a:solidFill>
              </a:rPr>
              <a:t> </a:t>
            </a:r>
            <a:endParaRPr sz="4000"/>
          </a:p>
        </p:txBody>
      </p:sp>
      <p:pic>
        <p:nvPicPr>
          <p:cNvPr id="150" name="Google Shape;15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17800" y="1583375"/>
            <a:ext cx="5029200" cy="33452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4"/>
          <p:cNvSpPr txBox="1"/>
          <p:nvPr>
            <p:ph idx="1" type="body"/>
          </p:nvPr>
        </p:nvSpPr>
        <p:spPr>
          <a:xfrm>
            <a:off x="3347500" y="1423075"/>
            <a:ext cx="82995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Biological profiles and scene context narrow the list of potential </a:t>
            </a:r>
            <a:r>
              <a:rPr i="1" lang="en-US" sz="3200"/>
              <a:t>presumptive</a:t>
            </a:r>
            <a:r>
              <a:rPr lang="en-US" sz="3200"/>
              <a:t> identifications </a:t>
            </a:r>
            <a:endParaRPr sz="32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i="1" lang="en-US" sz="3200"/>
              <a:t>Positive</a:t>
            </a:r>
            <a:r>
              <a:rPr lang="en-US" sz="3200"/>
              <a:t> identifications are based on traits unique to the individual</a:t>
            </a:r>
            <a:endParaRPr sz="3200"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Medical and dental radiography</a:t>
            </a:r>
            <a:endParaRPr sz="3200"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Surgical implants </a:t>
            </a:r>
            <a:endParaRPr sz="3200"/>
          </a:p>
        </p:txBody>
      </p:sp>
      <p:sp>
        <p:nvSpPr>
          <p:cNvPr id="156" name="Google Shape;156;p24"/>
          <p:cNvSpPr txBox="1"/>
          <p:nvPr>
            <p:ph type="title"/>
          </p:nvPr>
        </p:nvSpPr>
        <p:spPr>
          <a:xfrm>
            <a:off x="1308100" y="0"/>
            <a:ext cx="100866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>
                <a:solidFill>
                  <a:srgbClr val="44122B"/>
                </a:solidFill>
              </a:rPr>
              <a:t>Identification: Individualizing Characteristics</a:t>
            </a:r>
            <a:r>
              <a:rPr lang="en-US" sz="4000">
                <a:solidFill>
                  <a:schemeClr val="accent5"/>
                </a:solidFill>
              </a:rPr>
              <a:t> </a:t>
            </a:r>
            <a:endParaRPr sz="4000"/>
          </a:p>
        </p:txBody>
      </p:sp>
      <p:pic>
        <p:nvPicPr>
          <p:cNvPr id="157" name="Google Shape;15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950" y="1288950"/>
            <a:ext cx="2596900" cy="285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8175" y="4354600"/>
            <a:ext cx="3174450" cy="2073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Trauma is an injury to living tissue caused by an extrinsic force or mechanism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May reflect </a:t>
            </a:r>
            <a:endParaRPr sz="3200"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Day-to-day life</a:t>
            </a:r>
            <a:endParaRPr sz="3200"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Interpersonal injury</a:t>
            </a:r>
            <a:endParaRPr sz="3200"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Trauma associated with the death event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64" name="Google Shape;164;p25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Trauma Analysis 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079500" y="1423075"/>
            <a:ext cx="105525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Differentiate bioarchaeology and forensic anthropology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Describe key steps carried out during skeletal analysis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Identify the major components of the biological profile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Contrast the four categories of </a:t>
            </a:r>
            <a:r>
              <a:rPr lang="en-US" sz="3200"/>
              <a:t>trauma</a:t>
            </a:r>
            <a:r>
              <a:rPr lang="en-US" sz="3200"/>
              <a:t>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Provide examples of bone pathologies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Explain how taphonomic agents alter bones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Discuss ethical considerations</a:t>
            </a:r>
            <a:endParaRPr sz="3200"/>
          </a:p>
        </p:txBody>
      </p:sp>
      <p:sp>
        <p:nvSpPr>
          <p:cNvPr id="45" name="Google Shape;45;p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6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Timing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Antemortem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Perimortem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Postmortem</a:t>
            </a:r>
            <a:endParaRPr sz="3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</a:t>
            </a:r>
            <a:r>
              <a:rPr lang="en-US" sz="3200"/>
              <a:t>ole of the forensic anthropologist is to describe and document the injury </a:t>
            </a:r>
            <a:endParaRPr sz="3200"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Not to hypothesize cause of death </a:t>
            </a:r>
            <a:endParaRPr sz="3200"/>
          </a:p>
        </p:txBody>
      </p:sp>
      <p:sp>
        <p:nvSpPr>
          <p:cNvPr id="170" name="Google Shape;170;p2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Trauma Analysis 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7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Trauma Analysis: Types of Trauma </a:t>
            </a:r>
            <a:endParaRPr sz="4000"/>
          </a:p>
        </p:txBody>
      </p:sp>
      <p:sp>
        <p:nvSpPr>
          <p:cNvPr id="176" name="Google Shape;176;p27"/>
          <p:cNvSpPr txBox="1"/>
          <p:nvPr>
            <p:ph idx="1" type="body"/>
          </p:nvPr>
        </p:nvSpPr>
        <p:spPr>
          <a:xfrm>
            <a:off x="422000" y="1426800"/>
            <a:ext cx="56544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Sharp force: Includes linear incisions created by a sharp straight edge, punctures, and chop marks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00000"/>
              </a:solidFill>
            </a:endParaRPr>
          </a:p>
        </p:txBody>
      </p:sp>
      <p:sp>
        <p:nvSpPr>
          <p:cNvPr id="177" name="Google Shape;177;p27"/>
          <p:cNvSpPr txBox="1"/>
          <p:nvPr>
            <p:ph idx="2" type="body"/>
          </p:nvPr>
        </p:nvSpPr>
        <p:spPr>
          <a:xfrm>
            <a:off x="6381200" y="1426800"/>
            <a:ext cx="55548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Blunt Force: </a:t>
            </a:r>
            <a:r>
              <a:rPr lang="en-US" sz="3200">
                <a:solidFill>
                  <a:srgbClr val="44122B"/>
                </a:solidFill>
              </a:rPr>
              <a:t>Crushing, breaking injuries produced by low-velocity impact over larger area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</p:txBody>
      </p:sp>
      <p:pic>
        <p:nvPicPr>
          <p:cNvPr id="178" name="Google Shape;178;p27"/>
          <p:cNvPicPr preferRelativeResize="0"/>
          <p:nvPr/>
        </p:nvPicPr>
        <p:blipFill rotWithShape="1">
          <a:blip r:embed="rId3">
            <a:alphaModFix/>
          </a:blip>
          <a:srcRect b="11353" l="0" r="0" t="6906"/>
          <a:stretch/>
        </p:blipFill>
        <p:spPr>
          <a:xfrm>
            <a:off x="1633550" y="3616000"/>
            <a:ext cx="3942425" cy="275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7"/>
          <p:cNvPicPr preferRelativeResize="0"/>
          <p:nvPr/>
        </p:nvPicPr>
        <p:blipFill rotWithShape="1">
          <a:blip r:embed="rId4">
            <a:alphaModFix/>
          </a:blip>
          <a:srcRect b="36074" l="0" r="0" t="13815"/>
          <a:stretch/>
        </p:blipFill>
        <p:spPr>
          <a:xfrm>
            <a:off x="7542950" y="3616002"/>
            <a:ext cx="3833286" cy="267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8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Trauma Analysis: Types of Trauma </a:t>
            </a:r>
            <a:endParaRPr sz="4000"/>
          </a:p>
        </p:txBody>
      </p:sp>
      <p:sp>
        <p:nvSpPr>
          <p:cNvPr id="185" name="Google Shape;185;p28"/>
          <p:cNvSpPr txBox="1"/>
          <p:nvPr>
            <p:ph idx="1" type="body"/>
          </p:nvPr>
        </p:nvSpPr>
        <p:spPr>
          <a:xfrm>
            <a:off x="928789" y="1426794"/>
            <a:ext cx="48768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Projectile: Penetrating wound at high velocity (e.g. gunshot wound)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28"/>
          <p:cNvSpPr txBox="1"/>
          <p:nvPr>
            <p:ph idx="2" type="body"/>
          </p:nvPr>
        </p:nvSpPr>
        <p:spPr>
          <a:xfrm>
            <a:off x="6763021" y="1426794"/>
            <a:ext cx="48768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Thermal: Bone exposure to high heat (e.g. fires)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</p:txBody>
      </p:sp>
      <p:pic>
        <p:nvPicPr>
          <p:cNvPr id="187" name="Google Shape;18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5975" y="3383550"/>
            <a:ext cx="4728977" cy="297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23350" y="3383550"/>
            <a:ext cx="4466250" cy="297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Bone Pathology</a:t>
            </a:r>
            <a:endParaRPr sz="4000"/>
          </a:p>
        </p:txBody>
      </p:sp>
      <p:sp>
        <p:nvSpPr>
          <p:cNvPr id="194" name="Google Shape;194;p29"/>
          <p:cNvSpPr txBox="1"/>
          <p:nvPr>
            <p:ph idx="1" type="body"/>
          </p:nvPr>
        </p:nvSpPr>
        <p:spPr>
          <a:xfrm>
            <a:off x="1309812" y="1426800"/>
            <a:ext cx="103398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Disease pathologies indicate illnesses and/or stress suffered during one’s lifetime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Excessive bone growth or breakdown of bone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Classified by cause or origin</a:t>
            </a:r>
            <a:endParaRPr sz="24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0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Bone Pathology: Examples</a:t>
            </a:r>
            <a:endParaRPr sz="4000"/>
          </a:p>
        </p:txBody>
      </p:sp>
      <p:sp>
        <p:nvSpPr>
          <p:cNvPr id="200" name="Google Shape;200;p30"/>
          <p:cNvSpPr txBox="1"/>
          <p:nvPr>
            <p:ph idx="1" type="body"/>
          </p:nvPr>
        </p:nvSpPr>
        <p:spPr>
          <a:xfrm>
            <a:off x="1309789" y="1426794"/>
            <a:ext cx="48768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3200"/>
              <a:t>Osteosarcoma</a:t>
            </a:r>
            <a:endParaRPr sz="3200"/>
          </a:p>
        </p:txBody>
      </p:sp>
      <p:sp>
        <p:nvSpPr>
          <p:cNvPr id="201" name="Google Shape;201;p30"/>
          <p:cNvSpPr txBox="1"/>
          <p:nvPr>
            <p:ph idx="2" type="body"/>
          </p:nvPr>
        </p:nvSpPr>
        <p:spPr>
          <a:xfrm>
            <a:off x="6962421" y="1369819"/>
            <a:ext cx="48768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44122B"/>
                </a:solidFill>
              </a:rPr>
              <a:t>Osteogenesis Imperfecta</a:t>
            </a:r>
            <a:endParaRPr sz="3200">
              <a:solidFill>
                <a:srgbClr val="44122B"/>
              </a:solidFill>
            </a:endParaRPr>
          </a:p>
        </p:txBody>
      </p:sp>
      <p:pic>
        <p:nvPicPr>
          <p:cNvPr id="202" name="Google Shape;20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6925" y="2274625"/>
            <a:ext cx="3822775" cy="382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86975" y="2274625"/>
            <a:ext cx="2926196" cy="3822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1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Bone Pathology: Examples</a:t>
            </a:r>
            <a:endParaRPr sz="4000"/>
          </a:p>
        </p:txBody>
      </p:sp>
      <p:sp>
        <p:nvSpPr>
          <p:cNvPr id="209" name="Google Shape;209;p31"/>
          <p:cNvSpPr txBox="1"/>
          <p:nvPr>
            <p:ph idx="1" type="body"/>
          </p:nvPr>
        </p:nvSpPr>
        <p:spPr>
          <a:xfrm>
            <a:off x="1309789" y="1426794"/>
            <a:ext cx="48768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3200"/>
              <a:t>Rickets</a:t>
            </a:r>
            <a:endParaRPr sz="3200"/>
          </a:p>
        </p:txBody>
      </p:sp>
      <p:sp>
        <p:nvSpPr>
          <p:cNvPr id="210" name="Google Shape;210;p31"/>
          <p:cNvSpPr txBox="1"/>
          <p:nvPr>
            <p:ph idx="2" type="body"/>
          </p:nvPr>
        </p:nvSpPr>
        <p:spPr>
          <a:xfrm>
            <a:off x="6763021" y="1426794"/>
            <a:ext cx="48768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3200"/>
              <a:t>Achondroplasia</a:t>
            </a:r>
            <a:endParaRPr sz="3200"/>
          </a:p>
        </p:txBody>
      </p:sp>
      <p:pic>
        <p:nvPicPr>
          <p:cNvPr id="211" name="Google Shape;21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9300" y="2265425"/>
            <a:ext cx="3789025" cy="3789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25512" y="2208450"/>
            <a:ext cx="2751820" cy="414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Taphonomy</a:t>
            </a:r>
            <a:endParaRPr sz="4000"/>
          </a:p>
        </p:txBody>
      </p:sp>
      <p:sp>
        <p:nvSpPr>
          <p:cNvPr id="218" name="Google Shape;218;p32"/>
          <p:cNvSpPr txBox="1"/>
          <p:nvPr/>
        </p:nvSpPr>
        <p:spPr>
          <a:xfrm>
            <a:off x="870700" y="1332425"/>
            <a:ext cx="83733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The study of what happens to remains after death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Affects bone preservation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Can give some indication of the time and events since death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</p:txBody>
      </p:sp>
      <p:pic>
        <p:nvPicPr>
          <p:cNvPr id="219" name="Google Shape;21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89243" y="1150800"/>
            <a:ext cx="2361632" cy="525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Taphonomy: Examples</a:t>
            </a:r>
            <a:endParaRPr sz="4000"/>
          </a:p>
        </p:txBody>
      </p:sp>
      <p:pic>
        <p:nvPicPr>
          <p:cNvPr id="225" name="Google Shape;225;p33"/>
          <p:cNvPicPr preferRelativeResize="0"/>
          <p:nvPr/>
        </p:nvPicPr>
        <p:blipFill rotWithShape="1">
          <a:blip r:embed="rId3">
            <a:alphaModFix/>
          </a:blip>
          <a:srcRect b="2534" l="0" r="0" t="7594"/>
          <a:stretch/>
        </p:blipFill>
        <p:spPr>
          <a:xfrm>
            <a:off x="639625" y="1138951"/>
            <a:ext cx="3088175" cy="206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3"/>
          <p:cNvSpPr txBox="1"/>
          <p:nvPr/>
        </p:nvSpPr>
        <p:spPr>
          <a:xfrm>
            <a:off x="617850" y="3222688"/>
            <a:ext cx="3112500" cy="48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accent5"/>
                </a:solidFill>
              </a:rPr>
              <a:t>Rodent gnawing</a:t>
            </a:r>
            <a:endParaRPr sz="2400"/>
          </a:p>
        </p:txBody>
      </p:sp>
      <p:sp>
        <p:nvSpPr>
          <p:cNvPr id="227" name="Google Shape;227;p33"/>
          <p:cNvSpPr txBox="1"/>
          <p:nvPr/>
        </p:nvSpPr>
        <p:spPr>
          <a:xfrm>
            <a:off x="4615961" y="3187150"/>
            <a:ext cx="3112500" cy="55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accent5"/>
                </a:solidFill>
              </a:rPr>
              <a:t>Carnivore damage</a:t>
            </a:r>
            <a:endParaRPr sz="2400"/>
          </a:p>
        </p:txBody>
      </p:sp>
      <p:pic>
        <p:nvPicPr>
          <p:cNvPr id="228" name="Google Shape;228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15950" y="1138950"/>
            <a:ext cx="3112500" cy="2067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20450" y="1135250"/>
            <a:ext cx="3112500" cy="207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33"/>
          <p:cNvSpPr txBox="1"/>
          <p:nvPr/>
        </p:nvSpPr>
        <p:spPr>
          <a:xfrm>
            <a:off x="8420446" y="3222688"/>
            <a:ext cx="3112500" cy="48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accent5"/>
                </a:solidFill>
              </a:rPr>
              <a:t>Burned bone</a:t>
            </a:r>
            <a:endParaRPr sz="2400">
              <a:solidFill>
                <a:schemeClr val="accent5"/>
              </a:solidFill>
            </a:endParaRPr>
          </a:p>
        </p:txBody>
      </p:sp>
      <p:pic>
        <p:nvPicPr>
          <p:cNvPr id="231" name="Google Shape;231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9625" y="3851975"/>
            <a:ext cx="3088175" cy="2062208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33"/>
          <p:cNvSpPr txBox="1"/>
          <p:nvPr/>
        </p:nvSpPr>
        <p:spPr>
          <a:xfrm>
            <a:off x="639625" y="5902650"/>
            <a:ext cx="3112500" cy="55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accent5"/>
                </a:solidFill>
              </a:rPr>
              <a:t>Root etching</a:t>
            </a:r>
            <a:endParaRPr sz="2400">
              <a:solidFill>
                <a:schemeClr val="accent5"/>
              </a:solidFill>
            </a:endParaRPr>
          </a:p>
        </p:txBody>
      </p:sp>
      <p:pic>
        <p:nvPicPr>
          <p:cNvPr id="233" name="Google Shape;233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20425" y="3845575"/>
            <a:ext cx="3107389" cy="207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33"/>
          <p:cNvSpPr txBox="1"/>
          <p:nvPr/>
        </p:nvSpPr>
        <p:spPr>
          <a:xfrm>
            <a:off x="4527550" y="5911200"/>
            <a:ext cx="3112500" cy="7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accent5"/>
                </a:solidFill>
              </a:rPr>
              <a:t>Weathering</a:t>
            </a:r>
            <a:endParaRPr sz="2400">
              <a:solidFill>
                <a:schemeClr val="accent5"/>
              </a:solidFill>
            </a:endParaRPr>
          </a:p>
        </p:txBody>
      </p:sp>
      <p:pic>
        <p:nvPicPr>
          <p:cNvPr id="235" name="Google Shape;235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20450" y="3845576"/>
            <a:ext cx="3117561" cy="207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3"/>
          <p:cNvSpPr txBox="1"/>
          <p:nvPr/>
        </p:nvSpPr>
        <p:spPr>
          <a:xfrm>
            <a:off x="8415475" y="5902650"/>
            <a:ext cx="3112500" cy="80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accent5"/>
                </a:solidFill>
              </a:rPr>
              <a:t>Cut marks</a:t>
            </a:r>
            <a:endParaRPr sz="24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Ethics and Human Rights</a:t>
            </a:r>
            <a:endParaRPr sz="4000"/>
          </a:p>
        </p:txBody>
      </p:sp>
      <p:sp>
        <p:nvSpPr>
          <p:cNvPr id="242" name="Google Shape;242;p34"/>
          <p:cNvSpPr txBox="1"/>
          <p:nvPr/>
        </p:nvSpPr>
        <p:spPr>
          <a:xfrm>
            <a:off x="898000" y="1237025"/>
            <a:ext cx="100257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Working with human remains requires consideration and respect for the dead and their relatives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Proper handling techniques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Native American Grave Protection and Repatriation Act (NAGPRA)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Investigations of human rights violations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Ethical standards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Attributions</a:t>
            </a:r>
            <a:endParaRPr sz="4000"/>
          </a:p>
        </p:txBody>
      </p:sp>
      <p:graphicFrame>
        <p:nvGraphicFramePr>
          <p:cNvPr id="248" name="Google Shape;248;p35"/>
          <p:cNvGraphicFramePr/>
          <p:nvPr/>
        </p:nvGraphicFramePr>
        <p:xfrm>
          <a:off x="500475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{002FFA9E-95AF-4A50-9425-85485772203B}</a:tableStyleId>
              </a:tblPr>
              <a:tblGrid>
                <a:gridCol w="843850"/>
                <a:gridCol w="1032000"/>
                <a:gridCol w="90486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Peter van der Sluijs,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Skeleton from the middle ages in Netherlands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Peter van der Slujis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15.1 cropped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Example of burned sheetrock by Alex Perrone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15.2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Cross section of human long bone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Animal bone cross section by Alex Perrone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15.8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Filling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Kauzio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15.9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Spanish Civil War - Mass grave - Estépar, Burgos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Mario Modesto Mata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15.10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Anterior and lateral view of a male and female cranium by Ashley Kendell a derivative work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[Includes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Human Female Asian Skull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and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Human Male Asian Skull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used by permission.]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15.11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Features associated with the Phenice Method by Colleen Milligan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4330275" y="1423075"/>
            <a:ext cx="7580400" cy="50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82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Bioarchaeology: Study of human remains from archaeological context</a:t>
            </a:r>
            <a:endParaRPr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4122B"/>
              </a:solidFill>
            </a:endParaRPr>
          </a:p>
          <a:p>
            <a:pPr indent="-426718" lvl="0" marL="457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Forensic anthropology: Application of anthropological principles to legal and criminal investigations</a:t>
            </a:r>
            <a:endParaRPr>
              <a:solidFill>
                <a:srgbClr val="44122B"/>
              </a:solidFill>
            </a:endParaRPr>
          </a:p>
          <a:p>
            <a:pPr indent="-426719" lvl="1" marL="9144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Arial"/>
              <a:buChar char="○"/>
            </a:pPr>
            <a:r>
              <a:rPr lang="en-US" sz="2800">
                <a:solidFill>
                  <a:srgbClr val="44122B"/>
                </a:solidFill>
              </a:rPr>
              <a:t>More r</a:t>
            </a:r>
            <a:r>
              <a:rPr lang="en-US" sz="2800">
                <a:solidFill>
                  <a:srgbClr val="44122B"/>
                </a:solidFill>
              </a:rPr>
              <a:t>ecently deceased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44122B"/>
              </a:solidFill>
            </a:endParaRPr>
          </a:p>
          <a:p>
            <a:pPr indent="-426718" lvl="0" marL="457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Both are osteology specialists 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Arial"/>
              <a:buChar char="○"/>
            </a:pPr>
            <a:r>
              <a:rPr lang="en-US" sz="2800">
                <a:solidFill>
                  <a:srgbClr val="44122B"/>
                </a:solidFill>
              </a:rPr>
              <a:t>Focus on the skeleton</a:t>
            </a:r>
            <a:endParaRPr sz="2800">
              <a:solidFill>
                <a:srgbClr val="44122B"/>
              </a:solidFill>
            </a:endParaRPr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099" y="0"/>
            <a:ext cx="10338815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Bioarchaeology and Forensic Anthropology</a:t>
            </a:r>
            <a:endParaRPr sz="4000"/>
          </a:p>
        </p:txBody>
      </p:sp>
      <p:pic>
        <p:nvPicPr>
          <p:cNvPr descr="Fichier:Skeleton from the middle ages in Netherlands.jpg" id="52" name="Google Shape;52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750" y="1596401"/>
            <a:ext cx="3701224" cy="47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Attributions</a:t>
            </a:r>
            <a:endParaRPr sz="4000"/>
          </a:p>
        </p:txBody>
      </p:sp>
      <p:graphicFrame>
        <p:nvGraphicFramePr>
          <p:cNvPr id="254" name="Google Shape;254;p36"/>
          <p:cNvGraphicFramePr/>
          <p:nvPr/>
        </p:nvGraphicFramePr>
        <p:xfrm>
          <a:off x="456425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{002FFA9E-95AF-4A50-9425-85485772203B}</a:tableStyleId>
              </a:tblPr>
              <a:tblGrid>
                <a:gridCol w="888600"/>
                <a:gridCol w="1019025"/>
                <a:gridCol w="90473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14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15.12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Skeletal traits commonly used in a morphological assessment of ancestry by Colleen Milligan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Tib fib growth plates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Gilo1969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at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English Wikipedia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15.13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5-year-old Human Child Skull with Mixed Dentition Exposed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15.14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Example of the progression of degenerative changes to the pubic symphysis a derived work by Ashley Kendell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[Original photos by Dr. Julie Fleischman used by permission.]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15.15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Examples of degenerative changes to the sternal rib end by Alex Perrone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15.16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Measurement of the bicondylar length of the femur</a:t>
                      </a:r>
                      <a:r>
                        <a:rPr b="1" lang="en-US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by Alex Perrone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18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15.17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Frontal bone sinuses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Alex Khimich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18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15.18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Shoulder replacement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Smithsonian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[exhibit: Written in Bone, Today’s Bones] has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no known copyright restrictions.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" name="Google Shape;259;p37"/>
          <p:cNvGraphicFramePr/>
          <p:nvPr/>
        </p:nvGraphicFramePr>
        <p:xfrm>
          <a:off x="478450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{002FFA9E-95AF-4A50-9425-85485772203B}</a:tableStyleId>
              </a:tblPr>
              <a:tblGrid>
                <a:gridCol w="934975"/>
                <a:gridCol w="984925"/>
                <a:gridCol w="90164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21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15.19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Skull sword trauma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the National Institutes of Health, Health &amp; Human Services [19th Century Collection, National Museum of Health and Medicine, Armed Forces Institute of Pathology, Washington, D.C. From exhibition "Visible Proofs: Forensic Views of the Body" U.S. National Library of Medicine]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21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15.20 cropped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Skull hammer trauma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the National Institutes of Health, Health &amp; Human Services [19th Century Collection, National Museum of Health and Medicine, Armed Forces Institute of Pathology, Washington, D.C. From exhibition "Visible Proofs: Forensic Views of the Body" U.S. National Library of Medicine]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15.21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Trauma: Gunshot Wounds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Smithsonian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[exhibit: Written in Bone, How Bone Biographies Get Written] has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no known copyright restrictions.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15.28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Burned bone by Alex Perrone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15.22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Human Left Femur, Osteosarcoma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15.23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Osteogenesis Imperfecta Type V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ShakataGaNai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15.24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Human Femur, Tibia and Fibula, Rickets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260" name="Google Shape;260;p37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" name="Google Shape;265;p38"/>
          <p:cNvGraphicFramePr/>
          <p:nvPr/>
        </p:nvGraphicFramePr>
        <p:xfrm>
          <a:off x="445425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{002FFA9E-95AF-4A50-9425-85485772203B}</a:tableStyleId>
              </a:tblPr>
              <a:tblGrid>
                <a:gridCol w="970925"/>
                <a:gridCol w="940450"/>
                <a:gridCol w="90766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15.25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Human Female Achondroplasia Dwarf Skeleton, Articulated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26,27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15.26 cropped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Rodent gnawing by Alex Perrone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26,27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15.29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Root etching by Alex Perrone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26,27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15.30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Weathering by Alex Perrone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15.27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Carnivore damage by Alex Perrone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15.28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Burned bone by Alex Perrone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15.31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Cut marks by Alex Perrone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266" name="Google Shape;266;p38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idx="1" type="body"/>
          </p:nvPr>
        </p:nvSpPr>
        <p:spPr>
          <a:xfrm>
            <a:off x="1308100" y="1423075"/>
            <a:ext cx="105771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rial"/>
              <a:buAutoNum type="arabicPeriod"/>
            </a:pPr>
            <a:r>
              <a:rPr lang="en-US" sz="3200"/>
              <a:t>Is it bone?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rial"/>
              <a:buAutoNum type="arabicPeriod"/>
            </a:pPr>
            <a:r>
              <a:rPr lang="en-US" sz="3200"/>
              <a:t>Is it human?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rial"/>
              <a:buAutoNum type="arabicPeriod"/>
            </a:pPr>
            <a:r>
              <a:rPr lang="en-US" sz="3200"/>
              <a:t>Is it modern or archeological? 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rial"/>
              <a:buAutoNum type="arabicPeriod"/>
            </a:pPr>
            <a:r>
              <a:rPr lang="en-US" sz="3200"/>
              <a:t>How many individuals are present (minimum number)?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rial"/>
              <a:buAutoNum type="arabicPeriod"/>
            </a:pPr>
            <a:r>
              <a:rPr lang="en-US" sz="3200"/>
              <a:t>Who is it?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rial"/>
              <a:buAutoNum type="arabicPeriod"/>
            </a:pPr>
            <a:r>
              <a:rPr lang="en-US" sz="3200"/>
              <a:t>Is there evidence of trauma before or around the time of death?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rial"/>
              <a:buAutoNum type="arabicPeriod"/>
            </a:pPr>
            <a:r>
              <a:rPr lang="en-US" sz="3200"/>
              <a:t>What happened to the remains after death?</a:t>
            </a:r>
            <a:endParaRPr sz="2400"/>
          </a:p>
        </p:txBody>
      </p:sp>
      <p:sp>
        <p:nvSpPr>
          <p:cNvPr id="58" name="Google Shape;58;p1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Initial Skeletal Analysis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Initial Skeletal Analysis: Is It Bone?</a:t>
            </a:r>
            <a:endParaRPr sz="4000"/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1012949" y="1423086"/>
            <a:ext cx="7242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Bone can be difficult to identify</a:t>
            </a:r>
            <a:endParaRPr sz="32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Fragments</a:t>
            </a:r>
            <a:endParaRPr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Many items resemble bone</a:t>
            </a:r>
            <a:endParaRPr sz="28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Two distinct layers</a:t>
            </a:r>
            <a:endParaRPr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Dense compact (cortical) bone  </a:t>
            </a:r>
            <a:endParaRPr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Inner spongy (trabecular) bone</a:t>
            </a:r>
            <a:endParaRPr sz="2800"/>
          </a:p>
        </p:txBody>
      </p:sp>
      <p:pic>
        <p:nvPicPr>
          <p:cNvPr id="65" name="Google Shape;6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50283" y="1423086"/>
            <a:ext cx="3543300" cy="200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78912" y="3528026"/>
            <a:ext cx="3086026" cy="2891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Initial Skeletal Analysis: Is It Human?</a:t>
            </a:r>
            <a:endParaRPr sz="4000"/>
          </a:p>
        </p:txBody>
      </p:sp>
      <p:sp>
        <p:nvSpPr>
          <p:cNvPr id="72" name="Google Shape;72;p12"/>
          <p:cNvSpPr txBox="1"/>
          <p:nvPr>
            <p:ph idx="1" type="body"/>
          </p:nvPr>
        </p:nvSpPr>
        <p:spPr>
          <a:xfrm>
            <a:off x="4300681" y="1482463"/>
            <a:ext cx="7313387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Common request from law enforcement </a:t>
            </a:r>
            <a:endParaRPr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Bone size and shape are important</a:t>
            </a:r>
            <a:endParaRPr/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3200"/>
              <a:t>Human bones</a:t>
            </a:r>
            <a:endParaRPr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Clear distinction between spongy and compact layers </a:t>
            </a:r>
            <a:endParaRPr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Compact layer is often thinner than </a:t>
            </a:r>
            <a:r>
              <a:rPr lang="en-US" sz="2800"/>
              <a:t>in </a:t>
            </a:r>
            <a:r>
              <a:rPr lang="en-US" sz="2800"/>
              <a:t>animals</a:t>
            </a:r>
            <a:endParaRPr/>
          </a:p>
        </p:txBody>
      </p:sp>
      <p:pic>
        <p:nvPicPr>
          <p:cNvPr id="73" name="Google Shape;73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9367" y="2066306"/>
            <a:ext cx="3239489" cy="2258292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2"/>
          <p:cNvSpPr txBox="1"/>
          <p:nvPr/>
        </p:nvSpPr>
        <p:spPr>
          <a:xfrm>
            <a:off x="679366" y="4500748"/>
            <a:ext cx="3239489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compact layer of this animal bone is very thick with almost no spongy bone visible.</a:t>
            </a:r>
            <a:endParaRPr sz="20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>
            <a:off x="309125" y="0"/>
            <a:ext cx="116544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Initial Skeletal Analysis: Modern or Archaeological?</a:t>
            </a:r>
            <a:endParaRPr sz="4000"/>
          </a:p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>
            <a:off x="927099" y="1575486"/>
            <a:ext cx="68265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Context</a:t>
            </a:r>
            <a:endParaRPr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>
                <a:latin typeface="Arial"/>
                <a:ea typeface="Arial"/>
                <a:cs typeface="Arial"/>
                <a:sym typeface="Arial"/>
              </a:rPr>
              <a:t>Includes soil and </a:t>
            </a:r>
            <a:r>
              <a:rPr lang="en-US" sz="2800"/>
              <a:t>objects</a:t>
            </a:r>
            <a:r>
              <a:rPr lang="en-US" sz="2800">
                <a:latin typeface="Arial"/>
                <a:ea typeface="Arial"/>
                <a:cs typeface="Arial"/>
                <a:sym typeface="Arial"/>
              </a:rPr>
              <a:t> nearby</a:t>
            </a:r>
            <a:endParaRPr sz="2800">
              <a:latin typeface="Arial"/>
              <a:ea typeface="Arial"/>
              <a:cs typeface="Arial"/>
              <a:sym typeface="Arial"/>
            </a:endParaRPr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Clues directly from the skeleton</a:t>
            </a:r>
            <a:endParaRPr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D</a:t>
            </a:r>
            <a:r>
              <a:rPr lang="en-US" sz="2800">
                <a:solidFill>
                  <a:srgbClr val="44122B"/>
                </a:solidFill>
              </a:rPr>
              <a:t>ental fillings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Dental wear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1" name="Google Shape;8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0325" y="1593075"/>
            <a:ext cx="3738575" cy="280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/>
          <p:nvPr>
            <p:ph type="title"/>
          </p:nvPr>
        </p:nvSpPr>
        <p:spPr>
          <a:xfrm>
            <a:off x="927100" y="0"/>
            <a:ext cx="103389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Initial Skeletal Analysis: How Many People?</a:t>
            </a:r>
            <a:endParaRPr sz="4000"/>
          </a:p>
        </p:txBody>
      </p:sp>
      <p:sp>
        <p:nvSpPr>
          <p:cNvPr id="87" name="Google Shape;87;p14"/>
          <p:cNvSpPr txBox="1"/>
          <p:nvPr>
            <p:ph idx="1" type="body"/>
          </p:nvPr>
        </p:nvSpPr>
        <p:spPr>
          <a:xfrm>
            <a:off x="4904509" y="1423086"/>
            <a:ext cx="674249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Estimate the number of individuals in a burial assemblage </a:t>
            </a:r>
            <a:endParaRPr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Mass graves or commingled burials 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Multiple methods 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Most commonly used method is Minimum Number of Individuals (MNI)</a:t>
            </a:r>
            <a:endParaRPr sz="2800">
              <a:solidFill>
                <a:srgbClr val="FF0000"/>
              </a:solidFill>
            </a:endParaRPr>
          </a:p>
          <a:p>
            <a: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 sz="2800">
              <a:solidFill>
                <a:srgbClr val="FF0000"/>
              </a:solidFill>
            </a:endParaRPr>
          </a:p>
        </p:txBody>
      </p:sp>
      <p:pic>
        <p:nvPicPr>
          <p:cNvPr id="88" name="Google Shape;8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1650" y="1528076"/>
            <a:ext cx="4358477" cy="2830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5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Constructing the Biological Profile </a:t>
            </a:r>
            <a:endParaRPr sz="4000"/>
          </a:p>
        </p:txBody>
      </p:sp>
      <p:sp>
        <p:nvSpPr>
          <p:cNvPr id="94" name="Google Shape;94;p15"/>
          <p:cNvSpPr txBox="1"/>
          <p:nvPr>
            <p:ph idx="1" type="body"/>
          </p:nvPr>
        </p:nvSpPr>
        <p:spPr>
          <a:xfrm>
            <a:off x="1309800" y="1426800"/>
            <a:ext cx="96426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Noto Sans Symbols"/>
              <a:buChar char="●"/>
            </a:pPr>
            <a:r>
              <a:rPr lang="en-US" sz="3200"/>
              <a:t>Individual’s identifying biological characteristics</a:t>
            </a:r>
            <a:endParaRPr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Noto Sans Symbols"/>
              <a:buChar char="●"/>
            </a:pPr>
            <a:r>
              <a:rPr lang="en-US" sz="2800"/>
              <a:t>Sex</a:t>
            </a:r>
            <a:endParaRPr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Noto Sans Symbols"/>
              <a:buChar char="●"/>
            </a:pPr>
            <a:r>
              <a:rPr lang="en-US" sz="2800"/>
              <a:t>Age</a:t>
            </a:r>
            <a:endParaRPr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Noto Sans Symbols"/>
              <a:buChar char="●"/>
            </a:pPr>
            <a:r>
              <a:rPr lang="en-US" sz="2800"/>
              <a:t>Stature</a:t>
            </a:r>
            <a:endParaRPr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Noto Sans Symbols"/>
              <a:buChar char="●"/>
            </a:pPr>
            <a:r>
              <a:rPr lang="en-US" sz="2800"/>
              <a:t>Ancestry</a:t>
            </a:r>
            <a:endParaRPr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Noto Sans Symbols"/>
              <a:buChar char="●"/>
            </a:pPr>
            <a:r>
              <a:rPr lang="en-US" sz="2800"/>
              <a:t>Skeletal variation</a:t>
            </a:r>
            <a:endParaRPr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Noto Sans Symbols"/>
              <a:buChar char="●"/>
            </a:pPr>
            <a:r>
              <a:rPr lang="en-US" sz="2800"/>
              <a:t>Trauma</a:t>
            </a:r>
            <a:endParaRPr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Noto Sans Symbols"/>
              <a:buChar char="●"/>
            </a:pPr>
            <a:r>
              <a:rPr lang="en-US" sz="2800"/>
              <a:t>Pathology</a:t>
            </a:r>
            <a:endParaRPr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