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90B6CDB-E8CA-4617-B0E4-A94A36F3F3D9}">
  <a:tblStyle styleId="{290B6CDB-E8CA-4617-B0E4-A94A36F3F3D9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6afad6d144_0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6afad6d144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6afad6d144_0_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6afad6d144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afad6d144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6afad6d144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6afad6d14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6afad6d144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afad6d144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afad6d14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afad6d144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afad6d14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6afad6d144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6afad6d14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afad6d144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afad6d144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afad6d144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afad6d144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physanth.org/annual-meetings/past-meetings/annual-meeting-2018/" TargetMode="External"/><Relationship Id="rId12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advances.sciencemag.org/content/3/1/e1600946" TargetMode="External"/><Relationship Id="rId4" Type="http://schemas.openxmlformats.org/officeDocument/2006/relationships/hyperlink" Target="https://creativecommons.org/licenses/by/4.0/deed.en_US" TargetMode="External"/><Relationship Id="rId9" Type="http://schemas.openxmlformats.org/officeDocument/2006/relationships/hyperlink" Target="https://creativecommons.org/licenses/by-nc/4.0/" TargetMode="External"/><Relationship Id="rId15" Type="http://schemas.openxmlformats.org/officeDocument/2006/relationships/hyperlink" Target="https://commons.wikimedia.org/wiki/File:Tourists_feeding_monkeys_ATR_P1180869.jpg" TargetMode="External"/><Relationship Id="rId14" Type="http://schemas.openxmlformats.org/officeDocument/2006/relationships/hyperlink" Target="https://creativecommons.org/licenses/by-nc/4.0/" TargetMode="External"/><Relationship Id="rId17" Type="http://schemas.openxmlformats.org/officeDocument/2006/relationships/hyperlink" Target="https://creativecommons.org/licenses/by-sa/4.0/legalcode" TargetMode="External"/><Relationship Id="rId16" Type="http://schemas.openxmlformats.org/officeDocument/2006/relationships/hyperlink" Target="https://commons.wikimedia.org/wiki/User:Shankar_Raman" TargetMode="External"/><Relationship Id="rId5" Type="http://schemas.openxmlformats.org/officeDocument/2006/relationships/hyperlink" Target="https://www.flickr.com/photos/rod_waddington/34907123722/in/photostream/" TargetMode="External"/><Relationship Id="rId6" Type="http://schemas.openxmlformats.org/officeDocument/2006/relationships/hyperlink" Target="https://www.flickr.com/photos/rod_waddington/" TargetMode="External"/><Relationship Id="rId7" Type="http://schemas.openxmlformats.org/officeDocument/2006/relationships/hyperlink" Target="https://creativecommons.org/licenses/by-sa/2.0/" TargetMode="External"/><Relationship Id="rId8" Type="http://schemas.openxmlformats.org/officeDocument/2006/relationships/hyperlink" Target="http://www.preservemuriqui.org.br/estacao.htm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Appendix B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49" y="1676925"/>
            <a:ext cx="77175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Primate Conservation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34603" y="268187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Mary P. Dinsmore, M.S.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Ilianna E. Anise, B.A.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Rebekah J. Ellis, B.A.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Amanda J. Hardie, M.A.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Jacob B. Kraus, B.A.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Karen B. Strier,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7565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Significance of Primates</a:t>
            </a:r>
            <a:endParaRPr sz="4000"/>
          </a:p>
        </p:txBody>
      </p:sp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5739400" y="1289050"/>
            <a:ext cx="6131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Ecological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Seed dispersal, pollinators 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Bioanthropological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 behavior, evolution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Cultural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Human-nonhuman primate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interface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Economic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Ecotourism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175" y="1556238"/>
            <a:ext cx="4994025" cy="374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>
            <p:ph type="title"/>
          </p:nvPr>
        </p:nvSpPr>
        <p:spPr>
          <a:xfrm>
            <a:off x="1121775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Can be Done?</a:t>
            </a:r>
            <a:endParaRPr sz="4000"/>
          </a:p>
        </p:txBody>
      </p:sp>
      <p:sp>
        <p:nvSpPr>
          <p:cNvPr id="107" name="Google Shape;107;p17"/>
          <p:cNvSpPr txBox="1"/>
          <p:nvPr>
            <p:ph idx="1" type="body"/>
          </p:nvPr>
        </p:nvSpPr>
        <p:spPr>
          <a:xfrm>
            <a:off x="1173449" y="141006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Long-term research studies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Effects of human activity and climate change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Understand behaviors for reintroductions or translocations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Practical efforts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NGOs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Community-based conservation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Reforestation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Can YOU Do?</a:t>
            </a:r>
            <a:endParaRPr sz="4000"/>
          </a:p>
        </p:txBody>
      </p:sp>
      <p:sp>
        <p:nvSpPr>
          <p:cNvPr id="113" name="Google Shape;113;p18"/>
          <p:cNvSpPr txBox="1"/>
          <p:nvPr>
            <p:ph idx="1" type="body"/>
          </p:nvPr>
        </p:nvSpPr>
        <p:spPr>
          <a:xfrm>
            <a:off x="1161799" y="141003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Local zoos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Primate conservation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Environmentally friendly consumer practices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Buy products that use sustainable ingredients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Resist engaging with wild animals or sharing videos of primates in nonnormative habitats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Google Shape;118;p19"/>
          <p:cNvGraphicFramePr/>
          <p:nvPr/>
        </p:nvGraphicFramePr>
        <p:xfrm>
          <a:off x="466475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{290B6CDB-E8CA-4617-B0E4-A94A36F3F3D9}</a:tableStyleId>
              </a:tblPr>
              <a:tblGrid>
                <a:gridCol w="910550"/>
                <a:gridCol w="913550"/>
                <a:gridCol w="91533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Global primate species richness, distributions, and the percentage of species threatened and with declining populations (Figure 1)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Estrada et al. [Original: 2017 “Impending Extinction Crisis of the World’s Primates: Why Primates Matter.” Science Advances 3 (229): 1–16. doi:10.1126/sciadv.1600946]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Mountain Gorilla Bwindi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Rod Waddington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2.0 License.  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 female northern muriqui (Brachyteles hypoxanthus) with infant at the Feliciano Miguel Abdala Private Natural Heritage Reserve outside of Caratinga, Brazil by Amanda J. Hardie, courtesy of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Projeto Muriqui de Caratinga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 female gelada (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Theropithecus gelada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with a snare around its neck in central Ethiopia by Kadie Callingham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Cattle graze in papaya plantation, once forested land, in Montagne des Français, Madagascar by Mary P. Dinsmore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Old-growth tree uprooted after Cyclone Enawo, Madagascar by Mary P. Dinsmore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 model of the extinction vortex drawn by Karen B. Strier (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AAPA 87th Annual Meeting, 11-14 April 2018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), adapted from Gilpin and Soulé (1986), is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Tourists feeding monkeys ATR P1180869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T. R. Shankar Raman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19" name="Google Shape;119;p19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Understand primate conservation status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Specify criteria used to assess conservation status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Identify and understand threats to primate survival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Discuss significance of primates for ecology and humankind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Learn how people can help protect primates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240799" y="12212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Brazil, Madagascar, Congo, Indonesia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⅔ of all wild primates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60% of primates are threatened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75% have population decline</a:t>
            </a:r>
            <a:endParaRPr sz="32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Diversity of Primates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8650" y="3309026"/>
            <a:ext cx="6439775" cy="329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3013950" y="1373600"/>
            <a:ext cx="9047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Mountain gorilla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Rwanda, Democratic Republic of Congo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Endangered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Northern muriqui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Brazil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Critically endangered</a:t>
            </a:r>
            <a:endParaRPr sz="28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995225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Examples of Endangered</a:t>
            </a:r>
            <a:r>
              <a:rPr lang="en-US" sz="4000"/>
              <a:t> Primates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32450" y="3070400"/>
            <a:ext cx="4029074" cy="302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125" y="1611650"/>
            <a:ext cx="2738875" cy="34954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313000" y="0"/>
            <a:ext cx="117630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International Union for the Conservation of Nature </a:t>
            </a:r>
            <a:endParaRPr sz="4000"/>
          </a:p>
        </p:txBody>
      </p:sp>
      <p:sp>
        <p:nvSpPr>
          <p:cNvPr id="66" name="Google Shape;66;p11"/>
          <p:cNvSpPr txBox="1"/>
          <p:nvPr>
            <p:ph idx="1" type="body"/>
          </p:nvPr>
        </p:nvSpPr>
        <p:spPr>
          <a:xfrm>
            <a:off x="1226374" y="14667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Critically Endangered (CR)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Extremely high risk of extinction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Endangered (EN)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Very high risk of extinction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Vulnerable (VU)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High risk of extinction</a:t>
            </a:r>
            <a:endParaRPr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>
            <a:off x="1308100" y="0"/>
            <a:ext cx="105393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Threats to Primates</a:t>
            </a:r>
            <a:endParaRPr sz="4000"/>
          </a:p>
        </p:txBody>
      </p:sp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1240799" y="12974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Hunting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Bushmeat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Poaching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Biomedical research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Wildlife trade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Pet owners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Zoos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Tourism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Circuses</a:t>
            </a:r>
            <a:endParaRPr sz="2800"/>
          </a:p>
        </p:txBody>
      </p:sp>
      <p:pic>
        <p:nvPicPr>
          <p:cNvPr id="73" name="Google Shape;7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125" y="2744875"/>
            <a:ext cx="4778625" cy="358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type="title"/>
          </p:nvPr>
        </p:nvSpPr>
        <p:spPr>
          <a:xfrm>
            <a:off x="1308100" y="0"/>
            <a:ext cx="105393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Threats to Primates</a:t>
            </a:r>
            <a:endParaRPr sz="4000"/>
          </a:p>
        </p:txBody>
      </p:sp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5080925" y="1405850"/>
            <a:ext cx="6955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Habitat loss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 land use and expansion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Agriculture, logging, livestock farming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Fragmentation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Roads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Degradation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Pollution, pesticides</a:t>
            </a:r>
            <a:endParaRPr sz="2800"/>
          </a:p>
        </p:txBody>
      </p: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875" y="1958150"/>
            <a:ext cx="4769650" cy="357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>
            <a:off x="1145075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Threats to Primates: </a:t>
            </a:r>
            <a:r>
              <a:rPr lang="en-US" sz="4000"/>
              <a:t>Climate Change</a:t>
            </a:r>
            <a:endParaRPr sz="4000"/>
          </a:p>
        </p:txBody>
      </p:sp>
      <p:sp>
        <p:nvSpPr>
          <p:cNvPr id="86" name="Google Shape;86;p14"/>
          <p:cNvSpPr txBox="1"/>
          <p:nvPr>
            <p:ph idx="1" type="body"/>
          </p:nvPr>
        </p:nvSpPr>
        <p:spPr>
          <a:xfrm>
            <a:off x="997599" y="12885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Current state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Droughts, increased carbon dioxide,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unpredictable weather patterns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Large scale change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Inhospitable environments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Diets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Small-scale change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Behavioral adaptations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pic>
        <p:nvPicPr>
          <p:cNvPr id="87" name="Google Shape;8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8125" y="1288488"/>
            <a:ext cx="3823876" cy="510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type="title"/>
          </p:nvPr>
        </p:nvSpPr>
        <p:spPr>
          <a:xfrm>
            <a:off x="810975" y="0"/>
            <a:ext cx="10153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Threats to Primates: </a:t>
            </a:r>
            <a:r>
              <a:rPr lang="en-US" sz="4000"/>
              <a:t>Disease and Extinction </a:t>
            </a:r>
            <a:endParaRPr sz="4000"/>
          </a:p>
        </p:txBody>
      </p:sp>
      <p:sp>
        <p:nvSpPr>
          <p:cNvPr id="93" name="Google Shape;93;p15"/>
          <p:cNvSpPr txBox="1"/>
          <p:nvPr>
            <p:ph idx="1" type="body"/>
          </p:nvPr>
        </p:nvSpPr>
        <p:spPr>
          <a:xfrm>
            <a:off x="718274" y="13454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Disease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Environmental change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Human introduction of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novel pathogens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Extinction vortex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pic>
        <p:nvPicPr>
          <p:cNvPr id="94" name="Google Shape;9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2616" y="1402625"/>
            <a:ext cx="6400785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