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FD8B687-9978-43CA-87DC-9F2A3FC4EC2B}">
  <a:tblStyle styleId="{7FD8B687-9978-43CA-87DC-9F2A3FC4EC2B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/>
      <a:tcStyle>
        <a:fill>
          <a:solidFill>
            <a:srgbClr val="F3D1CB"/>
          </a:solidFill>
        </a:fill>
      </a:tcStyle>
    </a:band1H>
    <a:band2H>
      <a:tcTxStyle/>
    </a:band2H>
    <a:band1V>
      <a:tcTxStyle/>
      <a:tcStyle>
        <a:fill>
          <a:solidFill>
            <a:srgbClr val="F3D1CB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7acd02e594_0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7acd02e594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7acd02e594_0_4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7acd02e594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7acd07d873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g7acd07d873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7acd07d873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g7acd07d873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7acd07d873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g7acd07d873_0_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7acd07d873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7acd07d873_0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7acd07d873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g7acd07d873_0_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7acd07d873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g7acd07d873_0_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7acd07d873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g7acd07d873_0_5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7acd02e594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7acd02e59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7acd02e594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7acd02e59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7acd02e594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7acd02e594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7acd02e594_0_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7acd02e594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7acd02e594_0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7acd02e594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7acd02e594_0_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7acd02e594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4"/>
          <p:cNvSpPr/>
          <p:nvPr/>
        </p:nvSpPr>
        <p:spPr>
          <a:xfrm>
            <a:off x="0" y="1150938"/>
            <a:ext cx="12192000" cy="5707062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1309789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6763021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</a:t>
            </a: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 editors of </a:t>
            </a:r>
            <a:r>
              <a:rPr i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20" Type="http://schemas.openxmlformats.org/officeDocument/2006/relationships/hyperlink" Target="https://creativecommons.org/licenses/by-nc/4.0/" TargetMode="External"/><Relationship Id="rId22" Type="http://schemas.openxmlformats.org/officeDocument/2006/relationships/hyperlink" Target="https://boneclones.com/" TargetMode="External"/><Relationship Id="rId21" Type="http://schemas.openxmlformats.org/officeDocument/2006/relationships/hyperlink" Target="https://boneclones.com/product/cro-magnon-1-skull-and-jaw-BH-017-C/category/all-fossil-hominids/fossil-hominids" TargetMode="External"/><Relationship Id="rId24" Type="http://schemas.openxmlformats.org/officeDocument/2006/relationships/hyperlink" Target="https://commons.wikimedia.org/wiki/File:La_station_quaternaire_de_Raymonden_(...)Hardy_Michel_bpt6k5567846s_(2).jpg" TargetMode="External"/><Relationship Id="rId23" Type="http://schemas.openxmlformats.org/officeDocument/2006/relationships/hyperlink" Target="https://creativecommons.org/licenses/by-nc/4.0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://marynelsonstudio.com" TargetMode="External"/><Relationship Id="rId4" Type="http://schemas.openxmlformats.org/officeDocument/2006/relationships/hyperlink" Target="https://creativecommons.org/licenses/by-nc/4.0/" TargetMode="External"/><Relationship Id="rId9" Type="http://schemas.openxmlformats.org/officeDocument/2006/relationships/hyperlink" Target="https://creativecommons.org/licenses/by-nc/4.0/" TargetMode="External"/><Relationship Id="rId26" Type="http://schemas.openxmlformats.org/officeDocument/2006/relationships/hyperlink" Target="https://creativecommons.org/licenses/by-nc/4.0/" TargetMode="External"/><Relationship Id="rId25" Type="http://schemas.openxmlformats.org/officeDocument/2006/relationships/hyperlink" Target="https://en.wikipedia.org/wiki/Public_domain" TargetMode="External"/><Relationship Id="rId5" Type="http://schemas.openxmlformats.org/officeDocument/2006/relationships/hyperlink" Target="http://marynelsonstudio.com" TargetMode="External"/><Relationship Id="rId6" Type="http://schemas.openxmlformats.org/officeDocument/2006/relationships/hyperlink" Target="https://creativecommons.org/licenses/by-nc/4.0/" TargetMode="External"/><Relationship Id="rId7" Type="http://schemas.openxmlformats.org/officeDocument/2006/relationships/hyperlink" Target="https://boneclones.com/product/homo-sapiens-idaltu-bou-vp-16-1-herto-skull-BH-045/category/all-fossil-hominids/fossil-hominids" TargetMode="External"/><Relationship Id="rId8" Type="http://schemas.openxmlformats.org/officeDocument/2006/relationships/hyperlink" Target="https://boneclones.com/" TargetMode="External"/><Relationship Id="rId11" Type="http://schemas.openxmlformats.org/officeDocument/2006/relationships/hyperlink" Target="https://boneclones.com/" TargetMode="External"/><Relationship Id="rId10" Type="http://schemas.openxmlformats.org/officeDocument/2006/relationships/hyperlink" Target="https://boneclones.com/product/homo-sapiens-skull-skhul-5-BH-032" TargetMode="External"/><Relationship Id="rId13" Type="http://schemas.openxmlformats.org/officeDocument/2006/relationships/hyperlink" Target="https://commons.wikimedia.org/wiki/File:Liujiang_cave_skull-a._Homo_Sapiens_68,000_Years_Old.jpg" TargetMode="External"/><Relationship Id="rId12" Type="http://schemas.openxmlformats.org/officeDocument/2006/relationships/hyperlink" Target="https://creativecommons.org/licenses/by-nc/4.0/" TargetMode="External"/><Relationship Id="rId15" Type="http://schemas.openxmlformats.org/officeDocument/2006/relationships/hyperlink" Target="https://www.flickr.com/people/14405058@N08" TargetMode="External"/><Relationship Id="rId14" Type="http://schemas.openxmlformats.org/officeDocument/2006/relationships/hyperlink" Target="https://naturalhistory.si.edu/visit" TargetMode="External"/><Relationship Id="rId17" Type="http://schemas.openxmlformats.org/officeDocument/2006/relationships/hyperlink" Target="https://commons.wikimedia.org/wiki/File:Kow_Swamp1-Homo_sapiens.jpg" TargetMode="External"/><Relationship Id="rId16" Type="http://schemas.openxmlformats.org/officeDocument/2006/relationships/hyperlink" Target="https://creativecommons.org/licenses/by-sa/2.0/legalcode" TargetMode="External"/><Relationship Id="rId19" Type="http://schemas.openxmlformats.org/officeDocument/2006/relationships/hyperlink" Target="https://creativecommons.org/licenses/by-sa/2.0/legalcode" TargetMode="External"/><Relationship Id="rId18" Type="http://schemas.openxmlformats.org/officeDocument/2006/relationships/hyperlink" Target="https://www.flickr.com/people/14405058@N08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commons.wikimedia.org/wiki/File:BBC-shell-beads.jpg" TargetMode="External"/><Relationship Id="rId4" Type="http://schemas.openxmlformats.org/officeDocument/2006/relationships/hyperlink" Target="https://en.wikipedia.org/wiki/User:Chenshilwood" TargetMode="External"/><Relationship Id="rId9" Type="http://schemas.openxmlformats.org/officeDocument/2006/relationships/hyperlink" Target="https://www.si.edu/termsofuse" TargetMode="External"/><Relationship Id="rId5" Type="http://schemas.openxmlformats.org/officeDocument/2006/relationships/hyperlink" Target="https://en.wikipedia.org/wiki/" TargetMode="External"/><Relationship Id="rId6" Type="http://schemas.openxmlformats.org/officeDocument/2006/relationships/hyperlink" Target="https://creativecommons.org/licenses/by-sa/3.0/legalcode" TargetMode="External"/><Relationship Id="rId7" Type="http://schemas.openxmlformats.org/officeDocument/2006/relationships/hyperlink" Target="https://www.si.edu/object/chndm_15.2012.25" TargetMode="External"/><Relationship Id="rId8" Type="http://schemas.openxmlformats.org/officeDocument/2006/relationships/hyperlink" Target="https://www.si.edu/" TargetMode="External"/><Relationship Id="rId11" Type="http://schemas.openxmlformats.org/officeDocument/2006/relationships/hyperlink" Target="https://commons.wikimedia.org/wiki/File:Centres_of_origin_and_spread_of_agriculture.svg" TargetMode="External"/><Relationship Id="rId10" Type="http://schemas.openxmlformats.org/officeDocument/2006/relationships/hyperlink" Target="https://creativecommons.org/licenses/by-nc/4.0/" TargetMode="External"/><Relationship Id="rId13" Type="http://schemas.openxmlformats.org/officeDocument/2006/relationships/hyperlink" Target="https://creativecommons.org/licenses/by-sa/3.0/legalcode" TargetMode="External"/><Relationship Id="rId12" Type="http://schemas.openxmlformats.org/officeDocument/2006/relationships/hyperlink" Target="https://commons.wikimedia.org/wiki/User:Joe_Roe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12</a:t>
            </a:r>
            <a:endParaRPr sz="6000"/>
          </a:p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Modern </a:t>
            </a:r>
            <a:r>
              <a:rPr i="1" lang="en-US">
                <a:solidFill>
                  <a:srgbClr val="434343"/>
                </a:solidFill>
              </a:rPr>
              <a:t>Homo sapiens</a:t>
            </a:r>
            <a:endParaRPr i="1">
              <a:solidFill>
                <a:srgbClr val="434343"/>
              </a:solidFill>
            </a:endParaRPr>
          </a:p>
        </p:txBody>
      </p:sp>
      <p:sp>
        <p:nvSpPr>
          <p:cNvPr id="38" name="Google Shape;38;p7"/>
          <p:cNvSpPr txBox="1"/>
          <p:nvPr>
            <p:ph idx="3" type="body"/>
          </p:nvPr>
        </p:nvSpPr>
        <p:spPr>
          <a:xfrm>
            <a:off x="490553" y="295102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Keith Chan, Ph.D.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9" name="Google Shape;39;p7"/>
          <p:cNvSpPr txBox="1"/>
          <p:nvPr/>
        </p:nvSpPr>
        <p:spPr>
          <a:xfrm>
            <a:off x="554525" y="63350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/>
          <p:nvPr>
            <p:ph idx="1" type="body"/>
          </p:nvPr>
        </p:nvSpPr>
        <p:spPr>
          <a:xfrm>
            <a:off x="5850200" y="1423075"/>
            <a:ext cx="57678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Europe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“Cro-Magnon”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sz="2800"/>
              <a:t>4 adults, 1 infant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28,000 years ago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Rock shelter, France </a:t>
            </a:r>
            <a:endParaRPr sz="2800"/>
          </a:p>
        </p:txBody>
      </p:sp>
      <p:sp>
        <p:nvSpPr>
          <p:cNvPr id="99" name="Google Shape;99;p1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 sz="4000"/>
              <a:t>First Africa, then the World</a:t>
            </a:r>
            <a:endParaRPr sz="4000"/>
          </a:p>
        </p:txBody>
      </p:sp>
      <p:pic>
        <p:nvPicPr>
          <p:cNvPr id="100" name="Google Shape;10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1375" y="1651675"/>
            <a:ext cx="4276725" cy="427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7"/>
          <p:cNvSpPr txBox="1"/>
          <p:nvPr>
            <p:ph type="title"/>
          </p:nvPr>
        </p:nvSpPr>
        <p:spPr>
          <a:xfrm>
            <a:off x="125795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First Africa, then the World </a:t>
            </a:r>
            <a:endParaRPr sz="4000"/>
          </a:p>
        </p:txBody>
      </p:sp>
      <p:sp>
        <p:nvSpPr>
          <p:cNvPr id="106" name="Google Shape;106;p17"/>
          <p:cNvSpPr txBox="1"/>
          <p:nvPr>
            <p:ph idx="1" type="body"/>
          </p:nvPr>
        </p:nvSpPr>
        <p:spPr>
          <a:xfrm>
            <a:off x="6992475" y="1423075"/>
            <a:ext cx="46545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Upper Paleolithic material culture in Europe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Aurignacian 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Gravettian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Solutrean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Magdalenian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Cave art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Chauvet-Pont-d'Arc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Lascaux</a:t>
            </a:r>
            <a:endParaRPr sz="2800">
              <a:solidFill>
                <a:srgbClr val="44122B"/>
              </a:solidFill>
            </a:endParaRPr>
          </a:p>
        </p:txBody>
      </p:sp>
      <p:pic>
        <p:nvPicPr>
          <p:cNvPr id="107" name="Google Shape;10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9725" y="1208650"/>
            <a:ext cx="5841699" cy="564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8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4000"/>
              <a:t>First Africa, then the World </a:t>
            </a:r>
            <a:endParaRPr sz="4000"/>
          </a:p>
        </p:txBody>
      </p:sp>
      <p:sp>
        <p:nvSpPr>
          <p:cNvPr id="113" name="Google Shape;113;p18"/>
          <p:cNvSpPr txBox="1"/>
          <p:nvPr>
            <p:ph idx="1" type="body"/>
          </p:nvPr>
        </p:nvSpPr>
        <p:spPr>
          <a:xfrm>
            <a:off x="480250" y="5679050"/>
            <a:ext cx="116220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Modern </a:t>
            </a:r>
            <a:r>
              <a:rPr i="1" lang="en-US" sz="3200"/>
              <a:t>Homo sapiens </a:t>
            </a:r>
            <a:r>
              <a:rPr lang="en-US" sz="3200"/>
              <a:t>interbred with Neanderthals and Denisovans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114" name="Google Shape;11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3249" y="1270125"/>
            <a:ext cx="6400500" cy="4453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4000"/>
              <a:t>First Africa, then the World</a:t>
            </a:r>
            <a:endParaRPr sz="4000"/>
          </a:p>
        </p:txBody>
      </p:sp>
      <p:sp>
        <p:nvSpPr>
          <p:cNvPr id="120" name="Google Shape;120;p19"/>
          <p:cNvSpPr txBox="1"/>
          <p:nvPr>
            <p:ph idx="1" type="body"/>
          </p:nvPr>
        </p:nvSpPr>
        <p:spPr>
          <a:xfrm>
            <a:off x="1308099" y="1423075"/>
            <a:ext cx="38211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Africa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Middle Stone Age</a:t>
            </a:r>
            <a:endParaRPr sz="28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sz="2600"/>
              <a:t>Blombos Cave in South Africa</a:t>
            </a:r>
            <a:endParaRPr sz="26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Later Stone Age</a:t>
            </a:r>
            <a:endParaRPr sz="28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sz="2600"/>
              <a:t>Border Cave in South Africa </a:t>
            </a:r>
            <a:endParaRPr sz="2600"/>
          </a:p>
        </p:txBody>
      </p:sp>
      <p:pic>
        <p:nvPicPr>
          <p:cNvPr id="121" name="Google Shape;12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18950" y="1689513"/>
            <a:ext cx="4976775" cy="426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4000"/>
              <a:t>First Africa, then the World</a:t>
            </a:r>
            <a:endParaRPr sz="4000"/>
          </a:p>
        </p:txBody>
      </p:sp>
      <p:sp>
        <p:nvSpPr>
          <p:cNvPr id="127" name="Google Shape;127;p20"/>
          <p:cNvSpPr txBox="1"/>
          <p:nvPr>
            <p:ph idx="1" type="body"/>
          </p:nvPr>
        </p:nvSpPr>
        <p:spPr>
          <a:xfrm>
            <a:off x="1308101" y="1423075"/>
            <a:ext cx="9315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By 20,000, our species was the only member of the genus Homo left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3200"/>
              <a:t>Discovering North America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Prehistoric Native Americans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Beringia</a:t>
            </a:r>
            <a:endParaRPr sz="28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sz="2600"/>
              <a:t>Ice-Free Corridor model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-US" sz="2600"/>
              <a:t>Coastal Route model</a:t>
            </a:r>
            <a:endParaRPr sz="26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4000"/>
              <a:t>First Africa, then the World </a:t>
            </a:r>
            <a:endParaRPr sz="4000"/>
          </a:p>
        </p:txBody>
      </p:sp>
      <p:sp>
        <p:nvSpPr>
          <p:cNvPr id="133" name="Google Shape;133;p21"/>
          <p:cNvSpPr txBox="1"/>
          <p:nvPr>
            <p:ph idx="1" type="body"/>
          </p:nvPr>
        </p:nvSpPr>
        <p:spPr>
          <a:xfrm>
            <a:off x="6089600" y="1423075"/>
            <a:ext cx="45333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Migration from North America to South America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Monte Verde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Clovis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134" name="Google Shape;13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8100" y="1518325"/>
            <a:ext cx="3457575" cy="461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4000"/>
              <a:t>Models for </a:t>
            </a:r>
            <a:r>
              <a:rPr i="1" lang="en-US" sz="4000"/>
              <a:t>Homo sapiens</a:t>
            </a:r>
            <a:r>
              <a:rPr lang="en-US" sz="4000"/>
              <a:t> evolution</a:t>
            </a:r>
            <a:endParaRPr sz="4000"/>
          </a:p>
        </p:txBody>
      </p:sp>
      <p:sp>
        <p:nvSpPr>
          <p:cNvPr id="140" name="Google Shape;140;p22"/>
          <p:cNvSpPr txBox="1"/>
          <p:nvPr>
            <p:ph idx="1" type="body"/>
          </p:nvPr>
        </p:nvSpPr>
        <p:spPr>
          <a:xfrm>
            <a:off x="1308100" y="1403875"/>
            <a:ext cx="45333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Out of Africa model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Multiregionalism model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Assimilation model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141" name="Google Shape;14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13025" y="1403875"/>
            <a:ext cx="5113244" cy="545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4000"/>
              <a:t>The Chain Reaction of Agriculture</a:t>
            </a:r>
            <a:endParaRPr sz="4000"/>
          </a:p>
        </p:txBody>
      </p:sp>
      <p:sp>
        <p:nvSpPr>
          <p:cNvPr id="147" name="Google Shape;147;p23"/>
          <p:cNvSpPr txBox="1"/>
          <p:nvPr>
            <p:ph idx="1" type="body"/>
          </p:nvPr>
        </p:nvSpPr>
        <p:spPr>
          <a:xfrm>
            <a:off x="8509425" y="1288625"/>
            <a:ext cx="35151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Neolithic transition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</a:t>
            </a:r>
            <a:r>
              <a:rPr lang="en-US" sz="2800"/>
              <a:t>oraging</a:t>
            </a:r>
            <a:r>
              <a:rPr lang="en-US" sz="2800"/>
              <a:t> bands to farmers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Holocene epoch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Independent invention and diffusion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148" name="Google Shape;14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8025" y="1928475"/>
            <a:ext cx="8049000" cy="3777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4000"/>
              <a:t>Agriculture: Cultural Effects</a:t>
            </a:r>
            <a:endParaRPr sz="4000"/>
          </a:p>
        </p:txBody>
      </p:sp>
      <p:sp>
        <p:nvSpPr>
          <p:cNvPr id="154" name="Google Shape;154;p24"/>
          <p:cNvSpPr txBox="1"/>
          <p:nvPr>
            <p:ph idx="1" type="body"/>
          </p:nvPr>
        </p:nvSpPr>
        <p:spPr>
          <a:xfrm>
            <a:off x="1075775" y="1288625"/>
            <a:ext cx="105465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Sedentarism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Population growth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Specialization of labor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Urbanization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Institutions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Monumental architecture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Diet changes</a:t>
            </a:r>
            <a:endParaRPr sz="320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" name="Google Shape;159;p25"/>
          <p:cNvGraphicFramePr/>
          <p:nvPr/>
        </p:nvGraphicFramePr>
        <p:xfrm>
          <a:off x="469925" y="122430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{7FD8B687-9978-43CA-87DC-9F2A3FC4EC2B}</a:tableStyleId>
              </a:tblPr>
              <a:tblGrid>
                <a:gridCol w="944975"/>
                <a:gridCol w="964725"/>
                <a:gridCol w="90594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Modern and archaic Homo sapiens skeletons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  <a:highlight>
                          <a:schemeClr val="lt2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12.2 Modern human and Neanderthal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  <a:highlight>
                          <a:schemeClr val="lt2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Homo sapiens idaltu BOU-VP-16/1 Herto Cranium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  <a:highlight>
                          <a:schemeClr val="lt2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Homo sapiens Skull Skhul 5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  <a:highlight>
                          <a:schemeClr val="lt2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12.10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Liujiang cave skull-a. Homo Sapiens 68,000 Years Old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(Taken at the David H. Koch Hall of Human Origins at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Smithsonian Natural History Museum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)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Ryan Somma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from Occoquan, USA has been modified (color modified) and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  <a:highlight>
                          <a:schemeClr val="lt2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Kow Swamp1-Homo sapiens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Ryan Somma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from Occoquan, USA,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has been modified (background cleaned and color modified) and is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  <a:highlight>
                          <a:schemeClr val="lt2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12.14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Cro-Magnon 1 Skull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  <a:highlight>
                          <a:schemeClr val="lt2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La station quaternaire de Raymonden (...)Hardy Michel bpt6k5567846s (2)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by M. Féauxis [original by Michel Hardy (1891)]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2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  <a:highlight>
                          <a:schemeClr val="lt2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12.18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Current Estimates of Arhcaic-Modern Admixture original to Explorations: An Open Invitation to Biological Anthropology by Keith Chan and Katie Nelson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2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  <a:highlight>
                          <a:schemeClr val="lt2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60" name="Google Shape;160;p25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Identify skeletal traits </a:t>
            </a:r>
            <a:r>
              <a:rPr lang="en-US" sz="3200"/>
              <a:t>of</a:t>
            </a:r>
            <a:r>
              <a:rPr lang="en-US" sz="3200">
                <a:solidFill>
                  <a:srgbClr val="44122B"/>
                </a:solidFill>
              </a:rPr>
              <a:t> modern </a:t>
            </a:r>
            <a:r>
              <a:rPr i="1" lang="en-US" sz="3200">
                <a:solidFill>
                  <a:srgbClr val="44122B"/>
                </a:solidFill>
              </a:rPr>
              <a:t>Homo sapiens</a:t>
            </a:r>
            <a:endParaRPr i="1"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Discuss </a:t>
            </a:r>
            <a:r>
              <a:rPr lang="en-US" sz="3200"/>
              <a:t>behavioral</a:t>
            </a:r>
            <a:r>
              <a:rPr lang="en-US" sz="3200"/>
              <a:t> traits of modern </a:t>
            </a:r>
            <a:r>
              <a:rPr i="1" lang="en-US" sz="3200"/>
              <a:t>Homo sapiens</a:t>
            </a:r>
            <a:endParaRPr i="1" sz="3200"/>
          </a:p>
          <a:p>
            <a:pPr indent="-4318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/>
              <a:t>Trace the worldwide expansion of modern </a:t>
            </a:r>
            <a:r>
              <a:rPr i="1" lang="en-US" sz="3200"/>
              <a:t>Homo sapiens</a:t>
            </a:r>
            <a:r>
              <a:rPr lang="en-US" sz="3200"/>
              <a:t> </a:t>
            </a:r>
            <a:endParaRPr sz="3200"/>
          </a:p>
          <a:p>
            <a:pPr indent="-4318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/>
              <a:t>Describe the causes and consequences of agriculture</a:t>
            </a:r>
            <a:endParaRPr sz="3200">
              <a:solidFill>
                <a:srgbClr val="44122B"/>
              </a:solidFill>
            </a:endParaRPr>
          </a:p>
        </p:txBody>
      </p:sp>
      <p:sp>
        <p:nvSpPr>
          <p:cNvPr id="45" name="Google Shape;45;p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" name="Google Shape;165;p26"/>
          <p:cNvGraphicFramePr/>
          <p:nvPr/>
        </p:nvGraphicFramePr>
        <p:xfrm>
          <a:off x="450725" y="122700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{7FD8B687-9978-43CA-87DC-9F2A3FC4EC2B}</a:tableStyleId>
              </a:tblPr>
              <a:tblGrid>
                <a:gridCol w="982025"/>
                <a:gridCol w="952275"/>
                <a:gridCol w="90536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12.19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BC-shell-beads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Chenshilwood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(Chris Henshilbood &amp; Francesco d’Errico) at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English Wikipedia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  <a:highlight>
                          <a:schemeClr val="lt2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12.22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Clovis Point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(15.2012.25)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Smithsonian National Museum of Natural History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[Department of Anthropology; Cooper Hewitt, Smithsonian Design Museum] has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no known copyright restrictions.</a:t>
                      </a:r>
                      <a:endParaRPr>
                        <a:solidFill>
                          <a:srgbClr val="000000"/>
                        </a:solidFill>
                        <a:highlight>
                          <a:schemeClr val="lt2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12.23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Assimilation Model original to Explorations: An Open Invitation to Biological Anthropology by Keith Chan and Katie Nelson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  <a:highlight>
                          <a:schemeClr val="lt2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12.27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Centres of origin and spread of agriculture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Joe Roe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  <a:highlight>
                          <a:schemeClr val="lt2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66" name="Google Shape;166;p26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1308099" y="1423075"/>
            <a:ext cx="43527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Modern </a:t>
            </a:r>
            <a:r>
              <a:rPr i="1" lang="en-US" sz="3200"/>
              <a:t>Homo sapiens </a:t>
            </a:r>
            <a:r>
              <a:rPr lang="en-US" sz="3200"/>
              <a:t>evolved a “mosaic” of skeletal and behavioral traits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Defining Modernity</a:t>
            </a:r>
            <a:endParaRPr sz="4000"/>
          </a:p>
        </p:txBody>
      </p:sp>
      <p:pic>
        <p:nvPicPr>
          <p:cNvPr id="52" name="Google Shape;52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22500" y="1346875"/>
            <a:ext cx="3193200" cy="498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Trend toward gracility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Cranium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/>
              <a:t>globular, vertical forehead, shrinking face, mental eminence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Post-cranial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/>
              <a:t>thinner bones, smoother features, more slender shapes, longer limb proportions</a:t>
            </a:r>
            <a:endParaRPr sz="2800"/>
          </a:p>
        </p:txBody>
      </p:sp>
      <p:sp>
        <p:nvSpPr>
          <p:cNvPr id="58" name="Google Shape;58;p1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Defining Modernity: Skeletal Traits</a:t>
            </a:r>
            <a:endParaRPr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/>
          <p:nvPr>
            <p:ph idx="1" type="body"/>
          </p:nvPr>
        </p:nvSpPr>
        <p:spPr>
          <a:xfrm>
            <a:off x="393700" y="1331650"/>
            <a:ext cx="67635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Material culture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/>
              <a:t>Artistic, symbolic, and 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decorative objects can indicate abstract thought</a:t>
            </a:r>
            <a:endParaRPr sz="28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/>
              <a:t>Sophisticated tools, weapons, 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and </a:t>
            </a:r>
            <a:r>
              <a:rPr lang="en-US" sz="2800"/>
              <a:t>craftwork</a:t>
            </a:r>
            <a:r>
              <a:rPr lang="en-US" sz="2800"/>
              <a:t> can indicate learned/taught behaviors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Brain Anatomy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Expanded frontal and parietal lobes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Generalist-specialist niche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  <p:sp>
        <p:nvSpPr>
          <p:cNvPr id="64" name="Google Shape;64;p11"/>
          <p:cNvSpPr txBox="1"/>
          <p:nvPr>
            <p:ph type="title"/>
          </p:nvPr>
        </p:nvSpPr>
        <p:spPr>
          <a:xfrm>
            <a:off x="1308100" y="0"/>
            <a:ext cx="9916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Defining Modernity: Culture and Thought</a:t>
            </a:r>
            <a:endParaRPr sz="4000"/>
          </a:p>
        </p:txBody>
      </p:sp>
      <p:pic>
        <p:nvPicPr>
          <p:cNvPr id="65" name="Google Shape;65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46800" y="1893050"/>
            <a:ext cx="5538500" cy="276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2"/>
          <p:cNvSpPr txBox="1"/>
          <p:nvPr>
            <p:ph idx="1" type="body"/>
          </p:nvPr>
        </p:nvSpPr>
        <p:spPr>
          <a:xfrm>
            <a:off x="6168450" y="1314250"/>
            <a:ext cx="53841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Africa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J</a:t>
            </a:r>
            <a:r>
              <a:rPr lang="en-US" sz="2800">
                <a:solidFill>
                  <a:srgbClr val="44122B"/>
                </a:solidFill>
              </a:rPr>
              <a:t>ebel Irhoud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Omo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Herto </a:t>
            </a:r>
            <a:endParaRPr sz="28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  <p:sp>
        <p:nvSpPr>
          <p:cNvPr id="71" name="Google Shape;71;p1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First Africa, then the World</a:t>
            </a:r>
            <a:endParaRPr sz="4000"/>
          </a:p>
        </p:txBody>
      </p:sp>
      <p:pic>
        <p:nvPicPr>
          <p:cNvPr id="72" name="Google Shape;72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3175" y="1314250"/>
            <a:ext cx="4515050" cy="4515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3"/>
          <p:cNvSpPr txBox="1"/>
          <p:nvPr>
            <p:ph idx="1" type="body"/>
          </p:nvPr>
        </p:nvSpPr>
        <p:spPr>
          <a:xfrm>
            <a:off x="5088325" y="1488275"/>
            <a:ext cx="54693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Middle East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Expansion from North Africa or East Africa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Caves of Mount Carmel in Israel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Skhul V</a:t>
            </a:r>
            <a:endParaRPr sz="2800"/>
          </a:p>
        </p:txBody>
      </p:sp>
      <p:sp>
        <p:nvSpPr>
          <p:cNvPr id="78" name="Google Shape;78;p1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First Africa, then the World</a:t>
            </a:r>
            <a:endParaRPr sz="4000"/>
          </a:p>
        </p:txBody>
      </p:sp>
      <p:pic>
        <p:nvPicPr>
          <p:cNvPr id="79" name="Google Shape;7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375" y="1513975"/>
            <a:ext cx="4455925" cy="445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/>
          <p:nvPr>
            <p:ph idx="1" type="body"/>
          </p:nvPr>
        </p:nvSpPr>
        <p:spPr>
          <a:xfrm>
            <a:off x="6871800" y="1314250"/>
            <a:ext cx="4680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China</a:t>
            </a:r>
            <a:endParaRPr sz="3200"/>
          </a:p>
          <a:p>
            <a:pPr indent="-406400" lvl="1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Fuyan</a:t>
            </a:r>
            <a:endParaRPr sz="2800"/>
          </a:p>
          <a:p>
            <a:pPr indent="-406400" lvl="1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Liujiang</a:t>
            </a:r>
            <a:endParaRPr sz="2800"/>
          </a:p>
          <a:p>
            <a:pPr indent="-406400" lvl="1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Tianyuan</a:t>
            </a:r>
            <a:endParaRPr sz="2800"/>
          </a:p>
          <a:p>
            <a:pPr indent="-406400" lvl="1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Zhoukoudian</a:t>
            </a:r>
            <a:endParaRPr sz="2800"/>
          </a:p>
        </p:txBody>
      </p:sp>
      <p:sp>
        <p:nvSpPr>
          <p:cNvPr id="85" name="Google Shape;85;p1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First Africa, then the World</a:t>
            </a:r>
            <a:endParaRPr sz="4000"/>
          </a:p>
        </p:txBody>
      </p:sp>
      <p:pic>
        <p:nvPicPr>
          <p:cNvPr id="86" name="Google Shape;8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3075" y="1549225"/>
            <a:ext cx="5653675" cy="375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idx="1" type="body"/>
          </p:nvPr>
        </p:nvSpPr>
        <p:spPr>
          <a:xfrm>
            <a:off x="830225" y="1368650"/>
            <a:ext cx="54693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Australia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/>
              <a:t>Landmasses of Sunda and Sahul</a:t>
            </a:r>
            <a:endParaRPr sz="28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>
                <a:solidFill>
                  <a:srgbClr val="44122B"/>
                </a:solidFill>
              </a:rPr>
              <a:t>Madjedbebe rock shelter</a:t>
            </a:r>
            <a:endParaRPr sz="28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>
                <a:solidFill>
                  <a:srgbClr val="44122B"/>
                </a:solidFill>
              </a:rPr>
              <a:t>Lake Mungo</a:t>
            </a:r>
            <a:endParaRPr sz="28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>
                <a:solidFill>
                  <a:srgbClr val="44122B"/>
                </a:solidFill>
              </a:rPr>
              <a:t>Kow Swamp</a:t>
            </a:r>
            <a:endParaRPr sz="2800">
              <a:solidFill>
                <a:srgbClr val="44122B"/>
              </a:solidFill>
            </a:endParaRPr>
          </a:p>
          <a:p>
            <a:pPr indent="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  <p:sp>
        <p:nvSpPr>
          <p:cNvPr id="92" name="Google Shape;92;p15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First Africa, then the World</a:t>
            </a:r>
            <a:endParaRPr sz="4000"/>
          </a:p>
        </p:txBody>
      </p:sp>
      <p:pic>
        <p:nvPicPr>
          <p:cNvPr id="93" name="Google Shape;9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91300" y="1893750"/>
            <a:ext cx="4850425" cy="322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