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AF4F7B1-6356-4874-93C3-AD20EAE66980}">
  <a:tblStyle styleId="{CAF4F7B1-6356-4874-93C3-AD20EAE6698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30F9B9A-254B-48AB-AB0B-36DA55F1220A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f4f07e6d8_1_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f4f07e6d8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f4f07e6d8_1_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f4f07e6d8_1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f4f07e6d8_1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f4f07e6d8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5f4f07e6d8_1_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5f4f07e6d8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5f4f07e6d8_1_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5f4f07e6d8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f4f07e6d8_1_1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f4f07e6d8_1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8e2238ebc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78e2238eb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8e2238ebc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8e2238eb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5f4f07e6d8_1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5f4f07e6d8_1_1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d28f80c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5d28f80c0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5f4f07e6d8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5f4f07e6d8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5f4f07e6d8_1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5f4f07e6d8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f4f07e6d8_1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f4f07e6d8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5f4f07e6d8_1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5f4f07e6d8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20" Type="http://schemas.openxmlformats.org/officeDocument/2006/relationships/hyperlink" Target="https://creativecommons.org/licenses/by-nc/4.0/" TargetMode="External"/><Relationship Id="rId11" Type="http://schemas.openxmlformats.org/officeDocument/2006/relationships/hyperlink" Target="https://commons.wikimedia.org/wiki/User:Wayne77" TargetMode="External"/><Relationship Id="rId22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commons.wikimedia.org/wiki/File:Anja%20r%C3%A9serve%20(Madagascar)%20-%2006.JPG" TargetMode="External"/><Relationship Id="rId21" Type="http://schemas.openxmlformats.org/officeDocument/2006/relationships/hyperlink" Target="https://creativecommons.org/licenses/by-nc/4.0/" TargetMode="External"/><Relationship Id="rId13" Type="http://schemas.openxmlformats.org/officeDocument/2006/relationships/hyperlink" Target="https://creativecommons.org/licenses/by-nc/4.0/" TargetMode="External"/><Relationship Id="rId12" Type="http://schemas.openxmlformats.org/officeDocument/2006/relationships/hyperlink" Target="https://creativecommons.org/licenses/by-sa/4.0/legalcode" TargetMode="External"/><Relationship Id="rId23" Type="http://schemas.openxmlformats.org/officeDocument/2006/relationships/hyperlink" Target="https://doi.org/10.1073/pnas.0703129104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ommons.wikimedia.org/wiki/File:Garnett's%20Galago.jpg" TargetMode="External"/><Relationship Id="rId9" Type="http://schemas.openxmlformats.org/officeDocument/2006/relationships/hyperlink" Target="https://creativecommons.org/licenses/by-sa/4.0/legalcode" TargetMode="External"/><Relationship Id="rId15" Type="http://schemas.openxmlformats.org/officeDocument/2006/relationships/hyperlink" Target="https://en.wikipedia.org/wiki/en:Jay_Matternes" TargetMode="External"/><Relationship Id="rId14" Type="http://schemas.openxmlformats.org/officeDocument/2006/relationships/hyperlink" Target="https://commons.wikimedia.org/wiki/File:Eocene%20Jay%20Matternes.jpg" TargetMode="External"/><Relationship Id="rId17" Type="http://schemas.openxmlformats.org/officeDocument/2006/relationships/hyperlink" Target="https://commons.wikimedia.org/wiki/User:Sisyphos23" TargetMode="External"/><Relationship Id="rId16" Type="http://schemas.openxmlformats.org/officeDocument/2006/relationships/hyperlink" Target="https://commons.wikimedia.org/wiki/File:CarpolestesCL.png" TargetMode="External"/><Relationship Id="rId5" Type="http://schemas.openxmlformats.org/officeDocument/2006/relationships/hyperlink" Target="https://commons.wikimedia.org/wiki/User:Ltshears" TargetMode="External"/><Relationship Id="rId19" Type="http://schemas.openxmlformats.org/officeDocument/2006/relationships/hyperlink" Target="http://www.museum.montauban.com/" TargetMode="External"/><Relationship Id="rId6" Type="http://schemas.openxmlformats.org/officeDocument/2006/relationships/hyperlink" Target="https://creativecommons.org/licenses/by-sa/3.0/legalcode" TargetMode="External"/><Relationship Id="rId18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commons.wikimedia.org/wiki/File:Nycticebus%20bancanus.jpg" TargetMode="External"/><Relationship Id="rId8" Type="http://schemas.openxmlformats.org/officeDocument/2006/relationships/hyperlink" Target="https://commons.wikimedia.org/wiki/User:Gunay_M.E.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commons.wikimedia.org/wiki/File:Oreopithecus_bambolii_1.JPG" TargetMode="External"/><Relationship Id="rId5" Type="http://schemas.openxmlformats.org/officeDocument/2006/relationships/hyperlink" Target="https://commons.wikimedia.org/wiki/User:Ghedoghedo" TargetMode="External"/><Relationship Id="rId6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www.pnas.org/content/108/14/5554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8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Primate Evolution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Jonathan Perry, Ph.D.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Stephanie Canington, B.A.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Anthropoid Fossils in Africa</a:t>
            </a:r>
            <a:endParaRPr sz="4000"/>
          </a:p>
        </p:txBody>
      </p:sp>
      <p:sp>
        <p:nvSpPr>
          <p:cNvPr id="99" name="Google Shape;99;p16"/>
          <p:cNvSpPr txBox="1"/>
          <p:nvPr>
            <p:ph idx="1" type="body"/>
          </p:nvPr>
        </p:nvSpPr>
        <p:spPr>
          <a:xfrm>
            <a:off x="1309789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Fayum Basin, Egypt</a:t>
            </a:r>
            <a:endParaRPr sz="3200"/>
          </a:p>
        </p:txBody>
      </p:sp>
      <p:sp>
        <p:nvSpPr>
          <p:cNvPr id="100" name="Google Shape;100;p16"/>
          <p:cNvSpPr txBox="1"/>
          <p:nvPr>
            <p:ph idx="2" type="body"/>
          </p:nvPr>
        </p:nvSpPr>
        <p:spPr>
          <a:xfrm>
            <a:off x="6763021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Dental formula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-US" sz="3200"/>
              <a:t>2.1.2.3 or 2.1.3.3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&lt;500 grams to 15 lbs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Frugivorous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Diurnal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Quadrupeds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Leapers</a:t>
            </a:r>
            <a:endParaRPr sz="3200"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325" y="2566725"/>
            <a:ext cx="5393649" cy="360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Propliopithecid: </a:t>
            </a:r>
            <a:r>
              <a:rPr i="1" lang="en-US" sz="4000"/>
              <a:t>Aegyptopithecus</a:t>
            </a:r>
            <a:endParaRPr i="1" sz="4000"/>
          </a:p>
        </p:txBody>
      </p:sp>
      <p:sp>
        <p:nvSpPr>
          <p:cNvPr id="107" name="Google Shape;107;p17"/>
          <p:cNvSpPr txBox="1"/>
          <p:nvPr>
            <p:ph idx="1" type="body"/>
          </p:nvPr>
        </p:nvSpPr>
        <p:spPr>
          <a:xfrm>
            <a:off x="5988770" y="1245500"/>
            <a:ext cx="6009600" cy="500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Large (15+ lbs)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Cranial features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Large chewing muscles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Low, round molars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Large canines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Long snout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Arboreal quadruped</a:t>
            </a:r>
            <a:endParaRPr sz="3200"/>
          </a:p>
        </p:txBody>
      </p:sp>
      <p:pic>
        <p:nvPicPr>
          <p:cNvPr id="108" name="Google Shape;108;p17"/>
          <p:cNvPicPr preferRelativeResize="0"/>
          <p:nvPr/>
        </p:nvPicPr>
        <p:blipFill rotWithShape="1">
          <a:blip r:embed="rId3">
            <a:alphaModFix/>
          </a:blip>
          <a:srcRect b="0" l="4329" r="4329" t="0"/>
          <a:stretch/>
        </p:blipFill>
        <p:spPr>
          <a:xfrm>
            <a:off x="284075" y="1878175"/>
            <a:ext cx="5462600" cy="389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Early Anthropoids in Asia</a:t>
            </a:r>
            <a:endParaRPr i="1" sz="4000"/>
          </a:p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818688" y="1253450"/>
            <a:ext cx="10692000" cy="500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Eosimiids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Small size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Deep lower jaw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Pointed incisors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Lower premolars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Amphipithecids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Up to 22 lbs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Deep jaws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Low molar cups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Folivorous, seed-eater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3200" y="3870925"/>
            <a:ext cx="5029200" cy="212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Platyrrhine Dispersal to South America</a:t>
            </a:r>
            <a:endParaRPr i="1" sz="4000"/>
          </a:p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818688" y="1253450"/>
            <a:ext cx="10692000" cy="500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Africa → South America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Eocene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Rafts of vegetation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Rapid diversification and geographic spread</a:t>
            </a:r>
            <a:endParaRPr sz="3200"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Miocene: Ape Diversity</a:t>
            </a:r>
            <a:endParaRPr i="1" sz="4000"/>
          </a:p>
        </p:txBody>
      </p:sp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3206138" y="1333050"/>
            <a:ext cx="10692000" cy="500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Mammalian diversification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Warming trend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Diversification of apes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Africa</a:t>
            </a:r>
            <a:endParaRPr sz="2800"/>
          </a:p>
          <a:p>
            <a:pPr indent="-4064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i="1" lang="en-US" sz="2800"/>
              <a:t>Proconsul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Euroasia</a:t>
            </a:r>
            <a:endParaRPr sz="2800"/>
          </a:p>
          <a:p>
            <a:pPr indent="-4064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i="1" lang="en-US" sz="2800"/>
              <a:t>Oreopithecus</a:t>
            </a:r>
            <a:endParaRPr i="1" sz="2800"/>
          </a:p>
          <a:p>
            <a:pPr indent="-4064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i="1" lang="en-US" sz="2800"/>
              <a:t>Gigantopithecus</a:t>
            </a:r>
            <a:endParaRPr i="1"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075" y="1250625"/>
            <a:ext cx="2752148" cy="487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Origins of Extant Apes</a:t>
            </a:r>
            <a:endParaRPr i="1" sz="4000"/>
          </a:p>
        </p:txBody>
      </p:sp>
      <p:sp>
        <p:nvSpPr>
          <p:cNvPr id="134" name="Google Shape;134;p21"/>
          <p:cNvSpPr txBox="1"/>
          <p:nvPr>
            <p:ph idx="1" type="body"/>
          </p:nvPr>
        </p:nvSpPr>
        <p:spPr>
          <a:xfrm>
            <a:off x="641238" y="1536550"/>
            <a:ext cx="10692000" cy="500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Lesser apes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Laccopithecus robustus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Yuanmoupithecus xiaoyuan</a:t>
            </a:r>
            <a:endParaRPr i="1" sz="2800"/>
          </a:p>
          <a:p>
            <a:pPr indent="0" lvl="0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i="1" sz="28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Great apes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Sivapithecus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Chororapithecus abyssinicus</a:t>
            </a:r>
            <a:endParaRPr i="1"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Nakalipithecus nakayamai</a:t>
            </a:r>
            <a:endParaRPr i="1"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142748" y="100100"/>
            <a:ext cx="72459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4000">
                <a:solidFill>
                  <a:schemeClr val="accent5"/>
                </a:solidFill>
              </a:rPr>
              <a:t>Miocene Apes </a:t>
            </a:r>
            <a:endParaRPr sz="4000"/>
          </a:p>
        </p:txBody>
      </p:sp>
      <p:pic>
        <p:nvPicPr>
          <p:cNvPr id="140" name="Google Shape;14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3182388" y="120738"/>
            <a:ext cx="5164975" cy="7346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Major Families of Fossil Primates</a:t>
            </a:r>
            <a:endParaRPr sz="4000"/>
          </a:p>
        </p:txBody>
      </p:sp>
      <p:graphicFrame>
        <p:nvGraphicFramePr>
          <p:cNvPr id="146" name="Google Shape;146;p23"/>
          <p:cNvGraphicFramePr/>
          <p:nvPr/>
        </p:nvGraphicFramePr>
        <p:xfrm>
          <a:off x="1623450" y="1202775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{CAF4F7B1-6356-4874-93C3-AD20EAE66980}</a:tableStyleId>
              </a:tblPr>
              <a:tblGrid>
                <a:gridCol w="1683925"/>
                <a:gridCol w="1899825"/>
                <a:gridCol w="1836750"/>
                <a:gridCol w="3365000"/>
              </a:tblGrid>
              <a:tr h="329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Broad Group</a:t>
                      </a:r>
                      <a:endParaRPr b="1"/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Family</a:t>
                      </a:r>
                      <a:endParaRPr b="1"/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Example Taxon</a:t>
                      </a:r>
                      <a:endParaRPr b="1"/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Approximate Age for Group </a:t>
                      </a:r>
                      <a:r>
                        <a:rPr b="1" baseline="30000" lang="en-US"/>
                        <a:t>1</a:t>
                      </a:r>
                      <a:endParaRPr b="1"/>
                    </a:p>
                  </a:txBody>
                  <a:tcPr marT="0" marB="0" marR="68575" marL="68575" anchor="ctr"/>
                </a:tc>
              </a:tr>
              <a:tr h="223725">
                <a:tc row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Plesiadapiforms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Paromomyidae</a:t>
                      </a:r>
                      <a:endParaRPr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Ignacius</a:t>
                      </a:r>
                      <a:endParaRPr i="1"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 Paleocene–Late Eocene</a:t>
                      </a:r>
                      <a:endParaRPr/>
                    </a:p>
                  </a:txBody>
                  <a:tcPr marT="0" marB="0" marR="68575" marL="68575" anchor="b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Carpolestidae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Carpolestes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Paleocene–Early Eocene</a:t>
                      </a:r>
                      <a:endParaRPr/>
                    </a:p>
                  </a:txBody>
                  <a:tcPr marT="0" marB="0" marR="68575" marL="68575"/>
                </a:tc>
              </a:tr>
              <a:tr h="31585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Plesiadapidae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Plesiadapis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Paleocene–Early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36875">
                <a:tc rowSpan="6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Euprimates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Asiadapidae</a:t>
                      </a:r>
                      <a:endParaRPr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Asiadapis</a:t>
                      </a:r>
                      <a:endParaRPr i="1"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Eocene</a:t>
                      </a:r>
                      <a:endParaRPr/>
                    </a:p>
                  </a:txBody>
                  <a:tcPr marT="0" marB="0" marR="68575" marL="68575" anchor="b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Cercamoniidae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Donrussellia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Omomyidae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Teilhardina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Caenopithecidae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Darwinius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Adapidae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Notharctus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 Eocene</a:t>
                      </a:r>
                      <a:endParaRPr/>
                    </a:p>
                  </a:txBody>
                  <a:tcPr marT="0" marB="0" marR="68575" marL="68575"/>
                </a:tc>
              </a:tr>
              <a:tr h="31585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Sivaladapidae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Sivaladapis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Miocene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rowSpan="7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Anthropoids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Eosimiidae</a:t>
                      </a:r>
                      <a:endParaRPr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Eosimias</a:t>
                      </a:r>
                      <a:endParaRPr i="1"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 Eocene</a:t>
                      </a:r>
                      <a:endParaRPr/>
                    </a:p>
                  </a:txBody>
                  <a:tcPr marT="0" marB="0" marR="68575" marL="68575" anchor="b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Amphipithecidae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Amphipithecus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Middle–Late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Oligopithecidae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Catopithecus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Proteopithecidae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Proteopithecus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Eocene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Parapithecidae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Apidium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Oligocene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Propliopithecidae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Aegyptopithecus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Oligocene</a:t>
                      </a:r>
                      <a:endParaRPr/>
                    </a:p>
                  </a:txBody>
                  <a:tcPr marT="0" marB="0" marR="68575" marL="68575"/>
                </a:tc>
              </a:tr>
              <a:tr h="30267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Homunculidae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Homunculus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Early–Middle Miocene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rowSpan="5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Later Anthropoids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Proconsulidae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Proconsul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Early Miocene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Victoriapithecidae</a:t>
                      </a:r>
                      <a:endParaRPr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Victoriapithecus</a:t>
                      </a:r>
                      <a:endParaRPr i="1"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 Miocene</a:t>
                      </a:r>
                      <a:endParaRPr/>
                    </a:p>
                  </a:txBody>
                  <a:tcPr marT="0" marB="0" marR="68575" marL="68575" anchor="b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Pliopithecidae</a:t>
                      </a:r>
                      <a:endParaRPr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Pliopithecus</a:t>
                      </a:r>
                      <a:endParaRPr i="1"/>
                    </a:p>
                  </a:txBody>
                  <a:tcPr marT="0" marB="0" marR="68575" marL="68575" anchor="b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Middle–Late Miocene</a:t>
                      </a:r>
                      <a:endParaRPr/>
                    </a:p>
                  </a:txBody>
                  <a:tcPr marT="0" marB="0" marR="68575" marL="68575" anchor="b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Hylobatidae</a:t>
                      </a:r>
                      <a:endParaRPr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Yuanmoupithecus</a:t>
                      </a:r>
                      <a:endParaRPr i="1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Miocene</a:t>
                      </a:r>
                      <a:endParaRPr/>
                    </a:p>
                  </a:txBody>
                  <a:tcPr marT="0" marB="0" marR="68575" marL="68575"/>
                </a:tc>
              </a:tr>
              <a:tr h="2146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Hominidae</a:t>
                      </a:r>
                      <a:endParaRPr/>
                    </a:p>
                  </a:txBody>
                  <a:tcPr marT="0" marB="0" marR="68575" marL="68575"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/>
                        <a:t>Gigantopithecus</a:t>
                      </a:r>
                      <a:endParaRPr i="1"/>
                    </a:p>
                  </a:txBody>
                  <a:tcPr marT="0" marB="0" marR="68575" marL="68575"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Late Miocene–Pleistocene</a:t>
                      </a:r>
                      <a:endParaRPr/>
                    </a:p>
                  </a:txBody>
                  <a:tcPr marT="0" marB="0" marR="68575" marL="68575"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9200">
                <a:tc grid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aseline="30000" lang="en-US"/>
                        <a:t>1</a:t>
                      </a:r>
                      <a:r>
                        <a:rPr lang="en-US"/>
                        <a:t> Derived from Fleagle (2013)</a:t>
                      </a:r>
                      <a:endParaRPr/>
                    </a:p>
                  </a:txBody>
                  <a:tcPr marT="0" marB="0" marR="68575" marL="68575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Google Shape;151;p24"/>
          <p:cNvGraphicFramePr/>
          <p:nvPr/>
        </p:nvGraphicFramePr>
        <p:xfrm>
          <a:off x="460825" y="12407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{530F9B9A-254B-48AB-AB0B-36DA55F1220A}</a:tableStyleId>
              </a:tblPr>
              <a:tblGrid>
                <a:gridCol w="920425"/>
                <a:gridCol w="915275"/>
                <a:gridCol w="9144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Hypotheses about primate origins a derivative work by Jonathan M. G. Perry and Stephanie L. Canington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[Includes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Garnett's Galago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Ltshears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Nycticebus bancanus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Gunay M.E.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;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Anja réserve (Madagascar) - 06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Wayne77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].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Primate family tree by Jonathan M. G. Perry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Eocene Jay Matternes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Jay Matternes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creator QS:P170,Q16732146 is in the public domain.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CarpolestesCL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Sisyphos23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Representative crania of adapids (European adapoids) from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Museum d’Histoire Naturelle Victor Brun in Montauban, France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original to Explorations: An Open Invitation to Biological Anthropology by Jonathan M. G. Perry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Competing Trees for Anthropoid Origins by Jonathan M. G. Perry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Egyptian workers sweeping Quarry I in the Fayum Basin (2004) by Jonathan M. G. Perry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Female and male cranium of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A. zeuxis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Simons, Elwyn L., Erik R. Seiffert, Timothy M. Ryan, and Yousry Attia. Original from Simons, et al. 2007. A remarkable female cranium of the early Oligocene anthropoid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Aegyptopithecus zeuxis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(Catarrhini, Propliopithecidae).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Proceedings of the National Academy of Sciences of the United States of America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104 (21): 8,731-8,736.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doi.org/10.1073/pnas.0703129104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52" name="Google Shape;152;p24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Google Shape;157;p25"/>
          <p:cNvGraphicFramePr/>
          <p:nvPr/>
        </p:nvGraphicFramePr>
        <p:xfrm>
          <a:off x="451425" y="122653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{530F9B9A-254B-48AB-AB0B-36DA55F1220A}</a:tableStyleId>
              </a:tblPr>
              <a:tblGrid>
                <a:gridCol w="920100"/>
                <a:gridCol w="920925"/>
                <a:gridCol w="91593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Cast of the right half of the mandible of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Eosimias centennicus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type specimen, from K.D. Rose cast collection, photo by Jonathan M. G. Perry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Oreopithecus bambolii 1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Ghedoghedo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8.20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Range chart for Miocene hominoids of Western Eurasia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Casanovas-Vilar, Isaac, David M. Alba, Miguel Garcés, Josep M. Robles, and Salvador Moyà-Solà. Original from Casanovas-Vilar et al. 2011. Updated chronology for the Miocene hominoid radiation in Western Eurasia. </a:t>
                      </a:r>
                      <a:r>
                        <a:rPr i="1" lang="en-US">
                          <a:solidFill>
                            <a:srgbClr val="000000"/>
                          </a:solidFill>
                        </a:rPr>
                        <a:t>Proceedings of the National Academy of Sciences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108 (14): 5,554-5,559.       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58" name="Google Shape;158;p25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Understand major trends in primate evolution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Learn about primate adaptations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Name and describe extinct primate groups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Discuss evidence related to extinct primates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Recognize how the Earth’s geography and climate influenced primates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Arboreal hypothesis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Visual predation hypothesis</a:t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Angiosperm-primate coevolution hypothesis </a:t>
            </a:r>
            <a:endParaRPr sz="32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Origins: Major Hypotheses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 rotWithShape="1">
          <a:blip r:embed="rId3">
            <a:alphaModFix/>
          </a:blip>
          <a:srcRect b="0" l="3746" r="3746" t="0"/>
          <a:stretch/>
        </p:blipFill>
        <p:spPr>
          <a:xfrm>
            <a:off x="1611400" y="3084850"/>
            <a:ext cx="4914900" cy="36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Family Tree</a:t>
            </a:r>
            <a:endParaRPr sz="4000"/>
          </a:p>
        </p:txBody>
      </p:sp>
      <p:pic>
        <p:nvPicPr>
          <p:cNvPr id="58" name="Google Shape;5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7475" y="1280825"/>
            <a:ext cx="6923350" cy="545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Primate Origins: Paleocene</a:t>
            </a:r>
            <a:endParaRPr sz="4000"/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533825" y="1396450"/>
            <a:ext cx="11658000" cy="49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Mesozoic (251-65.6 mya)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Font typeface="Noto Sans Symbols"/>
              <a:buChar char="○"/>
            </a:pPr>
            <a:r>
              <a:rPr lang="en-US" sz="2800"/>
              <a:t>Age of dinosaurs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End of Cretaceous (145.5-65.5 mya)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Extinction of dinosaurs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Paleocene </a:t>
            </a:r>
            <a:r>
              <a:rPr lang="en-US" sz="3200"/>
              <a:t>(66-56 mya)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Age of mammals </a:t>
            </a:r>
            <a:endParaRPr sz="2800"/>
          </a:p>
        </p:txBody>
      </p:sp>
      <p:pic>
        <p:nvPicPr>
          <p:cNvPr id="65" name="Google Shape;65;p11"/>
          <p:cNvPicPr preferRelativeResize="0"/>
          <p:nvPr/>
        </p:nvPicPr>
        <p:blipFill rotWithShape="1">
          <a:blip r:embed="rId3">
            <a:alphaModFix/>
          </a:blip>
          <a:srcRect b="1493" l="0" r="0" t="1493"/>
          <a:stretch/>
        </p:blipFill>
        <p:spPr>
          <a:xfrm>
            <a:off x="6511750" y="3389150"/>
            <a:ext cx="5454499" cy="305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Plesiadapiforms: Archaic Primates</a:t>
            </a:r>
            <a:endParaRPr sz="4000"/>
          </a:p>
        </p:txBody>
      </p:sp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5676305" y="1523575"/>
            <a:ext cx="69729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</a:t>
            </a:r>
            <a:r>
              <a:rPr lang="en-US" sz="3200"/>
              <a:t>iverse families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North America &amp; West Europe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Examples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Purgatorius </a:t>
            </a:r>
            <a:r>
              <a:rPr lang="en-US" sz="2800"/>
              <a:t>(earliest)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i="1" lang="en-US" sz="2800"/>
              <a:t>Carpolestes</a:t>
            </a:r>
            <a:endParaRPr i="1" sz="2800"/>
          </a:p>
        </p:txBody>
      </p:sp>
      <p:pic>
        <p:nvPicPr>
          <p:cNvPr id="72" name="Google Shape;72;p12"/>
          <p:cNvPicPr preferRelativeResize="0"/>
          <p:nvPr/>
        </p:nvPicPr>
        <p:blipFill rotWithShape="1">
          <a:blip r:embed="rId3">
            <a:alphaModFix/>
          </a:blip>
          <a:srcRect b="0" l="1028" r="1028" t="0"/>
          <a:stretch/>
        </p:blipFill>
        <p:spPr>
          <a:xfrm>
            <a:off x="223650" y="2281800"/>
            <a:ext cx="5270150" cy="302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Eocene Euprimates</a:t>
            </a:r>
            <a:endParaRPr sz="4000"/>
          </a:p>
        </p:txBody>
      </p:sp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1332164" y="1426794"/>
            <a:ext cx="48768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Adapoids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Diurnal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Herbivorous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Large	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79" name="Google Shape;79;p13"/>
          <p:cNvSpPr txBox="1"/>
          <p:nvPr>
            <p:ph idx="2" type="body"/>
          </p:nvPr>
        </p:nvSpPr>
        <p:spPr>
          <a:xfrm>
            <a:off x="6186601" y="1426800"/>
            <a:ext cx="59019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Omomyoids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Nocturnal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Insectivorous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Frugivorous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Small</a:t>
            </a:r>
            <a:endParaRPr sz="2800"/>
          </a:p>
        </p:txBody>
      </p: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9800" y="3501000"/>
            <a:ext cx="5065825" cy="323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Emergence of Modern Primate Groups</a:t>
            </a:r>
            <a:endParaRPr sz="4000"/>
          </a:p>
        </p:txBody>
      </p:sp>
      <p:sp>
        <p:nvSpPr>
          <p:cNvPr id="86" name="Google Shape;86;p14"/>
          <p:cNvSpPr txBox="1"/>
          <p:nvPr>
            <p:ph idx="1" type="body"/>
          </p:nvPr>
        </p:nvSpPr>
        <p:spPr>
          <a:xfrm>
            <a:off x="1309811" y="1426800"/>
            <a:ext cx="96231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Strepsirrhines origins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Eocene and Oligocene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Afro-Arabia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Tarsiers origins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Miocene fossil from Thailand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Eocene fossils from China</a:t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title"/>
          </p:nvPr>
        </p:nvSpPr>
        <p:spPr>
          <a:xfrm>
            <a:off x="1308542" y="1"/>
            <a:ext cx="10339800" cy="113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Origins of Anthropoids: Hypotheses</a:t>
            </a:r>
            <a:endParaRPr sz="4000"/>
          </a:p>
        </p:txBody>
      </p:sp>
      <p:sp>
        <p:nvSpPr>
          <p:cNvPr id="92" name="Google Shape;92;p15"/>
          <p:cNvSpPr txBox="1"/>
          <p:nvPr>
            <p:ph idx="1" type="body"/>
          </p:nvPr>
        </p:nvSpPr>
        <p:spPr>
          <a:xfrm>
            <a:off x="1309800" y="1426800"/>
            <a:ext cx="6374400" cy="498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Adapoid origin 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Diurnal lifestyle, large body, robust chewing system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Omomyoid origin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Cranial and hindlimb morphology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Tarsier origin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Olfactory system, visual system, bony similarities</a:t>
            </a:r>
            <a:endParaRPr sz="2800"/>
          </a:p>
        </p:txBody>
      </p:sp>
      <p:pic>
        <p:nvPicPr>
          <p:cNvPr id="93" name="Google Shape;9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8024" y="1210950"/>
            <a:ext cx="2928245" cy="519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