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7270A1D-6E38-4E13-829E-25E4DD15C238}">
  <a:tblStyle styleId="{F7270A1D-6E38-4E13-829E-25E4DD15C238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 b="off" i="off"/>
      <a:tcStyle>
        <a:fill>
          <a:solidFill>
            <a:srgbClr val="F3D1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3D1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" name="Google Shape;2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416760da32cb1ae3_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416760da32cb1ae3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416760da32cb1ae3_1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416760da32cb1ae3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16760da32cb1ae3_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16760da32cb1ae3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416760da32cb1ae3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416760da32cb1ae3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416760da32cb1ae3_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416760da32cb1ae3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4953d75af50fda5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4953d75af50fda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416760da32cb1ae3_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416760da32cb1ae3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416760da32cb1ae3_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416760da32cb1ae3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4953d75af50fda5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4953d75af50fda5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416760da32cb1ae3_10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416760da32cb1ae3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4953d75af50fda5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4953d75af50fda5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7b55852c1d_0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7b55852c1d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1" name="Google Shape;171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4953d75af50fda5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7" name="Google Shape;177;g4953d75af50fda5_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3" name="Google Shape;183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416760da32cb1ae3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Google Shape;41;g416760da32cb1ae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416760da32cb1ae3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416760da32cb1ae3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416760da32cb1ae3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416760da32cb1ae3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6760da32cb1ae3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6760da32cb1ae3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416760da32cb1ae3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416760da32cb1ae3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16760da32cb1ae3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16760da32cb1ae3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16760da32cb1ae3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16760da32cb1ae3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 editors of </a:t>
            </a:r>
            <a:r>
              <a:rPr b="0" i="1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gif"/><Relationship Id="rId4" Type="http://schemas.openxmlformats.org/officeDocument/2006/relationships/image" Target="../media/image7.gif"/><Relationship Id="rId5" Type="http://schemas.openxmlformats.org/officeDocument/2006/relationships/image" Target="../media/image5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20" Type="http://schemas.openxmlformats.org/officeDocument/2006/relationships/hyperlink" Target="https://en.wikipedia.org/wiki/Public_domain" TargetMode="External"/><Relationship Id="rId22" Type="http://schemas.openxmlformats.org/officeDocument/2006/relationships/hyperlink" Target="https://en.wikipedia.org/wiki/en:Alexander_Roslin" TargetMode="External"/><Relationship Id="rId21" Type="http://schemas.openxmlformats.org/officeDocument/2006/relationships/hyperlink" Target="https://commons.wikimedia.org/wiki/File:Carl_von_Linn%C3%A9.jpg" TargetMode="External"/><Relationship Id="rId24" Type="http://schemas.openxmlformats.org/officeDocument/2006/relationships/hyperlink" Target="https://commons.wikimedia.org/wiki/File:Discovery_of_the_Mississippi.jpg" TargetMode="External"/><Relationship Id="rId23" Type="http://schemas.openxmlformats.org/officeDocument/2006/relationships/hyperlink" Target="https://en.wikipedia.org/wiki/Public_domain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commons.wikimedia.org/wiki/File:Tanzania_-_Hadzabe_hunter_(14533536392).jpg" TargetMode="External"/><Relationship Id="rId4" Type="http://schemas.openxmlformats.org/officeDocument/2006/relationships/hyperlink" Target="https://www.flickr.com/people/67947877@N06" TargetMode="External"/><Relationship Id="rId9" Type="http://schemas.openxmlformats.org/officeDocument/2006/relationships/hyperlink" Target="https://commons.wikimedia.org/wiki/User:Cacophony" TargetMode="External"/><Relationship Id="rId26" Type="http://schemas.openxmlformats.org/officeDocument/2006/relationships/hyperlink" Target="https://en.wikipedia.org/wiki/Architect_of_the_Capitol" TargetMode="External"/><Relationship Id="rId25" Type="http://schemas.openxmlformats.org/officeDocument/2006/relationships/hyperlink" Target="https://en.wikipedia.org/wiki/en:William_Henry_Powell" TargetMode="External"/><Relationship Id="rId28" Type="http://schemas.openxmlformats.org/officeDocument/2006/relationships/hyperlink" Target="https://commons.wikimedia.org/wiki/File:Blumenbach's_five_races.JPG" TargetMode="External"/><Relationship Id="rId27" Type="http://schemas.openxmlformats.org/officeDocument/2006/relationships/hyperlink" Target="https://en.wikipedia.org/wiki/Public_domain" TargetMode="External"/><Relationship Id="rId5" Type="http://schemas.openxmlformats.org/officeDocument/2006/relationships/hyperlink" Target="https://creativecommons.org/licenses/by/2.0/legalcode" TargetMode="External"/><Relationship Id="rId6" Type="http://schemas.openxmlformats.org/officeDocument/2006/relationships/hyperlink" Target="https://commons.wikimedia.org/wiki/File:Inuit-Kleidung_1.jpg" TargetMode="External"/><Relationship Id="rId29" Type="http://schemas.openxmlformats.org/officeDocument/2006/relationships/hyperlink" Target="https://en.wikipedia.org/wiki/Public_domain" TargetMode="External"/><Relationship Id="rId7" Type="http://schemas.openxmlformats.org/officeDocument/2006/relationships/hyperlink" Target="https://creativecommons.org/licenses/by-sa/3.0/legalcode" TargetMode="External"/><Relationship Id="rId8" Type="http://schemas.openxmlformats.org/officeDocument/2006/relationships/hyperlink" Target="https://commons.wikimedia.org/wiki/File:Andean_Man.jpg" TargetMode="External"/><Relationship Id="rId31" Type="http://schemas.openxmlformats.org/officeDocument/2006/relationships/hyperlink" Target="https://en.wikipedia.org/wiki/Public_domain" TargetMode="External"/><Relationship Id="rId30" Type="http://schemas.openxmlformats.org/officeDocument/2006/relationships/hyperlink" Target="https://commons.wikimedia.org/wiki/File:Eugenics_congress_logo.png" TargetMode="External"/><Relationship Id="rId11" Type="http://schemas.openxmlformats.org/officeDocument/2006/relationships/hyperlink" Target="https://commons.wikimedia.org/wiki/File:Jane_Goodall_GM.JPG" TargetMode="External"/><Relationship Id="rId10" Type="http://schemas.openxmlformats.org/officeDocument/2006/relationships/hyperlink" Target="https://creativecommons.org/licenses/by-sa/4.0/legalcode" TargetMode="External"/><Relationship Id="rId13" Type="http://schemas.openxmlformats.org/officeDocument/2006/relationships/hyperlink" Target="https://creativecommons.org/licenses/by-sa/3.0/legalcode" TargetMode="External"/><Relationship Id="rId12" Type="http://schemas.openxmlformats.org/officeDocument/2006/relationships/hyperlink" Target="https://commons.wikimedia.org/wiki/User:Floatjon" TargetMode="External"/><Relationship Id="rId15" Type="http://schemas.openxmlformats.org/officeDocument/2006/relationships/hyperlink" Target="https://en.wikipedia.org/wiki/Public_domain" TargetMode="External"/><Relationship Id="rId14" Type="http://schemas.openxmlformats.org/officeDocument/2006/relationships/hyperlink" Target="https://commons.wikimedia.org/wiki/File:Egyptian_races.jpg" TargetMode="External"/><Relationship Id="rId17" Type="http://schemas.openxmlformats.org/officeDocument/2006/relationships/hyperlink" Target="https://en.wikipedia.org/wiki/Pliny_the_Elder" TargetMode="External"/><Relationship Id="rId16" Type="http://schemas.openxmlformats.org/officeDocument/2006/relationships/hyperlink" Target="https://commons.wikimedia.org/wiki/File:Naturalishistoria.jpg" TargetMode="External"/><Relationship Id="rId19" Type="http://schemas.openxmlformats.org/officeDocument/2006/relationships/hyperlink" Target="https://commons.wikimedia.org/wiki/File:Great_Chain_of_Being_2.png" TargetMode="External"/><Relationship Id="rId18" Type="http://schemas.openxmlformats.org/officeDocument/2006/relationships/hyperlink" Target="https://en.wikipedia.org/wiki/Public_domain" TargetMode="External"/></Relationships>
</file>

<file path=ppt/slides/_rels/slide23.xml.rels><?xml version="1.0" encoding="UTF-8" standalone="yes"?><Relationships xmlns="http://schemas.openxmlformats.org/package/2006/relationships"><Relationship Id="rId20" Type="http://schemas.openxmlformats.org/officeDocument/2006/relationships/hyperlink" Target="https://creativecommons.org/licenses/by-sa/3.0/legalcode" TargetMode="External"/><Relationship Id="rId22" Type="http://schemas.openxmlformats.org/officeDocument/2006/relationships/hyperlink" Target="https://creativecommons.org/share-your-work/public-domain/cc0/" TargetMode="External"/><Relationship Id="rId21" Type="http://schemas.openxmlformats.org/officeDocument/2006/relationships/hyperlink" Target="https://commons.wikimedia.org/wiki/File:Sub-Saharan-Africa.png" TargetMode="External"/><Relationship Id="rId24" Type="http://schemas.openxmlformats.org/officeDocument/2006/relationships/hyperlink" Target="http://wikieducator.org/User:Tsaneda" TargetMode="External"/><Relationship Id="rId23" Type="http://schemas.openxmlformats.org/officeDocument/2006/relationships/hyperlink" Target="https://commons.wikimedia.org/wiki/File:Bottleneck_effect.jpg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commons.wikimedia.org/wiki/File:(Ales_Hrdlicka)_SIA2009-4246.jpg" TargetMode="External"/><Relationship Id="rId4" Type="http://schemas.openxmlformats.org/officeDocument/2006/relationships/hyperlink" Target="https://en.wikipedia.org/wiki/Public_domain" TargetMode="External"/><Relationship Id="rId9" Type="http://schemas.openxmlformats.org/officeDocument/2006/relationships/hyperlink" Target="https://creativecommons.org/licenses/by-sa/4.0/legalcode" TargetMode="External"/><Relationship Id="rId26" Type="http://schemas.openxmlformats.org/officeDocument/2006/relationships/hyperlink" Target="https://commons.wikimedia.org/wiki/File:Bony_labyrinth.png" TargetMode="External"/><Relationship Id="rId25" Type="http://schemas.openxmlformats.org/officeDocument/2006/relationships/hyperlink" Target="https://creativecommons.org/licenses/by/3.0/legalcode" TargetMode="External"/><Relationship Id="rId28" Type="http://schemas.openxmlformats.org/officeDocument/2006/relationships/hyperlink" Target="https://creativecommons.org/share-your-work/public-domain/cc0/" TargetMode="External"/><Relationship Id="rId27" Type="http://schemas.openxmlformats.org/officeDocument/2006/relationships/hyperlink" Target="https://commons.wikimedia.org/wiki/User:Selket" TargetMode="External"/><Relationship Id="rId5" Type="http://schemas.openxmlformats.org/officeDocument/2006/relationships/hyperlink" Target="https://commons.wikimedia.org/wiki/File:Julian_Huxley_1-2.jpg" TargetMode="External"/><Relationship Id="rId6" Type="http://schemas.openxmlformats.org/officeDocument/2006/relationships/hyperlink" Target="https://en.wikipedia.org/wiki/Public_domain" TargetMode="External"/><Relationship Id="rId7" Type="http://schemas.openxmlformats.org/officeDocument/2006/relationships/hyperlink" Target="https://commons.wikimedia.org/wiki/File:Skin_color.png" TargetMode="External"/><Relationship Id="rId8" Type="http://schemas.openxmlformats.org/officeDocument/2006/relationships/hyperlink" Target="https://commons.wikimedia.org/wiki/User:S25454541" TargetMode="External"/><Relationship Id="rId11" Type="http://schemas.openxmlformats.org/officeDocument/2006/relationships/hyperlink" Target="https://en.wikipedia.org/wiki/User:Muntuwandi" TargetMode="External"/><Relationship Id="rId10" Type="http://schemas.openxmlformats.org/officeDocument/2006/relationships/hyperlink" Target="https://commons.wikimedia.org/wiki/File:Map_of_blood_group_a.gif" TargetMode="External"/><Relationship Id="rId13" Type="http://schemas.openxmlformats.org/officeDocument/2006/relationships/hyperlink" Target="https://creativecommons.org/licenses/by-sa/3.0/legalcode" TargetMode="External"/><Relationship Id="rId12" Type="http://schemas.openxmlformats.org/officeDocument/2006/relationships/hyperlink" Target="https://en.wikipedia.org/" TargetMode="External"/><Relationship Id="rId15" Type="http://schemas.openxmlformats.org/officeDocument/2006/relationships/hyperlink" Target="https://en.wikipedia.org/wiki/User:Muntuwandi" TargetMode="External"/><Relationship Id="rId14" Type="http://schemas.openxmlformats.org/officeDocument/2006/relationships/hyperlink" Target="https://commons.wikimedia.org/wiki/File:Map_of_blood_group_b.gif" TargetMode="External"/><Relationship Id="rId17" Type="http://schemas.openxmlformats.org/officeDocument/2006/relationships/hyperlink" Target="https://creativecommons.org/licenses/by-sa/3.0/legalcode" TargetMode="External"/><Relationship Id="rId16" Type="http://schemas.openxmlformats.org/officeDocument/2006/relationships/hyperlink" Target="https://en.wikipedia.org/" TargetMode="External"/><Relationship Id="rId19" Type="http://schemas.openxmlformats.org/officeDocument/2006/relationships/hyperlink" Target="http://anthro.palomar.edu/vary/vary_3.htm" TargetMode="External"/><Relationship Id="rId18" Type="http://schemas.openxmlformats.org/officeDocument/2006/relationships/hyperlink" Target="https://commons.wikimedia.org/wiki/File:Map_of_blood_group_o.gif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13</a:t>
            </a:r>
            <a:endParaRPr sz="6000"/>
          </a:p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Race and Human Variation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1" name="Google Shape;31;p6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Michael B. C. Rivera</a:t>
            </a:r>
            <a:r>
              <a:rPr lang="en-US">
                <a:solidFill>
                  <a:srgbClr val="434343"/>
                </a:solidFill>
              </a:rPr>
              <a:t>, Ph.D. </a:t>
            </a:r>
            <a:endParaRPr sz="1200">
              <a:solidFill>
                <a:schemeClr val="accent5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2" name="Google Shape;32;p6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/>
          <p:nvPr>
            <p:ph idx="1" type="body"/>
          </p:nvPr>
        </p:nvSpPr>
        <p:spPr>
          <a:xfrm>
            <a:off x="1231899" y="1346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Biological </a:t>
            </a:r>
            <a:r>
              <a:rPr lang="en-US" sz="3200"/>
              <a:t>determinism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Morton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Cranial </a:t>
            </a:r>
            <a:r>
              <a:rPr lang="en-US" sz="2800"/>
              <a:t>measurements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Paul Broca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Skin color and intelligence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Civilized and barbaric populations</a:t>
            </a:r>
            <a:endParaRPr sz="3200"/>
          </a:p>
        </p:txBody>
      </p:sp>
      <p:sp>
        <p:nvSpPr>
          <p:cNvPr id="93" name="Google Shape;93;p15"/>
          <p:cNvSpPr txBox="1"/>
          <p:nvPr>
            <p:ph type="title"/>
          </p:nvPr>
        </p:nvSpPr>
        <p:spPr>
          <a:xfrm>
            <a:off x="1308100" y="0"/>
            <a:ext cx="103389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“Race” and the Dawn of Scientific Racism</a:t>
            </a:r>
            <a:endParaRPr sz="4000"/>
          </a:p>
        </p:txBody>
      </p:sp>
      <p:pic>
        <p:nvPicPr>
          <p:cNvPr id="94" name="Google Shape;9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0" y="1486800"/>
            <a:ext cx="4825075" cy="368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/>
          <p:nvPr>
            <p:ph idx="1" type="body"/>
          </p:nvPr>
        </p:nvSpPr>
        <p:spPr>
          <a:xfrm>
            <a:off x="1308100" y="1423075"/>
            <a:ext cx="7011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Aleš Hrdlička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Physical anthropology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American Journal of Physical Anthropology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Franz Boas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Four-field anthropology in the U.S.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Founded American Anthropological Association, 1902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Skull dimensions depend on cultural and environmental factors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Social learning influences human behaviors </a:t>
            </a:r>
            <a:endParaRPr sz="2800"/>
          </a:p>
        </p:txBody>
      </p:sp>
      <p:sp>
        <p:nvSpPr>
          <p:cNvPr id="100" name="Google Shape;100;p16"/>
          <p:cNvSpPr txBox="1"/>
          <p:nvPr>
            <p:ph type="title"/>
          </p:nvPr>
        </p:nvSpPr>
        <p:spPr>
          <a:xfrm>
            <a:off x="563575" y="0"/>
            <a:ext cx="1133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“Race” and Beginnings of Physical Anthropology</a:t>
            </a:r>
            <a:endParaRPr sz="4000"/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7092" y="1423075"/>
            <a:ext cx="3698508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>
            <p:ph idx="1" type="body"/>
          </p:nvPr>
        </p:nvSpPr>
        <p:spPr>
          <a:xfrm>
            <a:off x="1079500" y="1423075"/>
            <a:ext cx="81882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Julian Huxley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Modern Synthesis reconciled two fundamental principles about evolution</a:t>
            </a:r>
            <a:endParaRPr sz="2800"/>
          </a:p>
          <a:p>
            <a:pPr indent="-406400" lvl="3" marL="18288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/>
              <a:t>Human populations are capable of exchanging genes at the microevolutionary level</a:t>
            </a:r>
            <a:endParaRPr sz="2800"/>
          </a:p>
          <a:p>
            <a:pPr indent="-406400" lvl="3" marL="18288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/>
              <a:t>Multiple alleles for one trait (polygenic exchanges) can cause gradual macroevolutionary changes </a:t>
            </a:r>
            <a:endParaRPr sz="2800"/>
          </a:p>
        </p:txBody>
      </p:sp>
      <p:sp>
        <p:nvSpPr>
          <p:cNvPr id="107" name="Google Shape;107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“</a:t>
            </a:r>
            <a:r>
              <a:rPr lang="en-US" sz="4000"/>
              <a:t>Populations” instead of “Races”</a:t>
            </a:r>
            <a:endParaRPr sz="4000"/>
          </a:p>
        </p:txBody>
      </p:sp>
      <p:pic>
        <p:nvPicPr>
          <p:cNvPr id="108" name="Google Shape;10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20175" y="1575475"/>
            <a:ext cx="2516900" cy="31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idx="1" type="body"/>
          </p:nvPr>
        </p:nvSpPr>
        <p:spPr>
          <a:xfrm>
            <a:off x="7166975" y="1361875"/>
            <a:ext cx="44718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Clines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Continuous variation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Frank B. Livingstone (1928‒2005): “There are no races, only clines” (1962)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Natural selection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 flow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Genetic drift</a:t>
            </a:r>
            <a:endParaRPr sz="3200"/>
          </a:p>
        </p:txBody>
      </p:sp>
      <p:sp>
        <p:nvSpPr>
          <p:cNvPr id="114" name="Google Shape;114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Human Variation is Clinal</a:t>
            </a:r>
            <a:endParaRPr sz="4000"/>
          </a:p>
        </p:txBody>
      </p:sp>
      <p:pic>
        <p:nvPicPr>
          <p:cNvPr id="115" name="Google Shape;115;p18"/>
          <p:cNvPicPr preferRelativeResize="0"/>
          <p:nvPr/>
        </p:nvPicPr>
        <p:blipFill rotWithShape="1">
          <a:blip r:embed="rId3">
            <a:alphaModFix/>
          </a:blip>
          <a:srcRect b="8441" l="0" r="0" t="0"/>
          <a:stretch/>
        </p:blipFill>
        <p:spPr>
          <a:xfrm>
            <a:off x="304800" y="1549700"/>
            <a:ext cx="6612051" cy="310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4000"/>
              <a:t>Global Distribution of Blood Types</a:t>
            </a:r>
            <a:endParaRPr sz="4000"/>
          </a:p>
        </p:txBody>
      </p:sp>
      <p:pic>
        <p:nvPicPr>
          <p:cNvPr id="121" name="Google Shape;12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8100" y="1423075"/>
            <a:ext cx="4914900" cy="27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98575" y="4189938"/>
            <a:ext cx="4933950" cy="26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2100" y="1423075"/>
            <a:ext cx="4914900" cy="27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Richard Lewontin (1929‒)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Most of human genetic differences (85.4%) were found within local subpopulations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8.3% were found between populations within continental human groups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6.3% were attributable to traditional “race” groups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Findings reject the existence of biological races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Noah Rosenberg and colleagues (2002)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Neutral genetic markers reflect combination of regional founder effects and population histories</a:t>
            </a:r>
            <a:endParaRPr sz="2800"/>
          </a:p>
        </p:txBody>
      </p:sp>
      <p:sp>
        <p:nvSpPr>
          <p:cNvPr id="129" name="Google Shape;129;p2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Genetic Diversity is Greater Within-Group Than Between-Groups</a:t>
            </a:r>
            <a:endParaRPr sz="4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idx="1" type="body"/>
          </p:nvPr>
        </p:nvSpPr>
        <p:spPr>
          <a:xfrm>
            <a:off x="4966125" y="1392425"/>
            <a:ext cx="6858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Worldwide human genetic variation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Most genetic variation: SubSaharan Africa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Least genetic variation: Northern Europe, southern tip of South America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Out-of-Africa model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Isolation-by distance model</a:t>
            </a:r>
            <a:endParaRPr sz="3200"/>
          </a:p>
        </p:txBody>
      </p:sp>
      <p:sp>
        <p:nvSpPr>
          <p:cNvPr id="135" name="Google Shape;135;p2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Biological Data Fit </a:t>
            </a:r>
            <a:r>
              <a:rPr lang="en-US" sz="4000"/>
              <a:t>Out-of-Africa and </a:t>
            </a:r>
            <a:r>
              <a:rPr lang="en-US" sz="4000"/>
              <a:t>Isolation-by-Distance Models</a:t>
            </a:r>
            <a:endParaRPr sz="4000"/>
          </a:p>
        </p:txBody>
      </p:sp>
      <p:pic>
        <p:nvPicPr>
          <p:cNvPr id="136" name="Google Shape;13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875" y="1523698"/>
            <a:ext cx="4538050" cy="453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idx="1" type="body"/>
          </p:nvPr>
        </p:nvSpPr>
        <p:spPr>
          <a:xfrm>
            <a:off x="1308100" y="1423075"/>
            <a:ext cx="60390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Compared to most species </a:t>
            </a:r>
            <a:endParaRPr sz="32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Humans have low average genome-wide heterogeneity</a:t>
            </a:r>
            <a:endParaRPr sz="28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Founder effect</a:t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Ecological niches</a:t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Population bottleneck </a:t>
            </a:r>
            <a:endParaRPr sz="3200"/>
          </a:p>
        </p:txBody>
      </p:sp>
      <p:sp>
        <p:nvSpPr>
          <p:cNvPr id="142" name="Google Shape;142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Humans Have Higher </a:t>
            </a:r>
            <a:r>
              <a:rPr lang="en-US" sz="4000"/>
              <a:t>Homogeneity</a:t>
            </a:r>
            <a:r>
              <a:rPr lang="en-US" sz="4000"/>
              <a:t> </a:t>
            </a:r>
            <a:endParaRPr sz="4000"/>
          </a:p>
        </p:txBody>
      </p:sp>
      <p:pic>
        <p:nvPicPr>
          <p:cNvPr id="143" name="Google Shape;14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9125" y="1320600"/>
            <a:ext cx="4502750" cy="369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idx="1" type="body"/>
          </p:nvPr>
        </p:nvSpPr>
        <p:spPr>
          <a:xfrm>
            <a:off x="1308100" y="1423075"/>
            <a:ext cx="66825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Non-concordance</a:t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Pelvis, the teeth and the human bony labyrinth of the ear </a:t>
            </a:r>
            <a:endParaRPr sz="3200"/>
          </a:p>
        </p:txBody>
      </p:sp>
      <p:sp>
        <p:nvSpPr>
          <p:cNvPr id="149" name="Google Shape;149;p23"/>
          <p:cNvSpPr txBox="1"/>
          <p:nvPr>
            <p:ph type="title"/>
          </p:nvPr>
        </p:nvSpPr>
        <p:spPr>
          <a:xfrm>
            <a:off x="516825" y="0"/>
            <a:ext cx="115062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Phenotypic Traits That Reflect </a:t>
            </a:r>
            <a:r>
              <a:rPr lang="en-US" sz="4000"/>
              <a:t>Neutral</a:t>
            </a:r>
            <a:r>
              <a:rPr lang="en-US" sz="4000"/>
              <a:t> Evolution</a:t>
            </a:r>
            <a:endParaRPr sz="4000"/>
          </a:p>
        </p:txBody>
      </p:sp>
      <p:pic>
        <p:nvPicPr>
          <p:cNvPr id="150" name="Google Shape;15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2550" y="1863600"/>
            <a:ext cx="3313275" cy="2756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99.9% of DNA is the same between all humans worldwide</a:t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Many traits reflect neutral processes</a:t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0.1% of the human genome codes for individual and regional differences</a:t>
            </a:r>
            <a:endParaRPr sz="32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Skin color</a:t>
            </a:r>
            <a:endParaRPr sz="28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Disease resistance</a:t>
            </a:r>
            <a:endParaRPr sz="28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Ancestry</a:t>
            </a:r>
            <a:endParaRPr sz="3200"/>
          </a:p>
        </p:txBody>
      </p:sp>
      <p:sp>
        <p:nvSpPr>
          <p:cNvPr id="156" name="Google Shape;156;p24"/>
          <p:cNvSpPr txBox="1"/>
          <p:nvPr>
            <p:ph type="title"/>
          </p:nvPr>
        </p:nvSpPr>
        <p:spPr>
          <a:xfrm>
            <a:off x="486800" y="0"/>
            <a:ext cx="116109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Phenotypic Traits That Reflect Natural Selection</a:t>
            </a:r>
            <a:endParaRPr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" type="body"/>
          </p:nvPr>
        </p:nvSpPr>
        <p:spPr>
          <a:xfrm>
            <a:off x="1158027" y="1150938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-41909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Review the history of “race” </a:t>
            </a:r>
            <a:r>
              <a:rPr lang="en-US" sz="3000"/>
              <a:t>concepts</a:t>
            </a:r>
            <a:endParaRPr sz="3000"/>
          </a:p>
          <a:p>
            <a:pPr indent="-41909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Critique earlier “race” concepts </a:t>
            </a:r>
            <a:endParaRPr sz="3000"/>
          </a:p>
          <a:p>
            <a:pPr indent="-41909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Explain human biological variation </a:t>
            </a:r>
            <a:endParaRPr sz="3000"/>
          </a:p>
          <a:p>
            <a:pPr indent="-41909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Identify phenotypic traits that reflect selective and neutral evolution</a:t>
            </a:r>
            <a:endParaRPr sz="3000"/>
          </a:p>
          <a:p>
            <a:pPr indent="-41909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Identify key insights into human variation </a:t>
            </a:r>
            <a:endParaRPr sz="30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AutoNum type="arabicPeriod"/>
            </a:pPr>
            <a:r>
              <a:rPr lang="en-US" sz="3200">
                <a:solidFill>
                  <a:srgbClr val="44122B"/>
                </a:solidFill>
              </a:rPr>
              <a:t>Local human groups are “populations”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AutoNum type="arabicPeriod"/>
            </a:pPr>
            <a:r>
              <a:rPr lang="en-US" sz="3200">
                <a:solidFill>
                  <a:srgbClr val="44122B"/>
                </a:solidFill>
              </a:rPr>
              <a:t>Humans have less genetic diversity than other primates and mammals; share 99.9% of DNA</a:t>
            </a:r>
            <a:endParaRPr sz="3200">
              <a:solidFill>
                <a:srgbClr val="44122B"/>
              </a:solidFill>
            </a:endParaRPr>
          </a:p>
          <a:p>
            <a:pPr indent="-43180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0.1% of human variation varies on a clinal basis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AutoNum type="arabicPeriod"/>
            </a:pPr>
            <a:r>
              <a:rPr lang="en-US" sz="3200">
                <a:solidFill>
                  <a:srgbClr val="44122B"/>
                </a:solidFill>
              </a:rPr>
              <a:t>Many human biological characteristics are determined non-concordantly and/or polygenically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162" name="Google Shape;162;p25"/>
          <p:cNvSpPr txBox="1"/>
          <p:nvPr>
            <p:ph type="title"/>
          </p:nvPr>
        </p:nvSpPr>
        <p:spPr>
          <a:xfrm>
            <a:off x="1231900" y="0"/>
            <a:ext cx="106143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Human Biological Variation: Going Forward</a:t>
            </a:r>
            <a:endParaRPr sz="4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AutoNum type="arabicPeriod" startAt="4"/>
            </a:pPr>
            <a:r>
              <a:rPr lang="en-US" sz="3200">
                <a:solidFill>
                  <a:srgbClr val="44122B"/>
                </a:solidFill>
              </a:rPr>
              <a:t>Genetic distances are correlated with geographic distances among the global human population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AutoNum type="arabicPeriod" startAt="4"/>
            </a:pPr>
            <a:r>
              <a:rPr lang="en-US" sz="3200">
                <a:solidFill>
                  <a:srgbClr val="44122B"/>
                </a:solidFill>
              </a:rPr>
              <a:t>Effects of gene flow, genetic drift, and population bottlenecking are reflected in some phenotypic traits, such as cranial shape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AutoNum type="arabicPeriod" startAt="4"/>
            </a:pPr>
            <a:r>
              <a:rPr lang="en-US" sz="3200">
                <a:solidFill>
                  <a:srgbClr val="44122B"/>
                </a:solidFill>
              </a:rPr>
              <a:t>Other traits, like skin color and lactase persistence, are product of many millennia of natural selective pressures influencing human biology from the external environment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168" name="Google Shape;168;p26"/>
          <p:cNvSpPr txBox="1"/>
          <p:nvPr>
            <p:ph type="title"/>
          </p:nvPr>
        </p:nvSpPr>
        <p:spPr>
          <a:xfrm>
            <a:off x="1308100" y="0"/>
            <a:ext cx="104340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Human Biological Variation: Going Forward</a:t>
            </a:r>
            <a:endParaRPr sz="4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" name="Google Shape;173;p27"/>
          <p:cNvGraphicFramePr/>
          <p:nvPr/>
        </p:nvGraphicFramePr>
        <p:xfrm>
          <a:off x="454400" y="12377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{F7270A1D-6E38-4E13-829E-25E4DD15C238}</a:tableStyleId>
              </a:tblPr>
              <a:tblGrid>
                <a:gridCol w="975975"/>
                <a:gridCol w="878500"/>
                <a:gridCol w="91303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Tanzania - Hadzabe hunter (14533536392)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A_Peach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from Berlin, Germany,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Inuit-Kleidung 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Ansgar Walk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Andean Man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Cacophony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d.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Jane Goodall GM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Floatjon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Egyptian races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Drawing (1772-1846) by an unknown artist after a mural of the tomb of Seti I, Copy by Heinrich von Minutoli (1820),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Naturalishistoria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from the front page of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Pliny the Elder’s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Naturalis Historia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Great Chain of Being 2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Didacus Valades (Diego Valades)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Carl von Linné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Alexander Roslin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artist QS:P170,Q315102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Discovery of the Mississippi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William Henry Powell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artist QS:P170,Q3568696 (photograph courtesy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Architect of the Capitol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Blumenbach's five races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Johann Friedrich Blumenbach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 anchor="b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427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Eugenics congress logo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scanned from Harry H. Laughlin, The Second International Exhibition of Eugenics held September 22 to October 22, 1921,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 anchor="b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74" name="Google Shape;174;p27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" name="Google Shape;179;p28"/>
          <p:cNvGraphicFramePr/>
          <p:nvPr/>
        </p:nvGraphicFramePr>
        <p:xfrm>
          <a:off x="45030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{F7270A1D-6E38-4E13-829E-25E4DD15C238}</a:tableStyleId>
              </a:tblPr>
              <a:tblGrid>
                <a:gridCol w="916725"/>
                <a:gridCol w="916725"/>
                <a:gridCol w="91481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(Ales Hrdlicka) SIA2009-4246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 photographer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Julian Huxley 1-2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 photographer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Skin color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S25454541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13.13 a, b, c</a:t>
                      </a:r>
                      <a:endParaRPr b="1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Map of blood group 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Muntuwandi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en.wikipedia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Map of blood group b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Muntuwandi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en.wikipedia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Map of blood group 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Based on diagrams from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http://anthro.palomar.edu/vary/vary_3.htm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reproduced from A. E. Mourant et.al., The Distribution of the Human Blood Groups and Other Polymorphisms, 2nd ed. (1976)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Sub-Saharan-Africa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Ezeu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Bottleneck effect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Tsaneda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Bony labyrinth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Selket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(5 February 2007, UTC)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80" name="Google Shape;180;p28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308100" y="1423075"/>
            <a:ext cx="54147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Race is not useful in describing human diversity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Humans have much less genetic diversity than other primates and mammals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Themes in the Study of Race</a:t>
            </a:r>
            <a:endParaRPr sz="4000"/>
          </a:p>
        </p:txBody>
      </p:sp>
      <p:pic>
        <p:nvPicPr>
          <p:cNvPr id="45" name="Google Shape;4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2850" y="1423075"/>
            <a:ext cx="4924149" cy="492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75"/>
            <a:ext cx="49197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Many cultures have attempted to classify human diversity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Ancient Egypt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Romans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Greeks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Religious traditions (Christianity, </a:t>
            </a:r>
            <a:r>
              <a:rPr lang="en-US" sz="2800"/>
              <a:t>Judaism</a:t>
            </a:r>
            <a:r>
              <a:rPr lang="en-US" sz="2800"/>
              <a:t>, Islam)</a:t>
            </a:r>
            <a:endParaRPr sz="28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“Race” in </a:t>
            </a:r>
            <a:r>
              <a:rPr lang="en-US" sz="4000"/>
              <a:t>the Classical Era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7700" y="1423075"/>
            <a:ext cx="5419300" cy="4128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308100" y="1423075"/>
            <a:ext cx="7413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</a:t>
            </a:r>
            <a:r>
              <a:rPr lang="en-US" sz="3200"/>
              <a:t>hree categories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Civilized peoples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Barbarians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Monstrous individuals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Book of Gates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Limited exposure to other cultural groups</a:t>
            </a:r>
            <a:endParaRPr sz="32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Naturalis Historia</a:t>
            </a:r>
            <a:endParaRPr sz="4000"/>
          </a:p>
        </p:txBody>
      </p:sp>
      <p:pic>
        <p:nvPicPr>
          <p:cNvPr id="59" name="Google Shape;5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98159" y="1423075"/>
            <a:ext cx="2848841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4471200" y="1386625"/>
            <a:ext cx="68844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Ladder: all objects, plants, animals, humans, and celestial bodies in a hierarchy</a:t>
            </a:r>
            <a:endParaRPr sz="30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Order of existential importance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Humans near the top, beneath divine beings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19100" lvl="0" marL="457200" rtl="0" algn="l">
              <a:spcBef>
                <a:spcPts val="48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Aristotle: certain people are </a:t>
            </a:r>
            <a:r>
              <a:rPr lang="en-US" sz="3000"/>
              <a:t>inherently</a:t>
            </a:r>
            <a:r>
              <a:rPr lang="en-US" sz="3000"/>
              <a:t> (or genetically) more instinctive rulers, others are more naturally fit to be workers or slaves</a:t>
            </a:r>
            <a:endParaRPr sz="3000"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Great Chain of Being</a:t>
            </a:r>
            <a:endParaRPr sz="4000"/>
          </a:p>
        </p:txBody>
      </p:sp>
      <p:pic>
        <p:nvPicPr>
          <p:cNvPr id="66" name="Google Shape;66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425" y="1355887"/>
            <a:ext cx="3551175" cy="516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1308100" y="1423075"/>
            <a:ext cx="61596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Linnaeus: Systema Naturae (1758)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Classified all plants and animals under the first formalized naming system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Binomial nomenclature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First to group humans with apes and monkeys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Essentialism</a:t>
            </a:r>
            <a:endParaRPr sz="2800"/>
          </a:p>
        </p:txBody>
      </p:sp>
      <p:sp>
        <p:nvSpPr>
          <p:cNvPr id="72" name="Google Shape;72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“Race” from the Scientific Revolution</a:t>
            </a:r>
            <a:endParaRPr sz="4000"/>
          </a:p>
        </p:txBody>
      </p:sp>
      <p:pic>
        <p:nvPicPr>
          <p:cNvPr id="73" name="Google Shape;7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66603" y="1423075"/>
            <a:ext cx="3980397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idx="1" type="body"/>
          </p:nvPr>
        </p:nvSpPr>
        <p:spPr>
          <a:xfrm>
            <a:off x="6524525" y="1423075"/>
            <a:ext cx="52392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European colonialism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1400s and 1700s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Intentionally violent encounters overseas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Idea of species and “subspecies”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French “rasse”: “local strain”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Geography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Othering</a:t>
            </a:r>
            <a:endParaRPr sz="3200"/>
          </a:p>
        </p:txBody>
      </p:sp>
      <p:sp>
        <p:nvSpPr>
          <p:cNvPr id="79" name="Google Shape;79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Age of Discovery</a:t>
            </a:r>
            <a:endParaRPr sz="4000"/>
          </a:p>
        </p:txBody>
      </p:sp>
      <p:pic>
        <p:nvPicPr>
          <p:cNvPr id="80" name="Google Shape;8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675" y="1599175"/>
            <a:ext cx="5643125" cy="365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idx="1" type="body"/>
          </p:nvPr>
        </p:nvSpPr>
        <p:spPr>
          <a:xfrm>
            <a:off x="1308100" y="1346875"/>
            <a:ext cx="10590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J</a:t>
            </a:r>
            <a:r>
              <a:rPr lang="en-US" sz="3200"/>
              <a:t>ohann Friedrich Blumenbach (1752‒1840)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Five races based on 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Cranial form variation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Skin color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“Original” form of the human cranium: “Caucasian”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Gradation idea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Emergence of “Race” Concept</a:t>
            </a:r>
            <a:endParaRPr sz="4000"/>
          </a:p>
        </p:txBody>
      </p:sp>
      <p:pic>
        <p:nvPicPr>
          <p:cNvPr id="87" name="Google Shape;8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85025" y="4208475"/>
            <a:ext cx="5943675" cy="224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