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CB24FDC-1BCE-4168-B7CA-E34594622227}">
  <a:tblStyle styleId="{2CB24FDC-1BCE-4168-B7CA-E34594622227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 b="off" i="off"/>
      <a:tcStyle>
        <a:fill>
          <a:solidFill>
            <a:srgbClr val="F3D1CB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F3D1CB"/>
          </a:solidFill>
        </a:fill>
      </a:tcStyle>
    </a:band1V>
    <a:band2V>
      <a:tcTxStyle b="off" i="off"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" name="Google Shape;2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5" name="Google Shape;85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1" name="Google Shape;91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7" name="Google Shape;97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3" name="Google Shape;103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48d13397e1bcec5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48d13397e1bcec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6" name="Google Shape;116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2" name="Google Shape;122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7b88e5ec7d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0" name="Google Shape;130;g7b88e5ec7d_0_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2" name="Google Shape;142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" name="Google Shape;35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8" name="Google Shape;148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5" name="Google Shape;155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2" name="Google Shape;162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8" name="Google Shape;168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1" name="Google Shape;41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7" name="Google Shape;47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4" name="Google Shape;54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1" name="Google Shape;61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7" name="Google Shape;67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3" name="Google Shape;73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9" name="Google Shape;79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 editors of </a:t>
            </a:r>
            <a:r>
              <a:rPr b="0" i="1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.png"/></Relationships>
</file>

<file path=ppt/slides/_rels/slide22.xml.rels><?xml version="1.0" encoding="UTF-8" standalone="yes"?><Relationships xmlns="http://schemas.openxmlformats.org/package/2006/relationships"><Relationship Id="rId20" Type="http://schemas.openxmlformats.org/officeDocument/2006/relationships/hyperlink" Target="https://www.oecd.org/els/health-systems/Obesity-Update-2017.pdf" TargetMode="External"/><Relationship Id="rId22" Type="http://schemas.openxmlformats.org/officeDocument/2006/relationships/hyperlink" Target="https://www.cdc.gov/" TargetMode="External"/><Relationship Id="rId21" Type="http://schemas.openxmlformats.org/officeDocument/2006/relationships/hyperlink" Target="https://commons.wikimedia.org/wiki/File:Medical_complications_of_obesity.png" TargetMode="External"/><Relationship Id="rId24" Type="http://schemas.openxmlformats.org/officeDocument/2006/relationships/hyperlink" Target="http://marynelsonstudio.com" TargetMode="External"/><Relationship Id="rId23" Type="http://schemas.openxmlformats.org/officeDocument/2006/relationships/hyperlink" Target="https://en.wikipedia.org/wiki/Public_domain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creativecommons.org/licenses/by-nc/4.0/" TargetMode="External"/><Relationship Id="rId4" Type="http://schemas.openxmlformats.org/officeDocument/2006/relationships/hyperlink" Target="http://pngimg.com/download/10217" TargetMode="External"/><Relationship Id="rId9" Type="http://schemas.openxmlformats.org/officeDocument/2006/relationships/hyperlink" Target="https://commons.wikimedia.org/wiki/User:Aka" TargetMode="External"/><Relationship Id="rId26" Type="http://schemas.openxmlformats.org/officeDocument/2006/relationships/hyperlink" Target="http://marynelsonstudio.com" TargetMode="External"/><Relationship Id="rId25" Type="http://schemas.openxmlformats.org/officeDocument/2006/relationships/hyperlink" Target="https://creativecommons.org/licenses/by-nc/4.0/" TargetMode="External"/><Relationship Id="rId28" Type="http://schemas.openxmlformats.org/officeDocument/2006/relationships/hyperlink" Target="https://commons.wikimedia.org/wiki/File:HIV-world-map-UNAIDS.png" TargetMode="External"/><Relationship Id="rId27" Type="http://schemas.openxmlformats.org/officeDocument/2006/relationships/hyperlink" Target="https://creativecommons.org/licenses/by-nc/4.0/" TargetMode="External"/><Relationship Id="rId5" Type="http://schemas.openxmlformats.org/officeDocument/2006/relationships/hyperlink" Target="https://creativecommons.org/licenses/by-nc/4.0/" TargetMode="External"/><Relationship Id="rId6" Type="http://schemas.openxmlformats.org/officeDocument/2006/relationships/hyperlink" Target="https://www.publicdomainpictures.net/en/view-image.php?image=109418&amp;picture=rasher-of-bacon" TargetMode="External"/><Relationship Id="rId29" Type="http://schemas.openxmlformats.org/officeDocument/2006/relationships/hyperlink" Target="https://creativecommons.org/share-your-work/public-domain/cc0/" TargetMode="External"/><Relationship Id="rId7" Type="http://schemas.openxmlformats.org/officeDocument/2006/relationships/hyperlink" Target="https://creativecommons.org/publicdomain/zero/1.0/" TargetMode="External"/><Relationship Id="rId8" Type="http://schemas.openxmlformats.org/officeDocument/2006/relationships/hyperlink" Target="https://commons.wikimedia.org/wiki/File:Salami_aka.jpg" TargetMode="External"/><Relationship Id="rId31" Type="http://schemas.openxmlformats.org/officeDocument/2006/relationships/hyperlink" Target="http://coronationdentalspecialty.ca/" TargetMode="External"/><Relationship Id="rId30" Type="http://schemas.openxmlformats.org/officeDocument/2006/relationships/hyperlink" Target="https://commons.wikimedia.org/wiki/File:Impacted_wisdom_teeth_caries.png" TargetMode="External"/><Relationship Id="rId11" Type="http://schemas.openxmlformats.org/officeDocument/2006/relationships/hyperlink" Target="http://pngimg.com/download/2127" TargetMode="External"/><Relationship Id="rId10" Type="http://schemas.openxmlformats.org/officeDocument/2006/relationships/hyperlink" Target="https://creativecommons.org/licenses/by-sa/2.5/legalcode" TargetMode="External"/><Relationship Id="rId13" Type="http://schemas.openxmlformats.org/officeDocument/2006/relationships/hyperlink" Target="http://pngimg.com/download/2184" TargetMode="External"/><Relationship Id="rId12" Type="http://schemas.openxmlformats.org/officeDocument/2006/relationships/hyperlink" Target="https://creativecommons.org/licenses/by-nc/4.0/" TargetMode="External"/><Relationship Id="rId15" Type="http://schemas.openxmlformats.org/officeDocument/2006/relationships/hyperlink" Target="https://creativecommons.org/publicdomain/zero/1.0/" TargetMode="External"/><Relationship Id="rId14" Type="http://schemas.openxmlformats.org/officeDocument/2006/relationships/hyperlink" Target="https://creativecommons.org/licenses/by-nc/4.0/" TargetMode="External"/><Relationship Id="rId17" Type="http://schemas.openxmlformats.org/officeDocument/2006/relationships/hyperlink" Target="https://www.flickr.com/photos/7177420@N03" TargetMode="External"/><Relationship Id="rId16" Type="http://schemas.openxmlformats.org/officeDocument/2006/relationships/hyperlink" Target="https://commons.wikimedia.org/wiki/File:Hadazbe_returning_from_hunt.jpg" TargetMode="External"/><Relationship Id="rId19" Type="http://schemas.openxmlformats.org/officeDocument/2006/relationships/hyperlink" Target="https://creativecommons.org/licenses/by-nc/4.0/" TargetMode="External"/><Relationship Id="rId18" Type="http://schemas.openxmlformats.org/officeDocument/2006/relationships/hyperlink" Target="https://creativecommons.org/licenses/by/2.0/legalcode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16</a:t>
            </a:r>
            <a:endParaRPr sz="6000"/>
          </a:p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Contemporary Topics: 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Human Biology and Health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1" name="Google Shape;31;p6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Joylin Namie, Ph.D.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2" name="Google Shape;32;p6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Third epidemiological transition (now underway) is marked by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Noto Sans Symbols"/>
              <a:buChar char="○"/>
            </a:pPr>
            <a:r>
              <a:rPr lang="en-US" sz="2800"/>
              <a:t>Infectious diseases becoming major health concerns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Examples: Ebola, HIV/AIDS, tuberculosis, malaria, dengue, Lyme disease, and West Nile virus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Increasing their geographic ranges due to climate change, economic development, and deforestation </a:t>
            </a:r>
            <a:endParaRPr sz="2800"/>
          </a:p>
        </p:txBody>
      </p:sp>
      <p:sp>
        <p:nvSpPr>
          <p:cNvPr id="88" name="Google Shape;88;p1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Epidemiological Transitions 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1.9 billion people in the world are overweight</a:t>
            </a:r>
            <a:endParaRPr sz="3200"/>
          </a:p>
          <a:p>
            <a:pPr indent="-4318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○"/>
            </a:pPr>
            <a:r>
              <a:rPr lang="en-US" sz="3200"/>
              <a:t>650 million of them are obese</a:t>
            </a:r>
            <a:endParaRPr sz="32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70% of Americans are overweight</a:t>
            </a:r>
            <a:endParaRPr sz="3200"/>
          </a:p>
          <a:p>
            <a:pPr indent="-4318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○"/>
            </a:pPr>
            <a:r>
              <a:rPr lang="en-US" sz="3200"/>
              <a:t>40% of them meet the criteria for obesity </a:t>
            </a:r>
            <a:endParaRPr sz="32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First time in human history that </a:t>
            </a:r>
            <a:r>
              <a:rPr lang="en-US" sz="3200"/>
              <a:t>most</a:t>
            </a:r>
            <a:r>
              <a:rPr lang="en-US" sz="3200"/>
              <a:t> people live in countries where overweight and obesity kill more people than hunger  </a:t>
            </a:r>
            <a:endParaRPr sz="3200"/>
          </a:p>
        </p:txBody>
      </p:sp>
      <p:sp>
        <p:nvSpPr>
          <p:cNvPr id="94" name="Google Shape;94;p16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Obesity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Obesity Rates by Country (2017)</a:t>
            </a:r>
            <a:endParaRPr sz="4000"/>
          </a:p>
        </p:txBody>
      </p:sp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7971" y="1150938"/>
            <a:ext cx="7909053" cy="52634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Contemporary humans continue to rely on cues from foraging strategies </a:t>
            </a:r>
            <a:r>
              <a:rPr lang="en-US" sz="3200"/>
              <a:t>in our evolutionary past 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Noto Sans Symbols"/>
              <a:buChar char="○"/>
            </a:pPr>
            <a:r>
              <a:rPr lang="en-US" sz="2800"/>
              <a:t>C</a:t>
            </a:r>
            <a:r>
              <a:rPr lang="en-US" sz="2800"/>
              <a:t>ounterproductive in our obesogenic environments </a:t>
            </a:r>
            <a:endParaRPr sz="28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Foods t</a:t>
            </a:r>
            <a:r>
              <a:rPr lang="en-US" sz="3200"/>
              <a:t>oday</a:t>
            </a:r>
            <a:endParaRPr sz="3200"/>
          </a:p>
          <a:p>
            <a:pPr indent="-406400" lvl="1" marL="914400" rtl="0" algn="l">
              <a:spcBef>
                <a:spcPts val="400"/>
              </a:spcBef>
              <a:spcAft>
                <a:spcPts val="0"/>
              </a:spcAft>
              <a:buSzPts val="2800"/>
              <a:buFont typeface="Arial"/>
              <a:buChar char="○"/>
            </a:pPr>
            <a:r>
              <a:rPr lang="en-US" sz="2800"/>
              <a:t>Prepackaged and prepared, </a:t>
            </a:r>
            <a:r>
              <a:rPr lang="en-US" sz="2800"/>
              <a:t>allowing us to eat large quantities quickly</a:t>
            </a:r>
            <a:endParaRPr sz="2800"/>
          </a:p>
          <a:p>
            <a:pPr indent="-406400" lvl="1" marL="914400" rtl="0" algn="l">
              <a:spcBef>
                <a:spcPts val="400"/>
              </a:spcBef>
              <a:spcAft>
                <a:spcPts val="0"/>
              </a:spcAft>
              <a:buSzPts val="2800"/>
              <a:buFont typeface="Arial"/>
              <a:buChar char="○"/>
            </a:pPr>
            <a:r>
              <a:rPr lang="en-US" sz="2800"/>
              <a:t>Often low fiber and calorie dense</a:t>
            </a:r>
            <a:endParaRPr sz="2800"/>
          </a:p>
          <a:p>
            <a:pPr indent="-406400" lvl="1" marL="914400" rtl="0" algn="l">
              <a:spcBef>
                <a:spcPts val="400"/>
              </a:spcBef>
              <a:spcAft>
                <a:spcPts val="0"/>
              </a:spcAft>
              <a:buSzPts val="2800"/>
              <a:buFont typeface="Arial"/>
              <a:buChar char="○"/>
            </a:pPr>
            <a:r>
              <a:rPr lang="en-US" sz="2800"/>
              <a:t>Processed foods appeal to hominin preferences for sweet tastes and fatty creamy textures</a:t>
            </a:r>
            <a:endParaRPr sz="32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Sedentarism is built into contemporary lifestyles</a:t>
            </a:r>
            <a:endParaRPr sz="3200"/>
          </a:p>
          <a:p>
            <a:pPr indent="0" lvl="0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  <p:sp>
        <p:nvSpPr>
          <p:cNvPr id="106" name="Google Shape;106;p1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Causes of Obesity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Epigenetic component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Strains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Circulatory system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Endocrine system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Skeletal system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Contributes to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Hypertension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Heart disease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Stroke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Diabetes</a:t>
            </a:r>
            <a:endParaRPr sz="28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-US" sz="2800"/>
              <a:t>Osteoarthritis</a:t>
            </a:r>
            <a:r>
              <a:rPr lang="en-US" sz="3000"/>
              <a:t> </a:t>
            </a:r>
            <a:endParaRPr sz="3000"/>
          </a:p>
        </p:txBody>
      </p:sp>
      <p:sp>
        <p:nvSpPr>
          <p:cNvPr id="112" name="Google Shape;112;p1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Obesity</a:t>
            </a:r>
            <a:endParaRPr sz="4000"/>
          </a:p>
        </p:txBody>
      </p:sp>
      <p:pic>
        <p:nvPicPr>
          <p:cNvPr id="113" name="Google Shape;11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11200" y="1495525"/>
            <a:ext cx="3933994" cy="536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I</a:t>
            </a:r>
            <a:r>
              <a:rPr lang="en-US" sz="3200"/>
              <a:t>ncludes coronary heart disease, hypertension, and stroke (leading cause of death globally)</a:t>
            </a:r>
            <a:endParaRPr sz="32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Risk factors:</a:t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</a:t>
            </a:r>
            <a:r>
              <a:rPr lang="en-US" sz="2800"/>
              <a:t>oor diet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Obesity/overweight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Diabetes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Physical inactivity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Smoking and alcohol consumption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Chronic psychological stress</a:t>
            </a:r>
            <a:endParaRPr sz="2800"/>
          </a:p>
        </p:txBody>
      </p:sp>
      <p:sp>
        <p:nvSpPr>
          <p:cNvPr id="119" name="Google Shape;119;p20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Cardiovascular Disease (CVD)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/>
          <p:nvPr>
            <p:ph idx="1" type="body"/>
          </p:nvPr>
        </p:nvSpPr>
        <p:spPr>
          <a:xfrm>
            <a:off x="1308100" y="1194475"/>
            <a:ext cx="75648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/>
              <a:t>Endocrine disorder characterized by excessively high blood glucose level</a:t>
            </a:r>
            <a:endParaRPr sz="32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Growing in all regions of the world </a:t>
            </a:r>
            <a:endParaRPr sz="3200"/>
          </a:p>
          <a:p>
            <a:pPr indent="-3937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Rates of diabetes have nearly doubled in the past 30 years</a:t>
            </a:r>
            <a:endParaRPr sz="2600"/>
          </a:p>
          <a:p>
            <a:pPr indent="-3937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Cause: obesity and sugar</a:t>
            </a:r>
            <a:endParaRPr sz="2600"/>
          </a:p>
        </p:txBody>
      </p:sp>
      <p:sp>
        <p:nvSpPr>
          <p:cNvPr id="125" name="Google Shape;125;p21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Diabetes</a:t>
            </a:r>
            <a:endParaRPr sz="4000"/>
          </a:p>
        </p:txBody>
      </p:sp>
      <p:pic>
        <p:nvPicPr>
          <p:cNvPr id="126" name="Google Shape;126;p21"/>
          <p:cNvPicPr preferRelativeResize="0"/>
          <p:nvPr/>
        </p:nvPicPr>
        <p:blipFill rotWithShape="1">
          <a:blip r:embed="rId3">
            <a:alphaModFix/>
          </a:blip>
          <a:srcRect b="2877" l="13784" r="6995" t="6918"/>
          <a:stretch/>
        </p:blipFill>
        <p:spPr>
          <a:xfrm>
            <a:off x="8740675" y="1456825"/>
            <a:ext cx="3148624" cy="480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55924" y="4440825"/>
            <a:ext cx="3853225" cy="229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2"/>
          <p:cNvSpPr txBox="1"/>
          <p:nvPr>
            <p:ph idx="1" type="body"/>
          </p:nvPr>
        </p:nvSpPr>
        <p:spPr>
          <a:xfrm>
            <a:off x="622300" y="1346875"/>
            <a:ext cx="114165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000"/>
              <a:t>Osteoarthritis is</a:t>
            </a:r>
            <a:r>
              <a:rPr lang="en-US" sz="3000"/>
              <a:t> seen in skeletal remains from the Neolithic</a:t>
            </a:r>
            <a:r>
              <a:rPr lang="en-US" sz="3200"/>
              <a:t>  </a:t>
            </a:r>
            <a:endParaRPr sz="3200"/>
          </a:p>
          <a:p>
            <a:pPr indent="-3937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2600"/>
              <a:buChar char="○"/>
            </a:pPr>
            <a:r>
              <a:rPr lang="en-US" sz="2600"/>
              <a:t>M</a:t>
            </a:r>
            <a:r>
              <a:rPr lang="en-US" sz="2600"/>
              <a:t>anual labor associated with early agricultural production </a:t>
            </a:r>
            <a:endParaRPr sz="2600"/>
          </a:p>
          <a:p>
            <a:pPr indent="-4190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000"/>
              <a:buChar char="●"/>
            </a:pPr>
            <a:r>
              <a:rPr lang="en-US" sz="3000"/>
              <a:t>Modern populations</a:t>
            </a:r>
            <a:endParaRPr sz="3000"/>
          </a:p>
          <a:p>
            <a:pPr indent="-3937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2600"/>
              <a:buChar char="○"/>
            </a:pPr>
            <a:r>
              <a:rPr lang="en-US" sz="2600"/>
              <a:t>O</a:t>
            </a:r>
            <a:r>
              <a:rPr lang="en-US" sz="2600"/>
              <a:t>verweight and obesity contribute to arthritis</a:t>
            </a:r>
            <a:endParaRPr sz="2600"/>
          </a:p>
          <a:p>
            <a:pPr indent="-3937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Overloading of joints that comes with excess weight</a:t>
            </a:r>
            <a:endParaRPr sz="2600"/>
          </a:p>
          <a:p>
            <a:pPr indent="-3937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Action of fat cells </a:t>
            </a:r>
            <a:r>
              <a:rPr lang="en-US" sz="2600"/>
              <a:t>generate</a:t>
            </a:r>
            <a:r>
              <a:rPr lang="en-US" sz="2600"/>
              <a:t> low-level inflammation in response to high levels of glucose in the blood </a:t>
            </a:r>
            <a:endParaRPr sz="2600"/>
          </a:p>
          <a:p>
            <a:pPr indent="-3937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Diabetes: risk factor for osteoarthritis </a:t>
            </a:r>
            <a:endParaRPr sz="2600"/>
          </a:p>
          <a:p>
            <a:pPr indent="-4190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000"/>
              <a:buChar char="●"/>
            </a:pPr>
            <a:r>
              <a:rPr lang="en-US" sz="3000"/>
              <a:t>Excess body weight and lack of physical activity are mismatch for Stone Age bodies</a:t>
            </a:r>
            <a:endParaRPr sz="3000"/>
          </a:p>
        </p:txBody>
      </p:sp>
      <p:sp>
        <p:nvSpPr>
          <p:cNvPr id="133" name="Google Shape;133;p2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Osteoarthritis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"/>
          <p:cNvSpPr txBox="1"/>
          <p:nvPr>
            <p:ph idx="1" type="body"/>
          </p:nvPr>
        </p:nvSpPr>
        <p:spPr>
          <a:xfrm>
            <a:off x="1308099" y="1423086"/>
            <a:ext cx="9945117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Second leading cause of death globally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Cancer in ancient humans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Risk factors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Obesity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HPV 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Exposure to estrogen: earlier menarche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Protective factors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Breast feeding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Multiple births</a:t>
            </a:r>
            <a:endParaRPr sz="2800">
              <a:solidFill>
                <a:srgbClr val="44122B"/>
              </a:solidFill>
            </a:endParaRPr>
          </a:p>
        </p:txBody>
      </p:sp>
      <p:sp>
        <p:nvSpPr>
          <p:cNvPr id="139" name="Google Shape;139;p2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Cancer 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4"/>
          <p:cNvSpPr txBox="1"/>
          <p:nvPr>
            <p:ph idx="1" type="body"/>
          </p:nvPr>
        </p:nvSpPr>
        <p:spPr>
          <a:xfrm>
            <a:off x="1308099" y="1423086"/>
            <a:ext cx="9945117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Linked to our evolutionary </a:t>
            </a:r>
            <a:r>
              <a:rPr lang="en-US" sz="3200"/>
              <a:t>past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Fear of rejection from social group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Central </a:t>
            </a:r>
            <a:r>
              <a:rPr lang="en-US" sz="3200"/>
              <a:t>Nervous</a:t>
            </a:r>
            <a:r>
              <a:rPr lang="en-US" sz="3200"/>
              <a:t> System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Endocrine</a:t>
            </a:r>
            <a:r>
              <a:rPr lang="en-US" sz="2800"/>
              <a:t> system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Circulatory system</a:t>
            </a:r>
            <a:endParaRPr sz="28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Epigenetics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PTSD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45" name="Google Shape;145;p24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Stress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Describe diet and activity patterns of preagricultural hunter-gatherers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Explain health and social consequences of domestication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Discuss three epidemiological </a:t>
            </a:r>
            <a:r>
              <a:rPr lang="en-US" sz="3200"/>
              <a:t>transition</a:t>
            </a:r>
            <a:r>
              <a:rPr lang="en-US" sz="3200"/>
              <a:t>s</a:t>
            </a:r>
            <a:r>
              <a:rPr lang="en-US" sz="3200"/>
              <a:t>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Examine health issues from ecological perspectives </a:t>
            </a:r>
            <a:endParaRPr sz="3200"/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3200"/>
              <a:t>Discuss examples of contemporary evolution</a:t>
            </a:r>
            <a:r>
              <a:rPr lang="en-US" sz="2800"/>
              <a:t> </a:t>
            </a:r>
            <a:endParaRPr sz="2800"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5"/>
          <p:cNvSpPr txBox="1"/>
          <p:nvPr>
            <p:ph idx="1" type="body"/>
          </p:nvPr>
        </p:nvSpPr>
        <p:spPr>
          <a:xfrm>
            <a:off x="1155699" y="1423086"/>
            <a:ext cx="9945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Syndemics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Ecological model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Zootonic pathogens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Asthma</a:t>
            </a:r>
            <a:endParaRPr sz="3200"/>
          </a:p>
        </p:txBody>
      </p:sp>
      <p:sp>
        <p:nvSpPr>
          <p:cNvPr id="151" name="Google Shape;151;p2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Syndemics and Ecological Model </a:t>
            </a:r>
            <a:endParaRPr sz="4000"/>
          </a:p>
        </p:txBody>
      </p:sp>
      <p:pic>
        <p:nvPicPr>
          <p:cNvPr id="152" name="Google Shape;15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9050" y="1868150"/>
            <a:ext cx="6302925" cy="374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6"/>
          <p:cNvSpPr txBox="1"/>
          <p:nvPr>
            <p:ph idx="1" type="body"/>
          </p:nvPr>
        </p:nvSpPr>
        <p:spPr>
          <a:xfrm>
            <a:off x="1308099" y="1423086"/>
            <a:ext cx="9945117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HIV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Height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Wisdom </a:t>
            </a:r>
            <a:r>
              <a:rPr lang="en-US" sz="3200"/>
              <a:t>teeth</a:t>
            </a:r>
            <a:endParaRPr sz="3200"/>
          </a:p>
        </p:txBody>
      </p:sp>
      <p:sp>
        <p:nvSpPr>
          <p:cNvPr id="158" name="Google Shape;158;p26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Are We Still Evolving?</a:t>
            </a:r>
            <a:r>
              <a:rPr lang="en-US" sz="4000"/>
              <a:t> </a:t>
            </a:r>
            <a:endParaRPr sz="4000"/>
          </a:p>
        </p:txBody>
      </p:sp>
      <p:pic>
        <p:nvPicPr>
          <p:cNvPr id="159" name="Google Shape;15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51875" y="1598375"/>
            <a:ext cx="6369724" cy="293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" name="Google Shape;164;p27"/>
          <p:cNvGraphicFramePr/>
          <p:nvPr/>
        </p:nvGraphicFramePr>
        <p:xfrm>
          <a:off x="453750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{2CB24FDC-1BCE-4168-B7CA-E34594622227}</a:tableStyleId>
              </a:tblPr>
              <a:tblGrid>
                <a:gridCol w="931100"/>
                <a:gridCol w="898750"/>
                <a:gridCol w="9462450"/>
              </a:tblGrid>
              <a:tr h="364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1305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16.1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Carcinogenic Meats a derivative work original to Explorations: An Open Invitation to Biological Anthropology by Katie Nelson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[Includes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Hot dog PNG image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unknown,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;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Rasher of Bacon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unknown,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;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Salami aka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André Karwath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Aka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2.5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;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Cow PNG image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unknown,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;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sheep PNG image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unknown,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; Pig on white background by unknown,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.]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64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16.2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Hadazbe returning from hunt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Andreas Lederer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modified (cropped) and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819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16.3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Obesity rates by country original to Explorations: An Open Invitation to Biological Anthropology by Katie Nelson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Based on data from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Obesity Update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2017. </a:t>
                      </a:r>
                      <a:r>
                        <a:rPr i="1" lang="en-US">
                          <a:solidFill>
                            <a:srgbClr val="000000"/>
                          </a:solidFill>
                        </a:rPr>
                        <a:t>Organisation for Economic Co-operation and Development (OECD) Health Statistics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64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16.6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Medical complications of obesity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Centers for Disease Control and Prevention (CDC)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576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16.7 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Glucose metabolism</a:t>
                      </a:r>
                      <a:r>
                        <a:rPr b="1" lang="en-US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576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16.8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Type 1 and Type 2 Diabetes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64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20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16.11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HIV-world-map-UNAIDS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UNAIDS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435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Impacted wisdom teeth caries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Coronation Dental Specialty Grou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p is under a CC-BY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65" name="Google Shape;165;p27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idx="1" type="body"/>
          </p:nvPr>
        </p:nvSpPr>
        <p:spPr>
          <a:xfrm>
            <a:off x="1308100" y="1423075"/>
            <a:ext cx="107121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Humans</a:t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</a:t>
            </a:r>
            <a:r>
              <a:rPr lang="en-US" sz="2800"/>
              <a:t>ong</a:t>
            </a:r>
            <a:r>
              <a:rPr lang="en-US" sz="2800"/>
              <a:t> list of nutritional requirements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O</a:t>
            </a:r>
            <a:r>
              <a:rPr lang="en-US" sz="2800"/>
              <a:t>mnivorous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Evolutionarily predisposed to salt, sugar, and fats</a:t>
            </a:r>
            <a:endParaRPr sz="28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P</a:t>
            </a:r>
            <a:r>
              <a:rPr lang="en-US" sz="3200"/>
              <a:t>reagricultural foragers ate</a:t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W</a:t>
            </a:r>
            <a:r>
              <a:rPr lang="en-US" sz="2800"/>
              <a:t>ider variety of foods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More protein and less fat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More fiber, fresh fruits, vegetables, grasses, legumes, tubers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Less sodium 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No refined white sugar or corn syrup</a:t>
            </a:r>
            <a:endParaRPr sz="2800"/>
          </a:p>
        </p:txBody>
      </p:sp>
      <p:sp>
        <p:nvSpPr>
          <p:cNvPr id="44" name="Google Shape;44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Preagricultural Humans: Diet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 txBox="1"/>
          <p:nvPr>
            <p:ph idx="1" type="body"/>
          </p:nvPr>
        </p:nvSpPr>
        <p:spPr>
          <a:xfrm>
            <a:off x="1308099" y="1423086"/>
            <a:ext cx="5921757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P</a:t>
            </a:r>
            <a:r>
              <a:rPr lang="en-US" sz="3200"/>
              <a:t>reagricultural diet differed from today’s diet</a:t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Wild game 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Industrialized meats </a:t>
            </a:r>
            <a:endParaRPr sz="2800"/>
          </a:p>
          <a:p>
            <a:pPr indent="-406400" lvl="2" marL="1371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Cancer risk</a:t>
            </a:r>
            <a:endParaRPr sz="2800"/>
          </a:p>
          <a:p>
            <a:pPr indent="-406400" lvl="2" marL="1371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Antibiotics</a:t>
            </a:r>
            <a:endParaRPr sz="2800"/>
          </a:p>
          <a:p>
            <a:pPr indent="-406400" lvl="2" marL="1371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Growth hormones</a:t>
            </a:r>
            <a:endParaRPr sz="2800"/>
          </a:p>
          <a:p>
            <a:pPr indent="-406400" lvl="2" marL="1371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Cholesterol</a:t>
            </a:r>
            <a:endParaRPr sz="2800"/>
          </a:p>
          <a:p>
            <a:pPr indent="-406400" lvl="2" marL="1371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Saturated fat </a:t>
            </a:r>
            <a:endParaRPr sz="2800"/>
          </a:p>
          <a:p>
            <a:pPr indent="-2285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None/>
            </a:pPr>
            <a:r>
              <a:t/>
            </a:r>
            <a:endParaRPr/>
          </a:p>
        </p:txBody>
      </p:sp>
      <p:sp>
        <p:nvSpPr>
          <p:cNvPr id="50" name="Google Shape;50;p9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Preagricultural Humans: Diet </a:t>
            </a:r>
            <a:endParaRPr sz="4000"/>
          </a:p>
        </p:txBody>
      </p:sp>
      <p:pic>
        <p:nvPicPr>
          <p:cNvPr id="51" name="Google Shape;5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17537" y="1423086"/>
            <a:ext cx="3701418" cy="45740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4644800" y="1346875"/>
            <a:ext cx="7284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P</a:t>
            </a:r>
            <a:r>
              <a:rPr lang="en-US" sz="3200"/>
              <a:t>reventing </a:t>
            </a:r>
            <a:r>
              <a:rPr lang="en-US" sz="3200"/>
              <a:t>hyperthermia </a:t>
            </a:r>
            <a:r>
              <a:rPr lang="en-US" sz="3200"/>
              <a:t> 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Noto Sans Symbols"/>
              <a:buChar char="○"/>
            </a:pPr>
            <a:r>
              <a:rPr lang="en-US" sz="2800"/>
              <a:t>S</a:t>
            </a:r>
            <a:r>
              <a:rPr lang="en-US" sz="2800"/>
              <a:t>trenuous </a:t>
            </a:r>
            <a:r>
              <a:rPr lang="en-US" sz="2800"/>
              <a:t>exercise</a:t>
            </a:r>
            <a:r>
              <a:rPr lang="en-US" sz="2800"/>
              <a:t> 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</a:t>
            </a:r>
            <a:r>
              <a:rPr lang="en-US" sz="2800"/>
              <a:t>ur loss and sweating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External nose regulates temperature and humidity 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Enhanced ability to cool the brain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Elongated, upright body </a:t>
            </a:r>
            <a:endParaRPr sz="28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Adaptations for endurance running</a:t>
            </a:r>
            <a:endParaRPr sz="32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Modern day hunters 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Noto Sans Symbols"/>
              <a:buChar char="○"/>
            </a:pPr>
            <a:r>
              <a:rPr lang="en-US" sz="2800"/>
              <a:t>11 kilometers (6.8 miles)</a:t>
            </a:r>
            <a:endParaRPr sz="2800"/>
          </a:p>
        </p:txBody>
      </p:sp>
      <p:sp>
        <p:nvSpPr>
          <p:cNvPr id="57" name="Google Shape;57;p10"/>
          <p:cNvSpPr txBox="1"/>
          <p:nvPr>
            <p:ph type="title"/>
          </p:nvPr>
        </p:nvSpPr>
        <p:spPr>
          <a:xfrm>
            <a:off x="393700" y="0"/>
            <a:ext cx="116226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Preagricultural Humans: Physical Activity Patterns</a:t>
            </a:r>
            <a:endParaRPr sz="4000"/>
          </a:p>
        </p:txBody>
      </p:sp>
      <p:pic>
        <p:nvPicPr>
          <p:cNvPr id="58" name="Google Shape;5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2025" y="2075175"/>
            <a:ext cx="4353400" cy="2910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Two primary types of infection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Noto Sans Symbols"/>
              <a:buChar char="○"/>
            </a:pPr>
            <a:r>
              <a:rPr lang="en-US" sz="2800"/>
              <a:t>O</a:t>
            </a:r>
            <a:r>
              <a:rPr lang="en-US" sz="2800"/>
              <a:t>rganisms that adapted to our pre-hominin ancestors (lice, pinworms, yaws)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Noto Sans Symbols"/>
              <a:buChar char="○"/>
            </a:pPr>
            <a:r>
              <a:rPr lang="en-US" sz="2800"/>
              <a:t>Z</a:t>
            </a:r>
            <a:r>
              <a:rPr lang="en-US" sz="2800"/>
              <a:t>oonoses</a:t>
            </a:r>
            <a:r>
              <a:rPr lang="en-US" sz="2800"/>
              <a:t> (tetanus and vector-borne diseases transmitted by flies, mosquitoes, fleas, midges, ticks) 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Noto Sans Symbols"/>
              <a:buChar char="○"/>
            </a:pPr>
            <a:r>
              <a:rPr lang="en-US" sz="2800"/>
              <a:t>C</a:t>
            </a:r>
            <a:r>
              <a:rPr lang="en-US" sz="2800"/>
              <a:t>ontemporary example: HIV </a:t>
            </a:r>
            <a:endParaRPr sz="2800"/>
          </a:p>
          <a:p>
            <a:pPr indent="-228600" lvl="2" marL="1371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64" name="Google Shape;64;p11"/>
          <p:cNvSpPr txBox="1"/>
          <p:nvPr>
            <p:ph type="title"/>
          </p:nvPr>
        </p:nvSpPr>
        <p:spPr>
          <a:xfrm>
            <a:off x="1308100" y="0"/>
            <a:ext cx="106269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Preagricultural Humans: Infectious Disease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H</a:t>
            </a:r>
            <a:r>
              <a:rPr lang="en-US" sz="3200"/>
              <a:t>ealthier compared to many modern populations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At least one-fourth of the population lived as grandparents for 15–20 years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The maximum lifespan among our ancestors was likely 70 years of age</a:t>
            </a:r>
            <a:endParaRPr sz="3200"/>
          </a:p>
        </p:txBody>
      </p:sp>
      <p:sp>
        <p:nvSpPr>
          <p:cNvPr id="70" name="Google Shape;70;p12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Preagricultural Humans: Health Profiles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Reduced nutritional diversity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Social hierarchies and economic inequality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Unequal distribution of the basic resources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Concentrating infectious disease among the poor and malnourished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Sedentism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Reduced nutritional diversity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Increased exposure to zoonotic pathogens </a:t>
            </a:r>
            <a:endParaRPr sz="3200"/>
          </a:p>
        </p:txBody>
      </p:sp>
      <p:sp>
        <p:nvSpPr>
          <p:cNvPr id="76" name="Google Shape;76;p1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Health Consequences of Agriculture and Animal </a:t>
            </a:r>
            <a:r>
              <a:rPr lang="en-US" sz="4000"/>
              <a:t>Domestication</a:t>
            </a:r>
            <a:r>
              <a:rPr lang="en-US" sz="4000"/>
              <a:t> 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/>
              <a:t>First epidemiological transition resulted in</a:t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</a:t>
            </a:r>
            <a:r>
              <a:rPr lang="en-US" sz="2800"/>
              <a:t>ncreases in dental caries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Nutritional deficiencies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Infectious disease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Skeletal conditions like osteoarthritis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Decreases in growth and height </a:t>
            </a:r>
            <a:endParaRPr sz="2800"/>
          </a:p>
          <a:p>
            <a:pPr indent="-431798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/>
              <a:t>Second epidemiological transition resulted in</a:t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</a:t>
            </a:r>
            <a:r>
              <a:rPr lang="en-US" sz="2800"/>
              <a:t>mproved standards of living and hygiene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Nutrition that minimized the effects of infectious disease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Noncommunicable </a:t>
            </a:r>
            <a:r>
              <a:rPr lang="en-US" sz="2800"/>
              <a:t>Diseases</a:t>
            </a:r>
            <a:r>
              <a:rPr lang="en-US" sz="2800"/>
              <a:t> (NCDs) </a:t>
            </a:r>
            <a:endParaRPr sz="2800"/>
          </a:p>
        </p:txBody>
      </p:sp>
      <p:sp>
        <p:nvSpPr>
          <p:cNvPr id="82" name="Google Shape;82;p14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Epidemiological Transitions 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