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1D93ADF-5F87-433C-B1B7-C7198C09AA8B}">
  <a:tblStyle styleId="{91D93ADF-5F87-433C-B1B7-C7198C09AA8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6b3492d60a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6b3492d60a_1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6b3492d60a_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6b3492d60a_1_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6b3492d60a_1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6b3492d60a_1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6b3492d60a_1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6b3492d60a_1_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6b3492d60a_1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6b3492d60a_1_1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6b3492d60a_1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6b3492d60a_1_1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5" name="Google Shape;135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90255fb56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790255fb5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g740c8bccf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g740c8bccf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740c8bccf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g740c8bccfa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740c8bccf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g740c8bccfa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740c8bccf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g740c8bccfa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40c8bccf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g740c8bccfa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6b3492d60a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g6b3492d60a_1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40c8bccfa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g740c8bccfa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6b3492d60a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6b3492d60a_1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7.jpg"/><Relationship Id="rId5" Type="http://schemas.openxmlformats.org/officeDocument/2006/relationships/image" Target="../media/image5.jpg"/><Relationship Id="rId6" Type="http://schemas.openxmlformats.org/officeDocument/2006/relationships/image" Target="../media/image3.jpg"/><Relationship Id="rId7" Type="http://schemas.openxmlformats.org/officeDocument/2006/relationships/image" Target="../media/image1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1" Type="http://schemas.openxmlformats.org/officeDocument/2006/relationships/hyperlink" Target="https://pixabay.com/service/license/" TargetMode="External"/><Relationship Id="rId10" Type="http://schemas.openxmlformats.org/officeDocument/2006/relationships/hyperlink" Target="https://pixabay.com/users/mk817-6248913/" TargetMode="External"/><Relationship Id="rId13" Type="http://schemas.openxmlformats.org/officeDocument/2006/relationships/hyperlink" Target="https://www.flickr.com/photos/7326810@N08" TargetMode="External"/><Relationship Id="rId12" Type="http://schemas.openxmlformats.org/officeDocument/2006/relationships/hyperlink" Target="https://commons.wikimedia.org/wiki/File:ItalianGreyhound.jpg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commons.wikimedia.org/wiki/File:Affe-tyson.jpg" TargetMode="External"/><Relationship Id="rId4" Type="http://schemas.openxmlformats.org/officeDocument/2006/relationships/hyperlink" Target="https://de.wikipedia.org/wiki/Benutzer:Bradypus" TargetMode="External"/><Relationship Id="rId9" Type="http://schemas.openxmlformats.org/officeDocument/2006/relationships/hyperlink" Target="https://pixabay.com/photos/english-bulldog-bully-dog-english-2705136/" TargetMode="External"/><Relationship Id="rId15" Type="http://schemas.openxmlformats.org/officeDocument/2006/relationships/hyperlink" Target="http://marynelsonstudio.com" TargetMode="External"/><Relationship Id="rId14" Type="http://schemas.openxmlformats.org/officeDocument/2006/relationships/hyperlink" Target="https://creativecommons.org/licenses/by/2.0/legalcode" TargetMode="External"/><Relationship Id="rId17" Type="http://schemas.openxmlformats.org/officeDocument/2006/relationships/hyperlink" Target="https://creativecommons.org/licenses/by-nc/4.0/" TargetMode="External"/><Relationship Id="rId16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s://en.wikipedia.org/wiki/Public_domain" TargetMode="External"/><Relationship Id="rId19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s://pixabay.com/en/pet-dog-animals-cute-animal-dogs-3635986/" TargetMode="External"/><Relationship Id="rId18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pixabay.com/users/somo_photography-1792988/" TargetMode="External"/><Relationship Id="rId8" Type="http://schemas.openxmlformats.org/officeDocument/2006/relationships/hyperlink" Target="https://pixabay.com/service/license/" TargetMode="External"/></Relationships>
</file>

<file path=ppt/slides/_rels/slide17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licenses/by-nc-nd/3.0/us/" TargetMode="External"/><Relationship Id="rId11" Type="http://schemas.openxmlformats.org/officeDocument/2006/relationships/hyperlink" Target="https://creativecommons.org/licenses/by-nc/2.0/" TargetMode="External"/><Relationship Id="rId22" Type="http://schemas.openxmlformats.org/officeDocument/2006/relationships/hyperlink" Target="https://wellcomecollection.org/works/b6skynug" TargetMode="External"/><Relationship Id="rId10" Type="http://schemas.openxmlformats.org/officeDocument/2006/relationships/hyperlink" Target="https://www.flickr.com/photos/nihgov/" TargetMode="External"/><Relationship Id="rId21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www.flickr.com/photos/nihgov/" TargetMode="External"/><Relationship Id="rId24" Type="http://schemas.openxmlformats.org/officeDocument/2006/relationships/hyperlink" Target="https://creativecommons.org/licenses/by/4.0/legalcode" TargetMode="External"/><Relationship Id="rId12" Type="http://schemas.openxmlformats.org/officeDocument/2006/relationships/hyperlink" Target="https://www.flickr.com/photos/nihgov/26648918781/in/pool-2938472@N25/" TargetMode="External"/><Relationship Id="rId23" Type="http://schemas.openxmlformats.org/officeDocument/2006/relationships/hyperlink" Target="https://wellcomecollection.org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flickr.com/photos/niaid/5950870236/in/photolist-a4RLoY-q4o8ZF-4AiJL6-9k3oYT-mWsNFo-fn7C5-8Hrda9-ctAbmU-46uZse-9NGYZA-f7MqYZ-bPpS7F-bo55zH-o18mg5-pJkZvX-WpNbtj-9NwACM-NchExo-58K5xz-byVgy3-66eN63-nnpYNn-TPJ5no-efPV8e-9EzgMg-fkMbzt-dnggTj-nHJQ3A-no1SxF-9iD3ct-efYq8Y-8uw48M-bEXVBz-i8wgR-qdfpkk-42uHiT-ehoQq8-F33QkY-9p3gFc-dugcMs-5YqdZ4-5gZT82-fSnsrP-UKP5Pq-o19UQG-7k2efR-4Jx98j-p52R2F-7FUJDQ-rsXbG/" TargetMode="External"/><Relationship Id="rId4" Type="http://schemas.openxmlformats.org/officeDocument/2006/relationships/hyperlink" Target="https://www.flickr.com/photos/niaid/" TargetMode="External"/><Relationship Id="rId9" Type="http://schemas.openxmlformats.org/officeDocument/2006/relationships/hyperlink" Target="https://www.flickr.com/photos/nihgov/21251323066/in/pool-2938472@N25/" TargetMode="External"/><Relationship Id="rId15" Type="http://schemas.openxmlformats.org/officeDocument/2006/relationships/hyperlink" Target="https://www.flickr.com/photos/nihgov/26775016095/in/pool-2938472@N25/" TargetMode="External"/><Relationship Id="rId14" Type="http://schemas.openxmlformats.org/officeDocument/2006/relationships/hyperlink" Target="https://creativecommons.org/licenses/by-nc/2.0/" TargetMode="External"/><Relationship Id="rId17" Type="http://schemas.openxmlformats.org/officeDocument/2006/relationships/hyperlink" Target="https://creativecommons.org/licenses/by-nc/2.0/" TargetMode="External"/><Relationship Id="rId16" Type="http://schemas.openxmlformats.org/officeDocument/2006/relationships/hyperlink" Target="https://www.flickr.com/photos/nihgov/" TargetMode="External"/><Relationship Id="rId5" Type="http://schemas.openxmlformats.org/officeDocument/2006/relationships/hyperlink" Target="https://creativecommons.org/licenses/by/2.0/" TargetMode="External"/><Relationship Id="rId19" Type="http://schemas.openxmlformats.org/officeDocument/2006/relationships/hyperlink" Target="https://www.dnalc.org/" TargetMode="External"/><Relationship Id="rId6" Type="http://schemas.openxmlformats.org/officeDocument/2006/relationships/hyperlink" Target="https://www.flickr.com/photos/nihgov/36402193110/in/pool-2938472@N25/" TargetMode="External"/><Relationship Id="rId18" Type="http://schemas.openxmlformats.org/officeDocument/2006/relationships/hyperlink" Target="https://www.dnalc.org/view/16328-Gallery-14-Eugenics-Exhibit-at-the-Kansas-State-Free-Fair-1920.html" TargetMode="External"/><Relationship Id="rId7" Type="http://schemas.openxmlformats.org/officeDocument/2006/relationships/hyperlink" Target="https://www.flickr.com/photos/nihgov/" TargetMode="External"/><Relationship Id="rId8" Type="http://schemas.openxmlformats.org/officeDocument/2006/relationships/hyperlink" Target="https://creativecommons.org/licenses/by-nc/2.0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2</a:t>
            </a:r>
            <a:endParaRPr sz="6000"/>
          </a:p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Evolution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1" name="Google Shape;31;p6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Jonathan Marks</a:t>
            </a:r>
            <a:r>
              <a:rPr lang="en-US">
                <a:solidFill>
                  <a:srgbClr val="434343"/>
                </a:solidFill>
              </a:rPr>
              <a:t>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2" name="Google Shape;32;p6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idx="1" type="body"/>
          </p:nvPr>
        </p:nvSpPr>
        <p:spPr>
          <a:xfrm>
            <a:off x="1308099" y="13887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Waddington</a:t>
            </a:r>
            <a:r>
              <a:rPr lang="en-US" sz="3200"/>
              <a:t>: epigenetic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Post-Synthesis ideas about </a:t>
            </a:r>
            <a:r>
              <a:rPr lang="en-US" sz="3200"/>
              <a:t>evolution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Niche construction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highlight>
                <a:srgbClr val="FFFF00"/>
              </a:highlight>
            </a:endParaRPr>
          </a:p>
        </p:txBody>
      </p:sp>
      <p:sp>
        <p:nvSpPr>
          <p:cNvPr id="94" name="Google Shape;94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Organismal and Multilevel Evolution </a:t>
            </a:r>
            <a:endParaRPr sz="4000"/>
          </a:p>
        </p:txBody>
      </p:sp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1975" y="3092900"/>
            <a:ext cx="201930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0675" y="3110400"/>
            <a:ext cx="169545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75525" y="3091350"/>
            <a:ext cx="19050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/>
          <p:cNvPicPr preferRelativeResize="0"/>
          <p:nvPr/>
        </p:nvPicPr>
        <p:blipFill rotWithShape="1">
          <a:blip r:embed="rId6">
            <a:alphaModFix/>
          </a:blip>
          <a:srcRect b="15987" l="0" r="0" t="9789"/>
          <a:stretch/>
        </p:blipFill>
        <p:spPr>
          <a:xfrm>
            <a:off x="7219925" y="3111950"/>
            <a:ext cx="1857375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416075" y="3111950"/>
            <a:ext cx="2139675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idx="1" type="body"/>
          </p:nvPr>
        </p:nvSpPr>
        <p:spPr>
          <a:xfrm>
            <a:off x="1308099" y="13887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Why is heredity so political?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Tennessee vs. John T. Scopes (1925)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McLean vs. Arkansas (1982)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Kitzmiller vs. Dover (Pennsylvania) Area School District (2005)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 Origin of Species and The Descent of Man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Deduction from Darwinism: Herbert Spencer,  “survival of the fittest”</a:t>
            </a:r>
            <a:endParaRPr sz="3200"/>
          </a:p>
        </p:txBody>
      </p:sp>
      <p:sp>
        <p:nvSpPr>
          <p:cNvPr id="105" name="Google Shape;105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Biopolitics of </a:t>
            </a:r>
            <a:r>
              <a:rPr lang="en-US" sz="4000"/>
              <a:t>Heredity</a:t>
            </a:r>
            <a:r>
              <a:rPr lang="en-US" sz="4000"/>
              <a:t>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" type="body"/>
          </p:nvPr>
        </p:nvSpPr>
        <p:spPr>
          <a:xfrm>
            <a:off x="1308099" y="13887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 Genome Project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Genetic determinism: hereditarianism 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Critiques of Eugenics</a:t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Environmental variation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Human adaptability and plasticity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Anthropometric studies by Franz Boas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Social histories and structural inequalities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11" name="Google Shape;111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Eugenics</a:t>
            </a:r>
            <a:r>
              <a:rPr lang="en-US" sz="4000"/>
              <a:t>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idx="1" type="body"/>
          </p:nvPr>
        </p:nvSpPr>
        <p:spPr>
          <a:xfrm>
            <a:off x="1308099" y="13887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17" name="Google Shape;117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Eugenics </a:t>
            </a:r>
            <a:endParaRPr sz="4000"/>
          </a:p>
        </p:txBody>
      </p:sp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100" y="1388700"/>
            <a:ext cx="6822831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4000"/>
              <a:t>Adaptation and Adaptationism</a:t>
            </a:r>
            <a:r>
              <a:rPr lang="en-US" sz="4000"/>
              <a:t> </a:t>
            </a:r>
            <a:endParaRPr sz="4000"/>
          </a:p>
        </p:txBody>
      </p:sp>
      <p:sp>
        <p:nvSpPr>
          <p:cNvPr id="124" name="Google Shape;124;p19"/>
          <p:cNvSpPr txBox="1"/>
          <p:nvPr>
            <p:ph idx="1" type="body"/>
          </p:nvPr>
        </p:nvSpPr>
        <p:spPr>
          <a:xfrm>
            <a:off x="1308100" y="1388705"/>
            <a:ext cx="10338900" cy="24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Adaptations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Exaptations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Phrenology</a:t>
            </a:r>
            <a:endParaRPr sz="3200"/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8488" y="1287200"/>
            <a:ext cx="4150325" cy="391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65500" y="1312500"/>
            <a:ext cx="3287128" cy="381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Misconceptions About Evolution</a:t>
            </a:r>
            <a:endParaRPr sz="4000"/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1308099" y="13887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There is no separation of culture from science, or facts from values, in human evolution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Equality is not identity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All humans are equally close to apes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Competition can take many forms other than overt aggression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There is no “person of the future”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Evolution is more like a tree than like an escalator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Bible scholarship does not conflict with science</a:t>
            </a:r>
            <a:endParaRPr sz="320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138" name="Google Shape;138;p21"/>
          <p:cNvGraphicFramePr/>
          <p:nvPr/>
        </p:nvGraphicFramePr>
        <p:xfrm>
          <a:off x="459800" y="119750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{91D93ADF-5F87-433C-B1B7-C7198C09AA8B}</a:tableStyleId>
              </a:tblPr>
              <a:tblGrid>
                <a:gridCol w="916650"/>
                <a:gridCol w="928375"/>
                <a:gridCol w="9135975"/>
              </a:tblGrid>
              <a:tr h="444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Affe-tyson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Benutzer:Bradypus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originally called “Orang-Outang” (but in fact a chimpanzee) by Edward Tyson,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695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2.5 a, b, c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Pet (pet-dog-animals-cute-animal-dogs-3635986/)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Somo_Photography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English bulldog (2705136)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mk817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ItalianGreyhound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Just chaos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Blending inheritance in color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Human and ape DNA comparisons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Phyletic gradualism vs. punctuated equilibria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Mouse and elephant skeletons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Attributions</a:t>
            </a:r>
            <a:endParaRPr sz="4000"/>
          </a:p>
        </p:txBody>
      </p:sp>
      <p:graphicFrame>
        <p:nvGraphicFramePr>
          <p:cNvPr id="144" name="Google Shape;144;p22"/>
          <p:cNvGraphicFramePr/>
          <p:nvPr/>
        </p:nvGraphicFramePr>
        <p:xfrm>
          <a:off x="459800" y="119750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{91D93ADF-5F87-433C-B1B7-C7198C09AA8B}</a:tableStyleId>
              </a:tblPr>
              <a:tblGrid>
                <a:gridCol w="911725"/>
                <a:gridCol w="916950"/>
                <a:gridCol w="9145700"/>
              </a:tblGrid>
              <a:tr h="352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1423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lang="en-US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0</a:t>
                      </a:r>
                      <a:endParaRPr b="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lang="en-US">
                          <a:solidFill>
                            <a:srgbClr val="000000"/>
                          </a:solidFill>
                        </a:rPr>
                        <a:t>2.14 a-e</a:t>
                      </a:r>
                      <a:endParaRPr b="0"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Healthy human t cell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NIAID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Star shaped brain cells (astrocytes)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(Pasca Lab, Stanford University) is under a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2.0 License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Embryonic smooth muscle cell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(National Institute of Dental and Craniofacial Research, National Institutes of Health) is under a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liver cell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(Donna Beer Stolz, University of Pittsburgh) is under a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2.0 License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Hair cells: the sound-sensing cells in the ear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NIH</a:t>
                      </a:r>
                      <a:r>
                        <a:rPr b="0" lang="en-US">
                          <a:solidFill>
                            <a:srgbClr val="000000"/>
                          </a:solidFill>
                        </a:rPr>
                        <a:t> (Henning Horn, Brian Burke and Colin Stewart, Institute of Medical Biology, Agency for Science, Technology, and Research, Singapore) is under a </a:t>
                      </a:r>
                      <a:r>
                        <a:rPr b="0"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Gallery 14: Eugenics Exhibit at the Kansas State Free Fair, 1920 ID (ID 16328)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Cold Spring Harbor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(Courtesy American Philisophical Society)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BY-NC-ND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Human and chimpanzee hand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60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2.17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Phrenology; Chart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(slide number 5278, photo number: L0000992)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Wellcome Collection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original from The Phrenological Journal (Know Thyself), print from Dr. E. Clark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license.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differing perspectives about human origins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pre-Darwinian perspectives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Explain the process of natural selection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Describe what is meant by the “biopolitics of heredity”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Examine and correct misconceptions about human evolution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Darwin’s </a:t>
            </a:r>
            <a:r>
              <a:rPr lang="en-US" sz="3200"/>
              <a:t>theory</a:t>
            </a:r>
            <a:r>
              <a:rPr lang="en-US" sz="3200"/>
              <a:t> and contributions to our understanding of evolution</a:t>
            </a:r>
            <a:endParaRPr sz="3200"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</a:t>
            </a:r>
            <a:r>
              <a:rPr lang="en-US" sz="3200"/>
              <a:t>pistemes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Naturalism</a:t>
            </a:r>
            <a:endParaRPr sz="28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Rationalism</a:t>
            </a:r>
            <a:endParaRPr sz="28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Empiricism</a:t>
            </a:r>
            <a:endParaRPr sz="28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Maximum accuracy </a:t>
            </a:r>
            <a:endParaRPr sz="2800"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1308100" y="0"/>
            <a:ext cx="99339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Who We Are and Where We Come From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idx="1" type="body"/>
          </p:nvPr>
        </p:nvSpPr>
        <p:spPr>
          <a:xfrm>
            <a:off x="1308100" y="1388700"/>
            <a:ext cx="7366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</a:t>
            </a:r>
            <a:r>
              <a:rPr lang="en-US" sz="3200"/>
              <a:t>xtinction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Monogenism 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Polygenism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Linnaeus and the “Great Chain of Being”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Adaptation and biogeography</a:t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Homology</a:t>
            </a:r>
            <a:endParaRPr sz="3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50" name="Google Shape;50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Pre-Darwinian Intellectual Trends </a:t>
            </a:r>
            <a:endParaRPr sz="4000"/>
          </a:p>
        </p:txBody>
      </p:sp>
      <p:pic>
        <p:nvPicPr>
          <p:cNvPr id="51" name="Google Shape;51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5875" y="1470645"/>
            <a:ext cx="2981817" cy="463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1308099" y="12363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The Origin of Species </a:t>
            </a:r>
            <a:r>
              <a:rPr lang="en-US" sz="3200"/>
              <a:t>by </a:t>
            </a:r>
            <a:r>
              <a:rPr lang="en-US" sz="3200"/>
              <a:t>Charles Darwin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Descent with modification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Natural selection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Spencer: “survival of the fittest”</a:t>
            </a:r>
            <a:endParaRPr sz="3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highlight>
                <a:srgbClr val="FFFF00"/>
              </a:highlight>
            </a:endParaRPr>
          </a:p>
        </p:txBody>
      </p:sp>
      <p:sp>
        <p:nvSpPr>
          <p:cNvPr id="57" name="Google Shape;57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Natural Selection </a:t>
            </a:r>
            <a:endParaRPr sz="4000"/>
          </a:p>
        </p:txBody>
      </p:sp>
      <p:pic>
        <p:nvPicPr>
          <p:cNvPr id="58" name="Google Shape;5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400" y="4802901"/>
            <a:ext cx="2642600" cy="176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0050" y="4858638"/>
            <a:ext cx="2476500" cy="166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46000" y="4140475"/>
            <a:ext cx="2062325" cy="237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1308100" y="1388700"/>
            <a:ext cx="6069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Blending inheritance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“Inheritance of acquired characteristics” (Lamarck)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Mendelian genetics </a:t>
            </a:r>
            <a:br>
              <a:rPr lang="en-US" sz="3200"/>
            </a:br>
            <a:endParaRPr sz="3200"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highlight>
                <a:srgbClr val="FFFF00"/>
              </a:highlight>
            </a:endParaRPr>
          </a:p>
        </p:txBody>
      </p:sp>
      <p:sp>
        <p:nvSpPr>
          <p:cNvPr id="66" name="Google Shape;66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Post-Darwinian Theories and Disputes</a:t>
            </a:r>
            <a:endParaRPr sz="4000"/>
          </a:p>
        </p:txBody>
      </p:sp>
      <p:pic>
        <p:nvPicPr>
          <p:cNvPr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6450" y="1388700"/>
            <a:ext cx="4147750" cy="419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1308100" y="1388700"/>
            <a:ext cx="6069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Evolutionary </a:t>
            </a:r>
            <a:r>
              <a:rPr lang="en-US" sz="3200"/>
              <a:t>synthesis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Mutations</a:t>
            </a:r>
            <a:endParaRPr sz="3200"/>
          </a:p>
          <a:p>
            <a:pPr indent="-431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2800"/>
              <a:t>Synonymous mutations</a:t>
            </a:r>
            <a:r>
              <a:rPr lang="en-US" sz="2800"/>
              <a:t> </a:t>
            </a:r>
            <a:br>
              <a:rPr lang="en-US" sz="3200"/>
            </a:br>
            <a:endParaRPr sz="3200"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highlight>
                <a:srgbClr val="FFFF00"/>
              </a:highlight>
            </a:endParaRPr>
          </a:p>
        </p:txBody>
      </p:sp>
      <p:sp>
        <p:nvSpPr>
          <p:cNvPr id="73" name="Google Shape;73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Molecular Evolution</a:t>
            </a:r>
            <a:endParaRPr sz="4000"/>
          </a:p>
        </p:txBody>
      </p:sp>
      <p:pic>
        <p:nvPicPr>
          <p:cNvPr id="74" name="Google Shape;74;p12"/>
          <p:cNvPicPr preferRelativeResize="0"/>
          <p:nvPr/>
        </p:nvPicPr>
        <p:blipFill rotWithShape="1">
          <a:blip r:embed="rId3">
            <a:alphaModFix/>
          </a:blip>
          <a:srcRect b="0" l="0" r="0" t="30858"/>
          <a:stretch/>
        </p:blipFill>
        <p:spPr>
          <a:xfrm>
            <a:off x="2910125" y="3896725"/>
            <a:ext cx="6569900" cy="18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1308099" y="1083911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Species selection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Phyletic gradualism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Punctuated equilibria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Evo-devo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Plasticity</a:t>
            </a:r>
            <a:endParaRPr sz="3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Canalization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highlight>
                <a:srgbClr val="FFFF00"/>
              </a:highlight>
            </a:endParaRPr>
          </a:p>
        </p:txBody>
      </p:sp>
      <p:sp>
        <p:nvSpPr>
          <p:cNvPr id="80" name="Google Shape;80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Organismal and Multilevel Evolution </a:t>
            </a:r>
            <a:endParaRPr sz="4000"/>
          </a:p>
        </p:txBody>
      </p:sp>
      <p:pic>
        <p:nvPicPr>
          <p:cNvPr id="81" name="Google Shape;8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6450" y="2863325"/>
            <a:ext cx="4648200" cy="22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Organismal and Multilevel Evolution </a:t>
            </a:r>
            <a:endParaRPr sz="4000"/>
          </a:p>
        </p:txBody>
      </p:sp>
      <p:pic>
        <p:nvPicPr>
          <p:cNvPr id="87" name="Google Shape;8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975" y="1857725"/>
            <a:ext cx="5957975" cy="34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7889" y="1857725"/>
            <a:ext cx="4790986" cy="34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