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64" r:id="rId3"/>
    <p:sldId id="267" r:id="rId4"/>
    <p:sldId id="293" r:id="rId5"/>
    <p:sldId id="295" r:id="rId6"/>
    <p:sldId id="270" r:id="rId7"/>
    <p:sldId id="296" r:id="rId8"/>
    <p:sldId id="269" r:id="rId9"/>
  </p:sldIdLst>
  <p:sldSz cx="9144000" cy="6858000" type="screen4x3"/>
  <p:notesSz cx="6858000" cy="9144000"/>
  <p:defaultTextStyle>
    <a:defPPr>
      <a:defRPr lang="en-US"/>
    </a:defPPr>
    <a:lvl1pPr algn="l" defTabSz="457200" rtl="0" fontAlgn="base">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fontAlgn="base">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fontAlgn="base">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fontAlgn="base">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fontAlgn="base">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6379" autoAdjust="0"/>
  </p:normalViewPr>
  <p:slideViewPr>
    <p:cSldViewPr snapToObjects="1">
      <p:cViewPr varScale="1">
        <p:scale>
          <a:sx n="48" d="100"/>
          <a:sy n="48" d="100"/>
        </p:scale>
        <p:origin x="2450" y="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29"/>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charset="0"/>
                <a:ea typeface="ＭＳ Ｐゴシック" charset="0"/>
                <a:cs typeface="ＭＳ Ｐゴシック"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112" charset="0"/>
                <a:ea typeface="ＭＳ Ｐゴシック" pitchFamily="-112" charset="-128"/>
              </a:defRPr>
            </a:lvl1pPr>
          </a:lstStyle>
          <a:p>
            <a:pPr>
              <a:defRPr/>
            </a:pPr>
            <a:fld id="{E52C72AB-BCD9-4A2E-96A5-4E9105FE0FB7}" type="datetime1">
              <a:rPr lang="en-US"/>
              <a:pPr>
                <a:defRPr/>
              </a:pPr>
              <a:t>4/1/2023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charset="0"/>
                <a:ea typeface="ＭＳ Ｐゴシック" charset="0"/>
                <a:cs typeface="ＭＳ Ｐゴシック"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113F8F6A-C4D2-47D4-BF8F-7A0EB0A9DD14}"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www.moma.org/docs/press_archives/6838/releases/MOMA_1990_0089_92.pdf?2010"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ea typeface="ＭＳ Ｐゴシック" panose="020B0600070205080204" pitchFamily="34" charset="-128"/>
            </a:endParaRPr>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2560D8E7-7FE1-40BA-814D-35CDB9E68876}" type="slidenum">
              <a:rPr lang="en-US" altLang="en-US" sz="1200">
                <a:latin typeface="Calibri" panose="020F0502020204030204" pitchFamily="34" charset="0"/>
              </a:rPr>
              <a:pPr eaLnBrk="1" hangingPunct="1"/>
              <a:t>1</a:t>
            </a:fld>
            <a:endParaRPr lang="en-US" altLang="en-US" sz="1200">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b="1" smtClean="0">
                <a:latin typeface="Verdana" panose="020B0604030504040204" pitchFamily="34" charset="0"/>
                <a:ea typeface="ＭＳ Ｐゴシック" panose="020B0600070205080204" pitchFamily="34" charset="-128"/>
              </a:rPr>
              <a:t>Share this information with your students:  </a:t>
            </a:r>
          </a:p>
          <a:p>
            <a:pPr eaLnBrk="1" hangingPunct="1">
              <a:spcBef>
                <a:spcPct val="0"/>
              </a:spcBef>
            </a:pPr>
            <a:endParaRPr lang="en-US" altLang="en-US" b="1" dirty="0" smtClean="0">
              <a:latin typeface="Verdana" panose="020B0604030504040204" pitchFamily="34" charset="0"/>
              <a:ea typeface="ＭＳ Ｐゴシック" panose="020B0600070205080204" pitchFamily="34" charset="-128"/>
            </a:endParaRPr>
          </a:p>
          <a:p>
            <a:pPr eaLnBrk="1" hangingPunct="1">
              <a:lnSpc>
                <a:spcPct val="90000"/>
              </a:lnSpc>
              <a:spcBef>
                <a:spcPct val="0"/>
              </a:spcBef>
            </a:pPr>
            <a:r>
              <a:rPr lang="en-US" altLang="en-US" dirty="0" smtClean="0">
                <a:ea typeface="ＭＳ Ｐゴシック" panose="020B0600070205080204" pitchFamily="34" charset="-128"/>
              </a:rPr>
              <a:t>Matisse wrote about his work:</a:t>
            </a:r>
          </a:p>
          <a:p>
            <a:pPr eaLnBrk="1" hangingPunct="1">
              <a:lnSpc>
                <a:spcPct val="90000"/>
              </a:lnSpc>
              <a:spcBef>
                <a:spcPct val="0"/>
              </a:spcBef>
            </a:pPr>
            <a:endParaRPr lang="en-US" altLang="en-US" dirty="0" smtClean="0">
              <a:ea typeface="ＭＳ Ｐゴシック" panose="020B0600070205080204" pitchFamily="34" charset="-128"/>
            </a:endParaRPr>
          </a:p>
          <a:p>
            <a:pPr lvl="1" eaLnBrk="1" hangingPunct="1">
              <a:lnSpc>
                <a:spcPct val="90000"/>
              </a:lnSpc>
              <a:spcBef>
                <a:spcPct val="0"/>
              </a:spcBef>
            </a:pPr>
            <a:r>
              <a:rPr lang="en-US" altLang="en-US" dirty="0" smtClean="0">
                <a:ea typeface="ＭＳ Ｐゴシック" panose="020B0600070205080204" pitchFamily="34" charset="-128"/>
              </a:rPr>
              <a:t>Expression to my way of thinking does not consist of the passion mirrored upon a human face or betrayed by a violent gesture. The whole arrangement of the picture is expressive. The place occupied by figures or objects, the empty spaces around them, the proportions, everything plays a part. Composition is the art of arranging in a decorative manner the various elements at the painter’s disposal for the expression of his feelings. In a picture, every part will be visible and will play the role conferred upon it… A work of art must be harmonious in its entirety; for superfluous details would, in the mind of the beholder, encroach upon the essential elements. </a:t>
            </a:r>
          </a:p>
          <a:p>
            <a:pPr lvl="1" eaLnBrk="1" hangingPunct="1">
              <a:lnSpc>
                <a:spcPct val="90000"/>
              </a:lnSpc>
              <a:spcBef>
                <a:spcPct val="0"/>
              </a:spcBef>
            </a:pPr>
            <a:r>
              <a:rPr lang="en-US" altLang="en-US" dirty="0" smtClean="0">
                <a:ea typeface="ＭＳ Ｐゴシック" panose="020B0600070205080204" pitchFamily="34" charset="-128"/>
              </a:rPr>
              <a:t>– Henri Matisse. Notes of a Painter (New York: E. P. Dutton, 1978), 36.</a:t>
            </a:r>
          </a:p>
          <a:p>
            <a:pPr lvl="1" eaLnBrk="1" hangingPunct="1">
              <a:lnSpc>
                <a:spcPct val="90000"/>
              </a:lnSpc>
              <a:spcBef>
                <a:spcPct val="0"/>
              </a:spcBef>
            </a:pPr>
            <a:endParaRPr lang="en-US" altLang="en-US" dirty="0" smtClean="0">
              <a:ea typeface="ＭＳ Ｐゴシック" panose="020B0600070205080204" pitchFamily="34" charset="-128"/>
            </a:endParaRPr>
          </a:p>
          <a:p>
            <a:pPr eaLnBrk="1" hangingPunct="1">
              <a:lnSpc>
                <a:spcPct val="90000"/>
              </a:lnSpc>
              <a:spcBef>
                <a:spcPct val="0"/>
              </a:spcBef>
            </a:pPr>
            <a:r>
              <a:rPr lang="en-US" altLang="en-US" dirty="0" smtClean="0">
                <a:ea typeface="ＭＳ Ｐゴシック" panose="020B0600070205080204" pitchFamily="34" charset="-128"/>
              </a:rPr>
              <a:t>What is your reaction to Matisse’s statement? Does it change your initial impressions of this painting? How so?</a:t>
            </a:r>
          </a:p>
          <a:p>
            <a:endParaRPr lang="en-US" altLang="en-US" dirty="0" smtClean="0">
              <a:ea typeface="ＭＳ Ｐゴシック" panose="020B0600070205080204" pitchFamily="34" charset="-128"/>
            </a:endParaRPr>
          </a:p>
          <a:p>
            <a:r>
              <a:rPr lang="en-US" altLang="en-US" dirty="0" smtClean="0">
                <a:ea typeface="ＭＳ Ｐゴシック" panose="020B0600070205080204" pitchFamily="34" charset="-128"/>
              </a:rPr>
              <a:t>Henri Matisse. </a:t>
            </a:r>
            <a:r>
              <a:rPr lang="en-US" altLang="en-US" i="1" dirty="0" smtClean="0">
                <a:ea typeface="ＭＳ Ｐゴシック" panose="020B0600070205080204" pitchFamily="34" charset="-128"/>
              </a:rPr>
              <a:t>Interior with a Young Girl</a:t>
            </a:r>
            <a:r>
              <a:rPr lang="en-US" altLang="en-US" dirty="0" smtClean="0">
                <a:ea typeface="ＭＳ Ｐゴシック" panose="020B0600070205080204" pitchFamily="34" charset="-128"/>
              </a:rPr>
              <a:t> (Girl Reading). Paris 1905-06. </a:t>
            </a:r>
          </a:p>
          <a:p>
            <a:r>
              <a:rPr lang="en-US" altLang="en-US" dirty="0" smtClean="0">
                <a:ea typeface="ＭＳ Ｐゴシック" panose="020B0600070205080204" pitchFamily="34" charset="-128"/>
              </a:rPr>
              <a:t>Oil on canvas, 28 5/8 x 23 1/2" (72.7 x 59.7 cm). </a:t>
            </a:r>
          </a:p>
          <a:p>
            <a:r>
              <a:rPr lang="en-US" altLang="en-US" dirty="0" smtClean="0">
                <a:ea typeface="ＭＳ Ｐゴシック" panose="020B0600070205080204" pitchFamily="34" charset="-128"/>
              </a:rPr>
              <a:t>Fractional gift of Mr. and Mrs. David Rockefeller. </a:t>
            </a:r>
          </a:p>
          <a:p>
            <a:r>
              <a:rPr lang="en-US" altLang="en-US" dirty="0" smtClean="0">
                <a:ea typeface="ＭＳ Ｐゴシック" panose="020B0600070205080204" pitchFamily="34" charset="-128"/>
              </a:rPr>
              <a:t>© 2012 Succession H. Matisse, Paris / Artists Rights Society (ARS), New York  79.1991</a:t>
            </a:r>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7D7E719B-F16A-4EE4-820E-4AD95F126329}" type="slidenum">
              <a:rPr lang="en-US" altLang="en-US" sz="1200">
                <a:latin typeface="Calibri" panose="020F0502020204030204" pitchFamily="34" charset="0"/>
              </a:rPr>
              <a:pPr eaLnBrk="1" hangingPunct="1"/>
              <a:t>2</a:t>
            </a:fld>
            <a:endParaRPr lang="en-US" altLang="en-US" sz="1200">
              <a:latin typeface="Calibri" panose="020F0502020204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b="1" smtClean="0">
                <a:latin typeface="Verdana" panose="020B0604030504040204" pitchFamily="34" charset="0"/>
                <a:ea typeface="ＭＳ Ｐゴシック" panose="020B0600070205080204" pitchFamily="34" charset="-128"/>
              </a:rPr>
              <a:t>Share this information with your students:  </a:t>
            </a:r>
          </a:p>
          <a:p>
            <a:pPr eaLnBrk="1" hangingPunct="1">
              <a:spcBef>
                <a:spcPct val="0"/>
              </a:spcBef>
            </a:pPr>
            <a:endParaRPr lang="en-US" altLang="en-US" b="1" smtClean="0">
              <a:latin typeface="Verdana" panose="020B0604030504040204" pitchFamily="34" charset="0"/>
              <a:ea typeface="ＭＳ Ｐゴシック" panose="020B0600070205080204" pitchFamily="34" charset="-128"/>
            </a:endParaRPr>
          </a:p>
          <a:p>
            <a:pPr eaLnBrk="1" hangingPunct="1">
              <a:lnSpc>
                <a:spcPct val="90000"/>
              </a:lnSpc>
              <a:spcBef>
                <a:spcPct val="0"/>
              </a:spcBef>
            </a:pPr>
            <a:r>
              <a:rPr lang="en-US" altLang="en-US" smtClean="0">
                <a:ea typeface="ＭＳ Ｐゴシック" panose="020B0600070205080204" pitchFamily="34" charset="-128"/>
              </a:rPr>
              <a:t>In 1905 André Derain joined Henri Matisse in Collioure, a popular vacation spot in the south of France. Derain sent a letter from Collioure to his fellow painter Maurice Vlaminck, saying that he had discovered “… a new concept of light which consists in the following: the negation of shadow. Here, the light is very strong, the shadows very clear.” [From Charles Harrison and Paul Wood. </a:t>
            </a:r>
            <a:r>
              <a:rPr lang="en-US" altLang="en-US" i="1" smtClean="0">
                <a:ea typeface="ＭＳ Ｐゴシック" panose="020B0600070205080204" pitchFamily="34" charset="-128"/>
              </a:rPr>
              <a:t>Art in Theory: 1900-2000 </a:t>
            </a:r>
            <a:r>
              <a:rPr lang="en-US" altLang="en-US" smtClean="0">
                <a:ea typeface="ＭＳ Ｐゴシック" panose="020B0600070205080204" pitchFamily="34" charset="-128"/>
              </a:rPr>
              <a:t>(Oxford: Blackwell Publishing 2003), 64.]</a:t>
            </a:r>
          </a:p>
          <a:p>
            <a:pPr eaLnBrk="1" hangingPunct="1">
              <a:lnSpc>
                <a:spcPct val="90000"/>
              </a:lnSpc>
              <a:spcBef>
                <a:spcPct val="0"/>
              </a:spcBef>
            </a:pPr>
            <a:endParaRPr lang="en-US" altLang="en-US" smtClean="0">
              <a:ea typeface="ＭＳ Ｐゴシック" panose="020B0600070205080204" pitchFamily="34" charset="-128"/>
            </a:endParaRPr>
          </a:p>
          <a:p>
            <a:pPr eaLnBrk="1" hangingPunct="1">
              <a:lnSpc>
                <a:spcPct val="90000"/>
              </a:lnSpc>
              <a:spcBef>
                <a:spcPct val="0"/>
              </a:spcBef>
            </a:pPr>
            <a:r>
              <a:rPr lang="en-US" altLang="en-US" smtClean="0">
                <a:ea typeface="ＭＳ Ｐゴシック" panose="020B0600070205080204" pitchFamily="34" charset="-128"/>
              </a:rPr>
              <a:t>Do you see any evidence of the influence Derain wrote about in this painting, created a year later? </a:t>
            </a:r>
          </a:p>
          <a:p>
            <a:pPr eaLnBrk="1" hangingPunct="1">
              <a:spcBef>
                <a:spcPct val="0"/>
              </a:spcBef>
            </a:pPr>
            <a:endParaRPr lang="en-US" altLang="en-US" smtClean="0">
              <a:ea typeface="ＭＳ Ｐゴシック" panose="020B0600070205080204" pitchFamily="34" charset="-128"/>
            </a:endParaRPr>
          </a:p>
          <a:p>
            <a:r>
              <a:rPr lang="en-US" altLang="en-US" smtClean="0">
                <a:ea typeface="ＭＳ Ｐゴシック" panose="020B0600070205080204" pitchFamily="34" charset="-128"/>
              </a:rPr>
              <a:t>André Derain. </a:t>
            </a:r>
            <a:r>
              <a:rPr lang="en-US" altLang="en-US" i="1" smtClean="0">
                <a:ea typeface="ＭＳ Ｐゴシック" panose="020B0600070205080204" pitchFamily="34" charset="-128"/>
              </a:rPr>
              <a:t>Bridge over the Riou. </a:t>
            </a:r>
            <a:r>
              <a:rPr lang="en-US" altLang="en-US" smtClean="0">
                <a:ea typeface="ＭＳ Ｐゴシック" panose="020B0600070205080204" pitchFamily="34" charset="-128"/>
              </a:rPr>
              <a:t>1906</a:t>
            </a:r>
          </a:p>
          <a:p>
            <a:r>
              <a:rPr lang="en-US" altLang="en-US" smtClean="0">
                <a:ea typeface="ＭＳ Ｐゴシック" panose="020B0600070205080204" pitchFamily="34" charset="-128"/>
              </a:rPr>
              <a:t>Oil on canvas, 32 1/2 x 40" (82.6 x 101.6 cm). </a:t>
            </a:r>
          </a:p>
          <a:p>
            <a:r>
              <a:rPr lang="en-US" altLang="en-US" smtClean="0">
                <a:ea typeface="ＭＳ Ｐゴシック" panose="020B0600070205080204" pitchFamily="34" charset="-128"/>
              </a:rPr>
              <a:t>The William S. Paley Collection. </a:t>
            </a:r>
          </a:p>
          <a:p>
            <a:r>
              <a:rPr lang="en-US" altLang="en-US" smtClean="0">
                <a:ea typeface="ＭＳ Ｐゴシック" panose="020B0600070205080204" pitchFamily="34" charset="-128"/>
              </a:rPr>
              <a:t>© 2012 Artists Rights Society (ARS), New York / ADAGP, Paris</a:t>
            </a:r>
          </a:p>
          <a:p>
            <a:r>
              <a:rPr lang="en-US" altLang="en-US" smtClean="0">
                <a:ea typeface="ＭＳ Ｐゴシック" panose="020B0600070205080204" pitchFamily="34" charset="-128"/>
              </a:rPr>
              <a:t>SPC66.1990</a:t>
            </a:r>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E9CE7586-1E67-47F2-8491-8595C3A0CBFD}" type="slidenum">
              <a:rPr lang="en-US" altLang="en-US" sz="1200">
                <a:latin typeface="Calibri" panose="020F0502020204030204" pitchFamily="34" charset="0"/>
              </a:rPr>
              <a:pPr eaLnBrk="1" hangingPunct="1"/>
              <a:t>3</a:t>
            </a:fld>
            <a:endParaRPr lang="en-US" altLang="en-US" sz="1200">
              <a:latin typeface="Calibri" panose="020F0502020204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b="1" smtClean="0">
                <a:latin typeface="Verdana" panose="020B0604030504040204" pitchFamily="34" charset="0"/>
                <a:ea typeface="ＭＳ Ｐゴシック" panose="020B0600070205080204" pitchFamily="34" charset="-128"/>
              </a:rPr>
              <a:t>Share this information with your students:  </a:t>
            </a:r>
          </a:p>
          <a:p>
            <a:pPr eaLnBrk="1" hangingPunct="1">
              <a:lnSpc>
                <a:spcPct val="90000"/>
              </a:lnSpc>
              <a:spcBef>
                <a:spcPct val="0"/>
              </a:spcBef>
            </a:pPr>
            <a:endParaRPr lang="en-US" altLang="en-US" i="1" smtClean="0">
              <a:latin typeface="Arial" panose="020B0604020202020204" pitchFamily="34" charset="0"/>
              <a:ea typeface="ＭＳ Ｐゴシック" panose="020B0600070205080204" pitchFamily="34" charset="-128"/>
              <a:cs typeface="Arial" panose="020B0604020202020204" pitchFamily="34" charset="0"/>
            </a:endParaRPr>
          </a:p>
          <a:p>
            <a:r>
              <a:rPr lang="en-US" altLang="en-US" smtClean="0">
                <a:ea typeface="ＭＳ Ｐゴシック" panose="020B0600070205080204" pitchFamily="34" charset="-128"/>
              </a:rPr>
              <a:t>In 1905, French painter André Derain was commissioned by his art dealer Ambroise Vollard to paint views of London . Derain set up his easel outdoors and went to work. The subject of this landscape, the London Bridge, was one of several bridges built across the Thames River as part of a larger movement to construct grand new architectural projects and public works around the city center. </a:t>
            </a:r>
            <a:r>
              <a:rPr lang="en-US" altLang="en-US" i="1" smtClean="0">
                <a:ea typeface="ＭＳ Ｐゴシック" panose="020B0600070205080204" pitchFamily="34" charset="-128"/>
              </a:rPr>
              <a:t>London Bridge </a:t>
            </a:r>
            <a:r>
              <a:rPr lang="en-US" altLang="en-US" smtClean="0">
                <a:ea typeface="ＭＳ Ｐゴシック" panose="020B0600070205080204" pitchFamily="34" charset="-128"/>
              </a:rPr>
              <a:t>is one of about thirty paintings Derain produced over his two month stay, all depicting activity on or around the Thames.</a:t>
            </a:r>
          </a:p>
          <a:p>
            <a:r>
              <a:rPr lang="en-US" altLang="en-US" smtClean="0">
                <a:ea typeface="ＭＳ Ｐゴシック" panose="020B0600070205080204" pitchFamily="34" charset="-128"/>
              </a:rPr>
              <a:t> </a:t>
            </a:r>
            <a:br>
              <a:rPr lang="en-US" altLang="en-US" smtClean="0">
                <a:ea typeface="ＭＳ Ｐゴシック" panose="020B0600070205080204" pitchFamily="34" charset="-128"/>
              </a:rPr>
            </a:br>
            <a:r>
              <a:rPr lang="en-US" altLang="en-US" smtClean="0">
                <a:ea typeface="ＭＳ Ｐゴシック" panose="020B0600070205080204" pitchFamily="34" charset="-128"/>
              </a:rPr>
              <a:t>It’s not surprising that Derain’s art dealer was interested in views of London. Nineteenth-century London saw a huge growth in population as mechanical industry, especially the building of railways, took hold. Derain saw the changes and created a portrait of London that was radically different from anything done by previous painters of the city.. The artist later recalled: “Fauvism was our ordeal by fire. It was the era of photography . This may have influenced us and played a part in our reaction against anything resembling a snapshot of life. No matter how far we moved away from things, it was never far enough. Colors became charges of dynamite.” [1]</a:t>
            </a:r>
          </a:p>
          <a:p>
            <a:r>
              <a:rPr lang="en-US" altLang="en-US" smtClean="0">
                <a:ea typeface="ＭＳ Ｐゴシック" panose="020B0600070205080204" pitchFamily="34" charset="-128"/>
              </a:rPr>
              <a:t> </a:t>
            </a:r>
          </a:p>
          <a:p>
            <a:r>
              <a:rPr lang="en-US" altLang="en-US" smtClean="0">
                <a:ea typeface="ＭＳ Ｐゴシック" panose="020B0600070205080204" pitchFamily="34" charset="-128"/>
              </a:rPr>
              <a:t>At the time Derain painted this image, the wide Thames River served an essential role in London’s industry. The waterway served as an artery connecting the city along its length, as a connector to the British canal system, and as a linkage to the Port of London where goods could be transported for international trade. Today, it remains a major tourist destination. </a:t>
            </a:r>
          </a:p>
          <a:p>
            <a:r>
              <a:rPr lang="en-US" altLang="en-US" smtClean="0">
                <a:ea typeface="ＭＳ Ｐゴシック" panose="020B0600070205080204" pitchFamily="34" charset="-128"/>
              </a:rPr>
              <a:t/>
            </a:r>
            <a:br>
              <a:rPr lang="en-US" altLang="en-US" smtClean="0">
                <a:ea typeface="ＭＳ Ｐゴシック" panose="020B0600070205080204" pitchFamily="34" charset="-128"/>
              </a:rPr>
            </a:br>
            <a:r>
              <a:rPr lang="en-US" altLang="en-US" smtClean="0">
                <a:ea typeface="ＭＳ Ｐゴシック" panose="020B0600070205080204" pitchFamily="34" charset="-128"/>
              </a:rPr>
              <a:t>Despite London’s intense activity, Derain sought to create images of calm and tranquility. The year he made this painting, he wrote a letter to fellow painter Henri Matisse, which said: “I sincerely believe that we ought to aim for calm. . . . This calm is something of which we can be certain. Beauty, then, ought to be an aspiration towards this calm.” [2]</a:t>
            </a:r>
          </a:p>
          <a:p>
            <a:r>
              <a:rPr lang="en-US" altLang="en-US" smtClean="0">
                <a:ea typeface="ＭＳ Ｐゴシック" panose="020B0600070205080204" pitchFamily="34" charset="-128"/>
              </a:rPr>
              <a:t> </a:t>
            </a:r>
            <a:endParaRPr lang="en-US" altLang="en-US" i="1" smtClean="0">
              <a:latin typeface="Arial" panose="020B0604020202020204" pitchFamily="34" charset="0"/>
              <a:ea typeface="ＭＳ Ｐゴシック" panose="020B0600070205080204" pitchFamily="34" charset="-128"/>
              <a:cs typeface="Arial" panose="020B0604020202020204" pitchFamily="34" charset="0"/>
            </a:endParaRPr>
          </a:p>
          <a:p>
            <a:r>
              <a:rPr lang="en-US" altLang="en-US" smtClean="0">
                <a:ea typeface="ＭＳ Ｐゴシック" panose="020B0600070205080204" pitchFamily="34" charset="-128"/>
              </a:rPr>
              <a:t>André Derain. </a:t>
            </a:r>
            <a:r>
              <a:rPr lang="en-US" altLang="en-US" i="1" smtClean="0">
                <a:ea typeface="ＭＳ Ｐゴシック" panose="020B0600070205080204" pitchFamily="34" charset="-128"/>
              </a:rPr>
              <a:t>London Bridge. </a:t>
            </a:r>
            <a:r>
              <a:rPr lang="en-US" altLang="en-US" smtClean="0">
                <a:ea typeface="ＭＳ Ｐゴシック" panose="020B0600070205080204" pitchFamily="34" charset="-128"/>
              </a:rPr>
              <a:t>1906 </a:t>
            </a:r>
          </a:p>
          <a:p>
            <a:r>
              <a:rPr lang="en-US" altLang="en-US" smtClean="0">
                <a:ea typeface="ＭＳ Ｐゴシック" panose="020B0600070205080204" pitchFamily="34" charset="-128"/>
              </a:rPr>
              <a:t>Oil on canvas, 26 x 39" (66 x 99.1 cm). </a:t>
            </a:r>
          </a:p>
          <a:p>
            <a:r>
              <a:rPr lang="en-US" altLang="en-US" smtClean="0">
                <a:ea typeface="ＭＳ Ｐゴシック" panose="020B0600070205080204" pitchFamily="34" charset="-128"/>
              </a:rPr>
              <a:t>Gift of Mr. and Mrs. Charles Zadok. </a:t>
            </a:r>
          </a:p>
          <a:p>
            <a:r>
              <a:rPr lang="en-US" altLang="en-US" smtClean="0">
                <a:ea typeface="ＭＳ Ｐゴシック" panose="020B0600070205080204" pitchFamily="34" charset="-128"/>
              </a:rPr>
              <a:t>© 2011 Artists Rights Society (ARS), New York / ADAGP, Paris </a:t>
            </a:r>
          </a:p>
          <a:p>
            <a:r>
              <a:rPr lang="en-US" altLang="en-US" smtClean="0">
                <a:ea typeface="ＭＳ Ｐゴシック" panose="020B0600070205080204" pitchFamily="34" charset="-128"/>
              </a:rPr>
              <a:t>195.1952</a:t>
            </a:r>
          </a:p>
          <a:p>
            <a:endParaRPr lang="en-US" altLang="en-US" smtClean="0">
              <a:ea typeface="ＭＳ Ｐゴシック" panose="020B0600070205080204" pitchFamily="34" charset="-128"/>
            </a:endParaRPr>
          </a:p>
          <a:p>
            <a:r>
              <a:rPr lang="en-US" altLang="en-US" smtClean="0">
                <a:ea typeface="ＭＳ Ｐゴシック" panose="020B0600070205080204" pitchFamily="34" charset="-128"/>
              </a:rPr>
              <a:t>[1] Duthuit, George. </a:t>
            </a:r>
            <a:r>
              <a:rPr lang="en-US" altLang="en-US" i="1" smtClean="0">
                <a:ea typeface="ＭＳ Ｐゴシック" panose="020B0600070205080204" pitchFamily="34" charset="-128"/>
              </a:rPr>
              <a:t>The Fauvist Painters</a:t>
            </a:r>
            <a:r>
              <a:rPr lang="en-US" altLang="en-US" smtClean="0">
                <a:ea typeface="ＭＳ Ｐゴシック" panose="020B0600070205080204" pitchFamily="34" charset="-128"/>
              </a:rPr>
              <a:t>. (New York, NY : Wittenborn, Schultz, 1950), 29.</a:t>
            </a:r>
          </a:p>
          <a:p>
            <a:endParaRPr lang="en-US" altLang="en-US" smtClean="0">
              <a:ea typeface="ＭＳ Ｐゴシック" panose="020B0600070205080204" pitchFamily="34" charset="-128"/>
            </a:endParaRPr>
          </a:p>
          <a:p>
            <a:r>
              <a:rPr lang="en-US" altLang="en-US" smtClean="0">
                <a:ea typeface="ＭＳ Ｐゴシック" panose="020B0600070205080204" pitchFamily="34" charset="-128"/>
              </a:rPr>
              <a:t>[2] André Derain, January 1906, quoted in Judi Freeman, </a:t>
            </a:r>
            <a:r>
              <a:rPr lang="en-US" altLang="en-US" i="1" smtClean="0">
                <a:ea typeface="ＭＳ Ｐゴシック" panose="020B0600070205080204" pitchFamily="34" charset="-128"/>
              </a:rPr>
              <a:t>The Fauve Landscape</a:t>
            </a:r>
            <a:r>
              <a:rPr lang="en-US" altLang="en-US" smtClean="0">
                <a:ea typeface="ＭＳ Ｐゴシック" panose="020B0600070205080204" pitchFamily="34" charset="-128"/>
              </a:rPr>
              <a:t> (Los Angeles: Los Angeles County Museum of Art, 1990), 85.</a:t>
            </a:r>
          </a:p>
          <a:p>
            <a:endParaRPr lang="en-US" altLang="en-US" smtClean="0">
              <a:ea typeface="ＭＳ Ｐゴシック" panose="020B0600070205080204" pitchFamily="34" charset="-128"/>
            </a:endParaRPr>
          </a:p>
          <a:p>
            <a:endParaRPr lang="en-US" altLang="en-US" smtClean="0">
              <a:ea typeface="ＭＳ Ｐゴシック" panose="020B0600070205080204" pitchFamily="34" charset="-128"/>
            </a:endParaRPr>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043B6D3E-FFE2-4ADC-B1F1-D77C5B5346D6}" type="slidenum">
              <a:rPr lang="en-US" altLang="en-US" sz="1200">
                <a:latin typeface="Calibri" panose="020F0502020204030204" pitchFamily="34" charset="0"/>
              </a:rPr>
              <a:pPr eaLnBrk="1" hangingPunct="1"/>
              <a:t>4</a:t>
            </a:fld>
            <a:endParaRPr lang="en-US" altLang="en-US" sz="1200">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b="1" smtClean="0">
                <a:latin typeface="Verdana" panose="020B0604030504040204" pitchFamily="34" charset="0"/>
                <a:ea typeface="ＭＳ Ｐゴシック" panose="020B0600070205080204" pitchFamily="34" charset="-128"/>
              </a:rPr>
              <a:t>Share this information with your students:  </a:t>
            </a:r>
          </a:p>
          <a:p>
            <a:pPr eaLnBrk="1" hangingPunct="1">
              <a:spcBef>
                <a:spcPct val="0"/>
              </a:spcBef>
            </a:pPr>
            <a:endParaRPr lang="en-US" altLang="en-US" smtClean="0">
              <a:latin typeface="Verdana" panose="020B0604030504040204" pitchFamily="34" charset="0"/>
              <a:ea typeface="ＭＳ Ｐゴシック" panose="020B0600070205080204" pitchFamily="34" charset="-128"/>
            </a:endParaRPr>
          </a:p>
          <a:p>
            <a:pPr eaLnBrk="1" hangingPunct="1">
              <a:spcBef>
                <a:spcPct val="0"/>
              </a:spcBef>
            </a:pPr>
            <a:r>
              <a:rPr lang="en-US" altLang="en-US" smtClean="0">
                <a:latin typeface="Verdana" panose="020B0604030504040204" pitchFamily="34" charset="0"/>
                <a:ea typeface="ＭＳ Ｐゴシック" panose="020B0600070205080204" pitchFamily="34" charset="-128"/>
              </a:rPr>
              <a:t>These two paintings are both of bridges, painted in the same year. One is a city bridge, the other in a more rural location. What other similarities and differences can you find?</a:t>
            </a:r>
          </a:p>
          <a:p>
            <a:pPr eaLnBrk="1" hangingPunct="1">
              <a:spcBef>
                <a:spcPct val="0"/>
              </a:spcBef>
            </a:pPr>
            <a:endParaRPr lang="en-US" altLang="en-US" smtClean="0">
              <a:latin typeface="Verdana" panose="020B0604030504040204" pitchFamily="34" charset="0"/>
              <a:ea typeface="ＭＳ Ｐゴシック" panose="020B0600070205080204" pitchFamily="34" charset="-128"/>
            </a:endParaRPr>
          </a:p>
          <a:p>
            <a:r>
              <a:rPr lang="en-US" altLang="en-US" smtClean="0">
                <a:ea typeface="ＭＳ Ｐゴシック" panose="020B0600070205080204" pitchFamily="34" charset="-128"/>
              </a:rPr>
              <a:t>André Derain. </a:t>
            </a:r>
            <a:r>
              <a:rPr lang="en-US" altLang="en-US" i="1" smtClean="0">
                <a:ea typeface="ＭＳ Ｐゴシック" panose="020B0600070205080204" pitchFamily="34" charset="-128"/>
              </a:rPr>
              <a:t>London Bridge. </a:t>
            </a:r>
            <a:r>
              <a:rPr lang="en-US" altLang="en-US" smtClean="0">
                <a:ea typeface="ＭＳ Ｐゴシック" panose="020B0600070205080204" pitchFamily="34" charset="-128"/>
              </a:rPr>
              <a:t>1906 </a:t>
            </a:r>
          </a:p>
          <a:p>
            <a:r>
              <a:rPr lang="en-US" altLang="en-US" smtClean="0">
                <a:ea typeface="ＭＳ Ｐゴシック" panose="020B0600070205080204" pitchFamily="34" charset="-128"/>
              </a:rPr>
              <a:t>Oil on canvas, 26 x 39" (66 x 99.1 cm). </a:t>
            </a:r>
          </a:p>
          <a:p>
            <a:r>
              <a:rPr lang="en-US" altLang="en-US" smtClean="0">
                <a:ea typeface="ＭＳ Ｐゴシック" panose="020B0600070205080204" pitchFamily="34" charset="-128"/>
              </a:rPr>
              <a:t>Gift of Mr. and Mrs. Charles Zadok. </a:t>
            </a:r>
          </a:p>
          <a:p>
            <a:r>
              <a:rPr lang="en-US" altLang="en-US" smtClean="0">
                <a:ea typeface="ＭＳ Ｐゴシック" panose="020B0600070205080204" pitchFamily="34" charset="-128"/>
              </a:rPr>
              <a:t>© 2011 Artists Rights Society (ARS), New York / ADAGP, Paris </a:t>
            </a:r>
          </a:p>
          <a:p>
            <a:r>
              <a:rPr lang="en-US" altLang="en-US" smtClean="0">
                <a:ea typeface="ＭＳ Ｐゴシック" panose="020B0600070205080204" pitchFamily="34" charset="-128"/>
              </a:rPr>
              <a:t>195.1952</a:t>
            </a:r>
          </a:p>
          <a:p>
            <a:pPr eaLnBrk="1" hangingPunct="1">
              <a:spcBef>
                <a:spcPct val="0"/>
              </a:spcBef>
            </a:pPr>
            <a:endParaRPr lang="en-US" altLang="en-US" smtClean="0">
              <a:ea typeface="ＭＳ Ｐゴシック" panose="020B0600070205080204" pitchFamily="34" charset="-128"/>
            </a:endParaRPr>
          </a:p>
          <a:p>
            <a:r>
              <a:rPr lang="en-US" altLang="en-US" smtClean="0">
                <a:ea typeface="ＭＳ Ｐゴシック" panose="020B0600070205080204" pitchFamily="34" charset="-128"/>
              </a:rPr>
              <a:t>André Derain. </a:t>
            </a:r>
            <a:r>
              <a:rPr lang="en-US" altLang="en-US" i="1" smtClean="0">
                <a:ea typeface="ＭＳ Ｐゴシック" panose="020B0600070205080204" pitchFamily="34" charset="-128"/>
              </a:rPr>
              <a:t>Bridge over the Riou. </a:t>
            </a:r>
            <a:r>
              <a:rPr lang="en-US" altLang="en-US" smtClean="0">
                <a:ea typeface="ＭＳ Ｐゴシック" panose="020B0600070205080204" pitchFamily="34" charset="-128"/>
              </a:rPr>
              <a:t>1906</a:t>
            </a:r>
          </a:p>
          <a:p>
            <a:r>
              <a:rPr lang="en-US" altLang="en-US" smtClean="0">
                <a:ea typeface="ＭＳ Ｐゴシック" panose="020B0600070205080204" pitchFamily="34" charset="-128"/>
              </a:rPr>
              <a:t>Oil on canvas, 32 1/2 x 40" (82.6 x 101.6 cm). </a:t>
            </a:r>
          </a:p>
          <a:p>
            <a:r>
              <a:rPr lang="en-US" altLang="en-US" smtClean="0">
                <a:ea typeface="ＭＳ Ｐゴシック" panose="020B0600070205080204" pitchFamily="34" charset="-128"/>
              </a:rPr>
              <a:t>The William S. Paley Collection. </a:t>
            </a:r>
          </a:p>
          <a:p>
            <a:r>
              <a:rPr lang="en-US" altLang="en-US" smtClean="0">
                <a:ea typeface="ＭＳ Ｐゴシック" panose="020B0600070205080204" pitchFamily="34" charset="-128"/>
              </a:rPr>
              <a:t>© 2012 Artists Rights Society (ARS), New York / ADAGP, Paris</a:t>
            </a:r>
          </a:p>
          <a:p>
            <a:r>
              <a:rPr lang="en-US" altLang="en-US" smtClean="0">
                <a:ea typeface="ＭＳ Ｐゴシック" panose="020B0600070205080204" pitchFamily="34" charset="-128"/>
              </a:rPr>
              <a:t>SPC66.1990</a:t>
            </a:r>
          </a:p>
          <a:p>
            <a:pPr eaLnBrk="1" hangingPunct="1">
              <a:spcBef>
                <a:spcPct val="0"/>
              </a:spcBef>
            </a:pPr>
            <a:endParaRPr lang="en-US" altLang="en-US" smtClean="0">
              <a:ea typeface="ＭＳ Ｐゴシック" panose="020B0600070205080204" pitchFamily="34" charset="-128"/>
            </a:endParaRPr>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2FBB8978-4269-4D17-8E45-C1625C44ACCF}" type="slidenum">
              <a:rPr lang="en-US" altLang="en-US" sz="1200">
                <a:latin typeface="Calibri" panose="020F0502020204030204" pitchFamily="34" charset="0"/>
              </a:rPr>
              <a:pPr eaLnBrk="1" hangingPunct="1"/>
              <a:t>5</a:t>
            </a:fld>
            <a:endParaRPr lang="en-US" altLang="en-US" sz="1200">
              <a:latin typeface="Calibri" panose="020F0502020204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b="1" smtClean="0">
                <a:latin typeface="Verdana" panose="020B0604030504040204" pitchFamily="34" charset="0"/>
                <a:ea typeface="ＭＳ Ｐゴシック" panose="020B0600070205080204" pitchFamily="34" charset="-128"/>
              </a:rPr>
              <a:t>Share this information with your students:  </a:t>
            </a:r>
          </a:p>
          <a:p>
            <a:pPr eaLnBrk="1" hangingPunct="1">
              <a:lnSpc>
                <a:spcPct val="80000"/>
              </a:lnSpc>
            </a:pPr>
            <a:endParaRPr lang="en-US" altLang="en-US" i="1" smtClean="0">
              <a:latin typeface="Arial" panose="020B0604020202020204" pitchFamily="34" charset="0"/>
              <a:ea typeface="ＭＳ Ｐゴシック" panose="020B0600070205080204" pitchFamily="34" charset="-128"/>
              <a:cs typeface="Arial" panose="020B0604020202020204" pitchFamily="34" charset="0"/>
            </a:endParaRPr>
          </a:p>
          <a:p>
            <a:pPr eaLnBrk="1" hangingPunct="1"/>
            <a:r>
              <a:rPr lang="en-US" altLang="en-US" smtClean="0">
                <a:ea typeface="ＭＳ Ｐゴシック" panose="020B0600070205080204" pitchFamily="34" charset="-128"/>
              </a:rPr>
              <a:t>André Derain and Maurice Vlaminck lived and worked in Chatou in the beginning of the 1900s (now a suburb of Paris). In 1905, when Vlaminck painted </a:t>
            </a:r>
            <a:r>
              <a:rPr lang="en-US" altLang="en-US" i="1" smtClean="0">
                <a:ea typeface="ＭＳ Ｐゴシック" panose="020B0600070205080204" pitchFamily="34" charset="-128"/>
              </a:rPr>
              <a:t>Autumn Landscape, </a:t>
            </a:r>
            <a:r>
              <a:rPr lang="en-US" altLang="en-US" smtClean="0">
                <a:ea typeface="ＭＳ Ｐゴシック" panose="020B0600070205080204" pitchFamily="34" charset="-128"/>
              </a:rPr>
              <a:t>he was experimenting with "deconstruction," using paint in streaks and dabs to convey a sense of motion. Does Derain’s painting share a sense of motion? Both of these paintings represent countryside, but at different seasons. What other similarities and differences can you find?</a:t>
            </a:r>
          </a:p>
          <a:p>
            <a:pPr eaLnBrk="1" hangingPunct="1"/>
            <a:endParaRPr lang="en-US" altLang="en-US" smtClean="0">
              <a:ea typeface="ＭＳ Ｐゴシック" panose="020B0600070205080204" pitchFamily="34" charset="-128"/>
            </a:endParaRPr>
          </a:p>
          <a:p>
            <a:pPr eaLnBrk="1" hangingPunct="1"/>
            <a:r>
              <a:rPr lang="en-US" altLang="en-US" smtClean="0">
                <a:ea typeface="ＭＳ Ｐゴシック" panose="020B0600070205080204" pitchFamily="34" charset="-128"/>
              </a:rPr>
              <a:t>Maurice Vllaminck also painted “the Seine at Chatou,” now at the Metropolitan Museum of Art http://www.metmuseum.org/toah/works-of-art/1999.363.84 </a:t>
            </a:r>
          </a:p>
          <a:p>
            <a:pPr eaLnBrk="1" hangingPunct="1">
              <a:lnSpc>
                <a:spcPct val="80000"/>
              </a:lnSpc>
            </a:pPr>
            <a:endParaRPr lang="en-US" altLang="en-US" i="1" smtClean="0">
              <a:latin typeface="Arial" panose="020B0604020202020204" pitchFamily="34" charset="0"/>
              <a:ea typeface="ＭＳ Ｐゴシック" panose="020B0600070205080204" pitchFamily="34" charset="-128"/>
              <a:cs typeface="Arial" panose="020B0604020202020204" pitchFamily="34" charset="0"/>
            </a:endParaRPr>
          </a:p>
          <a:p>
            <a:r>
              <a:rPr lang="en-US" altLang="en-US" smtClean="0">
                <a:ea typeface="ＭＳ Ｐゴシック" panose="020B0600070205080204" pitchFamily="34" charset="-128"/>
              </a:rPr>
              <a:t>André Derain. </a:t>
            </a:r>
            <a:r>
              <a:rPr lang="en-US" altLang="en-US" i="1" smtClean="0">
                <a:ea typeface="ＭＳ Ｐゴシック" panose="020B0600070205080204" pitchFamily="34" charset="-128"/>
              </a:rPr>
              <a:t>The Seine at Chatou</a:t>
            </a:r>
            <a:r>
              <a:rPr lang="en-US" altLang="en-US" smtClean="0">
                <a:ea typeface="ＭＳ Ｐゴシック" panose="020B0600070205080204" pitchFamily="34" charset="-128"/>
              </a:rPr>
              <a:t>. 1906</a:t>
            </a:r>
          </a:p>
          <a:p>
            <a:r>
              <a:rPr lang="en-US" altLang="en-US" smtClean="0">
                <a:ea typeface="ＭＳ Ｐゴシック" panose="020B0600070205080204" pitchFamily="34" charset="-128"/>
              </a:rPr>
              <a:t>Oil on canvas, 32 1/2 x 40" (82.6 x 101.6 cm). </a:t>
            </a:r>
          </a:p>
          <a:p>
            <a:r>
              <a:rPr lang="en-US" altLang="en-US" smtClean="0">
                <a:ea typeface="ＭＳ Ｐゴシック" panose="020B0600070205080204" pitchFamily="34" charset="-128"/>
              </a:rPr>
              <a:t>The William S. Paley Collection. </a:t>
            </a:r>
          </a:p>
          <a:p>
            <a:r>
              <a:rPr lang="en-US" altLang="en-US" smtClean="0">
                <a:ea typeface="ＭＳ Ｐゴシック" panose="020B0600070205080204" pitchFamily="34" charset="-128"/>
              </a:rPr>
              <a:t>© 2012 Artists Rights Society (ARS), New York / ADAGP, Paris </a:t>
            </a:r>
          </a:p>
          <a:p>
            <a:r>
              <a:rPr lang="en-US" altLang="en-US" smtClean="0">
                <a:ea typeface="ＭＳ Ｐゴシック" panose="020B0600070205080204" pitchFamily="34" charset="-128"/>
              </a:rPr>
              <a:t>SPC66.1990</a:t>
            </a:r>
          </a:p>
          <a:p>
            <a:endParaRPr lang="en-US" altLang="en-US" smtClean="0">
              <a:ea typeface="ＭＳ Ｐゴシック" panose="020B0600070205080204" pitchFamily="34" charset="-128"/>
            </a:endParaRPr>
          </a:p>
          <a:p>
            <a:r>
              <a:rPr lang="en-US" altLang="en-US" smtClean="0">
                <a:ea typeface="ＭＳ Ｐゴシック" panose="020B0600070205080204" pitchFamily="34" charset="-128"/>
              </a:rPr>
              <a:t>Maurice Vlaminck. </a:t>
            </a:r>
            <a:r>
              <a:rPr lang="en-US" altLang="en-US" i="1" smtClean="0">
                <a:ea typeface="ＭＳ Ｐゴシック" panose="020B0600070205080204" pitchFamily="34" charset="-128"/>
              </a:rPr>
              <a:t>Autumn Landscape.</a:t>
            </a:r>
            <a:r>
              <a:rPr lang="en-US" altLang="en-US" smtClean="0">
                <a:ea typeface="ＭＳ Ｐゴシック" panose="020B0600070205080204" pitchFamily="34" charset="-128"/>
              </a:rPr>
              <a:t> c. 1905</a:t>
            </a:r>
          </a:p>
          <a:p>
            <a:r>
              <a:rPr lang="en-US" altLang="en-US" smtClean="0">
                <a:ea typeface="ＭＳ Ｐゴシック" panose="020B0600070205080204" pitchFamily="34" charset="-128"/>
              </a:rPr>
              <a:t>Oil on canvas, 18 1/4 x 21 3/4" (46.2 x 55.2 cm).</a:t>
            </a:r>
          </a:p>
          <a:p>
            <a:r>
              <a:rPr lang="en-US" altLang="en-US" smtClean="0">
                <a:ea typeface="ＭＳ Ｐゴシック" panose="020B0600070205080204" pitchFamily="34" charset="-128"/>
              </a:rPr>
              <a:t>Gift of Nate B. and Frances Spingold. </a:t>
            </a:r>
          </a:p>
          <a:p>
            <a:r>
              <a:rPr lang="en-US" altLang="en-US" smtClean="0">
                <a:ea typeface="ＭＳ Ｐゴシック" panose="020B0600070205080204" pitchFamily="34" charset="-128"/>
              </a:rPr>
              <a:t>© 2012 Artists Rights Society (ARS), New York / ADAGP, Paris </a:t>
            </a:r>
          </a:p>
          <a:p>
            <a:r>
              <a:rPr lang="en-US" altLang="en-US" smtClean="0">
                <a:ea typeface="ＭＳ Ｐゴシック" panose="020B0600070205080204" pitchFamily="34" charset="-128"/>
              </a:rPr>
              <a:t>80.1958</a:t>
            </a:r>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2A422726-A659-43E9-85FE-D1704CB2FB04}" type="slidenum">
              <a:rPr lang="en-US" altLang="en-US" sz="1200">
                <a:latin typeface="Calibri" panose="020F0502020204030204" pitchFamily="34" charset="0"/>
              </a:rPr>
              <a:pPr eaLnBrk="1" hangingPunct="1"/>
              <a:t>6</a:t>
            </a:fld>
            <a:endParaRPr lang="en-US" altLang="en-US" sz="1200">
              <a:latin typeface="Calibri" panose="020F0502020204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b="1" smtClean="0">
                <a:latin typeface="Verdana" panose="020B0604030504040204" pitchFamily="34" charset="0"/>
                <a:ea typeface="ＭＳ Ｐゴシック" panose="020B0600070205080204" pitchFamily="34" charset="-128"/>
              </a:rPr>
              <a:t>Share this information with your students:  </a:t>
            </a:r>
          </a:p>
          <a:p>
            <a:pPr eaLnBrk="1" hangingPunct="1">
              <a:lnSpc>
                <a:spcPct val="80000"/>
              </a:lnSpc>
            </a:pPr>
            <a:endParaRPr lang="en-US" altLang="en-US" i="1" smtClean="0">
              <a:latin typeface="Arial" panose="020B0604020202020204" pitchFamily="34" charset="0"/>
              <a:ea typeface="ＭＳ Ｐゴシック" panose="020B0600070205080204" pitchFamily="34" charset="-128"/>
              <a:cs typeface="Arial" panose="020B0604020202020204" pitchFamily="34" charset="0"/>
            </a:endParaRPr>
          </a:p>
          <a:p>
            <a:pPr eaLnBrk="1" hangingPunct="1">
              <a:lnSpc>
                <a:spcPct val="80000"/>
              </a:lnSpc>
            </a:pPr>
            <a:r>
              <a:rPr lang="en-US" altLang="en-US" smtClean="0">
                <a:ea typeface="ＭＳ Ｐゴシック" panose="020B0600070205080204" pitchFamily="34" charset="-128"/>
              </a:rPr>
              <a:t>Matisse said, "What I dream of is an art of balance, of purity and serenity, devoid of troubling or depressing subject matter." Do you think this painting exhibits Matisse’s dream? If Matisse dreamt of subject matter that is devoid of trouble, what about the way he painted his subject matter? Can that be said to be devoid of trouble given the time period and culture that Matisse was working in? Why or why not? Can you find evidence for your opinions in the painting?</a:t>
            </a:r>
          </a:p>
          <a:p>
            <a:pPr eaLnBrk="1" hangingPunct="1">
              <a:lnSpc>
                <a:spcPct val="80000"/>
              </a:lnSpc>
            </a:pPr>
            <a:endParaRPr lang="en-US" altLang="en-US" i="1" smtClean="0">
              <a:latin typeface="Arial" panose="020B0604020202020204" pitchFamily="34" charset="0"/>
              <a:ea typeface="ＭＳ Ｐゴシック" panose="020B0600070205080204" pitchFamily="34" charset="-128"/>
              <a:cs typeface="Arial" panose="020B0604020202020204" pitchFamily="34" charset="0"/>
            </a:endParaRPr>
          </a:p>
          <a:p>
            <a:r>
              <a:rPr lang="en-US" altLang="en-US" smtClean="0">
                <a:ea typeface="ＭＳ Ｐゴシック" panose="020B0600070205080204" pitchFamily="34" charset="-128"/>
              </a:rPr>
              <a:t>Henri Matisse. </a:t>
            </a:r>
            <a:r>
              <a:rPr lang="en-US" altLang="en-US" i="1" smtClean="0">
                <a:ea typeface="ＭＳ Ｐゴシック" panose="020B0600070205080204" pitchFamily="34" charset="-128"/>
              </a:rPr>
              <a:t>Study for "Luxe, calme et volupté“</a:t>
            </a:r>
            <a:r>
              <a:rPr lang="en-US" altLang="en-US" smtClean="0">
                <a:ea typeface="ＭＳ Ｐゴシック" panose="020B0600070205080204" pitchFamily="34" charset="-128"/>
              </a:rPr>
              <a:t>. 1904. </a:t>
            </a:r>
          </a:p>
          <a:p>
            <a:r>
              <a:rPr lang="en-US" altLang="en-US" smtClean="0">
                <a:ea typeface="ＭＳ Ｐゴシック" panose="020B0600070205080204" pitchFamily="34" charset="-128"/>
              </a:rPr>
              <a:t>Oil on canvas, 12 7/8 x 16" (32.7 x 40.6 cm). </a:t>
            </a:r>
            <a:br>
              <a:rPr lang="en-US" altLang="en-US" smtClean="0">
                <a:ea typeface="ＭＳ Ｐゴシック" panose="020B0600070205080204" pitchFamily="34" charset="-128"/>
              </a:rPr>
            </a:br>
            <a:r>
              <a:rPr lang="en-US" altLang="en-US" smtClean="0">
                <a:ea typeface="ＭＳ Ｐゴシック" panose="020B0600070205080204" pitchFamily="34" charset="-128"/>
              </a:rPr>
              <a:t>Mrs. John Hay Whitney Bequest. </a:t>
            </a:r>
          </a:p>
          <a:p>
            <a:r>
              <a:rPr lang="en-US" altLang="en-US" smtClean="0">
                <a:ea typeface="ＭＳ Ｐゴシック" panose="020B0600070205080204" pitchFamily="34" charset="-128"/>
              </a:rPr>
              <a:t>© 2012 Succession H. Matisse, Paris / Artists Rights Society (ARS), New York </a:t>
            </a:r>
          </a:p>
          <a:p>
            <a:r>
              <a:rPr lang="en-US" altLang="en-US" smtClean="0">
                <a:ea typeface="ＭＳ Ｐゴシック" panose="020B0600070205080204" pitchFamily="34" charset="-128"/>
              </a:rPr>
              <a:t>582.1998</a:t>
            </a:r>
          </a:p>
          <a:p>
            <a:endParaRPr lang="en-US" altLang="en-US" smtClean="0">
              <a:ea typeface="ＭＳ Ｐゴシック" panose="020B0600070205080204" pitchFamily="34" charset="-128"/>
            </a:endParaRPr>
          </a:p>
          <a:p>
            <a:r>
              <a:rPr lang="en-US" altLang="en-US" smtClean="0">
                <a:ea typeface="ＭＳ Ｐゴシック" panose="020B0600070205080204" pitchFamily="34" charset="-128"/>
              </a:rPr>
              <a:t>Quote from Henri Matisse, "Notes of a Painter," in </a:t>
            </a:r>
            <a:r>
              <a:rPr lang="en-US" altLang="en-US" i="1" smtClean="0">
                <a:ea typeface="ＭＳ Ｐゴシック" panose="020B0600070205080204" pitchFamily="34" charset="-128"/>
              </a:rPr>
              <a:t>Matisse: His Art and His Public</a:t>
            </a:r>
            <a:r>
              <a:rPr lang="en-US" altLang="en-US" smtClean="0">
                <a:ea typeface="ＭＳ Ｐゴシック" panose="020B0600070205080204" pitchFamily="34" charset="-128"/>
              </a:rPr>
              <a:t>, 1951; repr. Herschel B. Chipp, </a:t>
            </a:r>
            <a:r>
              <a:rPr lang="en-US" altLang="en-US" i="1" smtClean="0">
                <a:ea typeface="ＭＳ Ｐゴシック" panose="020B0600070205080204" pitchFamily="34" charset="-128"/>
              </a:rPr>
              <a:t>Theories on Modern Art</a:t>
            </a:r>
            <a:r>
              <a:rPr lang="en-US" altLang="en-US" smtClean="0">
                <a:ea typeface="ＭＳ Ｐゴシック" panose="020B0600070205080204" pitchFamily="34" charset="-128"/>
              </a:rPr>
              <a:t> (Berkeley: University of California Press, 1968), 130. </a:t>
            </a:r>
          </a:p>
          <a:p>
            <a:endParaRPr lang="en-US" altLang="en-US" smtClean="0">
              <a:ea typeface="ＭＳ Ｐゴシック" panose="020B0600070205080204" pitchFamily="34" charset="-128"/>
            </a:endParaRPr>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E88DFFE9-DBF3-433E-8C01-B764DE00A090}" type="slidenum">
              <a:rPr lang="en-US" altLang="en-US" sz="1200">
                <a:latin typeface="Calibri" panose="020F0502020204030204" pitchFamily="34" charset="0"/>
              </a:rPr>
              <a:pPr eaLnBrk="1" hangingPunct="1"/>
              <a:t>7</a:t>
            </a:fld>
            <a:endParaRPr lang="en-US" altLang="en-US" sz="1200">
              <a:latin typeface="Calibri" panose="020F0502020204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b="1" smtClean="0">
                <a:latin typeface="Verdana" panose="020B0604030504040204" pitchFamily="34" charset="0"/>
                <a:ea typeface="ＭＳ Ｐゴシック" panose="020B0600070205080204" pitchFamily="34" charset="-128"/>
              </a:rPr>
              <a:t>Share this information with your students:  </a:t>
            </a:r>
          </a:p>
          <a:p>
            <a:pPr eaLnBrk="1" hangingPunct="1">
              <a:spcBef>
                <a:spcPct val="0"/>
              </a:spcBef>
            </a:pPr>
            <a:endParaRPr lang="en-US" altLang="en-US" b="1" smtClean="0">
              <a:latin typeface="Verdana" panose="020B0604030504040204" pitchFamily="34" charset="0"/>
              <a:ea typeface="ＭＳ Ｐゴシック" panose="020B0600070205080204" pitchFamily="34" charset="-128"/>
            </a:endParaRPr>
          </a:p>
          <a:p>
            <a:pPr eaLnBrk="1" hangingPunct="1">
              <a:spcBef>
                <a:spcPct val="0"/>
              </a:spcBef>
            </a:pPr>
            <a:r>
              <a:rPr lang="en-US" altLang="en-US" smtClean="0">
                <a:ea typeface="ＭＳ Ｐゴシック" panose="020B0600070205080204" pitchFamily="34" charset="-128"/>
              </a:rPr>
              <a:t>Matisse scholar John Elderfield wrote that the landscapes Matisse painted in the summer of 1905 were "wilder, more reckless than any subsequently produced in his career. In the works of that period color speaks for itself with a directness previously unknown in Western painting, and speaks directly too of the emotional response to the natural world that required changing the color of this world the better to render that emotion.” Can you find examples where “color speaks for itself” in this painting?</a:t>
            </a:r>
            <a:endParaRPr lang="en-US" altLang="en-US" b="1" smtClean="0">
              <a:latin typeface="Verdana" panose="020B0604030504040204" pitchFamily="34" charset="0"/>
              <a:ea typeface="ＭＳ Ｐゴシック" panose="020B0600070205080204" pitchFamily="34" charset="-128"/>
            </a:endParaRPr>
          </a:p>
          <a:p>
            <a:pPr eaLnBrk="1" hangingPunct="1">
              <a:lnSpc>
                <a:spcPct val="80000"/>
              </a:lnSpc>
            </a:pPr>
            <a:endParaRPr lang="en-US" altLang="en-US" i="1" smtClean="0">
              <a:latin typeface="Arial" panose="020B0604020202020204" pitchFamily="34" charset="0"/>
              <a:ea typeface="ＭＳ Ｐゴシック" panose="020B0600070205080204" pitchFamily="34" charset="-128"/>
              <a:cs typeface="Arial" panose="020B0604020202020204" pitchFamily="34" charset="0"/>
            </a:endParaRPr>
          </a:p>
          <a:p>
            <a:r>
              <a:rPr lang="en-US" altLang="en-US" smtClean="0">
                <a:ea typeface="ＭＳ Ｐゴシック" panose="020B0600070205080204" pitchFamily="34" charset="-128"/>
              </a:rPr>
              <a:t>Henri Matisse. </a:t>
            </a:r>
            <a:r>
              <a:rPr lang="en-US" altLang="en-US" i="1" smtClean="0">
                <a:ea typeface="ＭＳ Ｐゴシック" panose="020B0600070205080204" pitchFamily="34" charset="-128"/>
              </a:rPr>
              <a:t>Landscape at Collioure. </a:t>
            </a:r>
            <a:r>
              <a:rPr lang="en-US" altLang="en-US" smtClean="0">
                <a:ea typeface="ＭＳ Ｐゴシック" panose="020B0600070205080204" pitchFamily="34" charset="-128"/>
              </a:rPr>
              <a:t>1905</a:t>
            </a:r>
          </a:p>
          <a:p>
            <a:r>
              <a:rPr lang="en-US" altLang="en-US" smtClean="0">
                <a:ea typeface="ＭＳ Ｐゴシック" panose="020B0600070205080204" pitchFamily="34" charset="-128"/>
              </a:rPr>
              <a:t>Oil on canvas, 15 1/4 x 18 3/8" (38.8 x 46.6 cm).</a:t>
            </a:r>
          </a:p>
          <a:p>
            <a:r>
              <a:rPr lang="en-US" altLang="en-US" smtClean="0">
                <a:ea typeface="ＭＳ Ｐゴシック" panose="020B0600070205080204" pitchFamily="34" charset="-128"/>
              </a:rPr>
              <a:t>Gift and bequest of Louise Reinhardt Smith.</a:t>
            </a:r>
          </a:p>
          <a:p>
            <a:r>
              <a:rPr lang="en-US" altLang="en-US" smtClean="0">
                <a:ea typeface="ＭＳ Ｐゴシック" panose="020B0600070205080204" pitchFamily="34" charset="-128"/>
              </a:rPr>
              <a:t>© 2012 Succession H. Matisse, Paris/Artists Rights Society (ARS), New York</a:t>
            </a:r>
          </a:p>
          <a:p>
            <a:r>
              <a:rPr lang="en-US" altLang="en-US" smtClean="0">
                <a:ea typeface="ＭＳ Ｐゴシック" panose="020B0600070205080204" pitchFamily="34" charset="-128"/>
              </a:rPr>
              <a:t>364.1990</a:t>
            </a:r>
          </a:p>
          <a:p>
            <a:endParaRPr lang="en-US" altLang="en-US" b="1" smtClean="0">
              <a:ea typeface="ＭＳ Ｐゴシック" panose="020B0600070205080204" pitchFamily="34" charset="-128"/>
            </a:endParaRPr>
          </a:p>
          <a:p>
            <a:r>
              <a:rPr lang="en-US" altLang="en-US" smtClean="0">
                <a:ea typeface="ＭＳ Ｐゴシック" panose="020B0600070205080204" pitchFamily="34" charset="-128"/>
              </a:rPr>
              <a:t>Quote from John Elderfield in Museum of Modern Art. </a:t>
            </a:r>
            <a:r>
              <a:rPr lang="en-US" altLang="en-US" i="1" smtClean="0">
                <a:ea typeface="ＭＳ Ｐゴシック" panose="020B0600070205080204" pitchFamily="34" charset="-128"/>
              </a:rPr>
              <a:t>Major Work by Matisse, Gift of Mrs. Bertram Smith, on View at the Museum of Modern Art</a:t>
            </a:r>
            <a:r>
              <a:rPr lang="en-US" altLang="en-US" smtClean="0">
                <a:ea typeface="ＭＳ Ｐゴシック" panose="020B0600070205080204" pitchFamily="34" charset="-128"/>
              </a:rPr>
              <a:t>. New York: MoMA, 10 Aug. 1990. Print. Available online: </a:t>
            </a:r>
            <a:r>
              <a:rPr lang="en-US" altLang="en-US" u="sng" smtClean="0">
                <a:ea typeface="ＭＳ Ｐゴシック" panose="020B0600070205080204" pitchFamily="34" charset="-128"/>
                <a:hlinkClick r:id="rId3"/>
              </a:rPr>
              <a:t>http://www.moma.org/docs/press_archives/6838/releases/MOMA_1990_0089_92.pdf?2010</a:t>
            </a:r>
            <a:endParaRPr lang="en-US" altLang="en-US" smtClean="0">
              <a:ea typeface="ＭＳ Ｐゴシック" panose="020B0600070205080204" pitchFamily="34" charset="-128"/>
            </a:endParaRPr>
          </a:p>
          <a:p>
            <a:endParaRPr lang="en-US" altLang="en-US" smtClean="0">
              <a:ea typeface="ＭＳ Ｐゴシック" panose="020B0600070205080204" pitchFamily="34" charset="-128"/>
            </a:endParaRPr>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582897C5-0A35-4D0E-94FA-F4FE8D0F7FAE}" type="slidenum">
              <a:rPr lang="en-US" altLang="en-US" sz="1200">
                <a:latin typeface="Calibri" panose="020F0502020204030204" pitchFamily="34" charset="0"/>
              </a:rPr>
              <a:pPr eaLnBrk="1" hangingPunct="1"/>
              <a:t>8</a:t>
            </a:fld>
            <a:endParaRPr lang="en-US" altLang="en-US" sz="1200">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C23702B-9FEA-4BDC-B00B-667EF7127F65}" type="datetime1">
              <a:rPr lang="en-US"/>
              <a:pPr>
                <a:defRPr/>
              </a:pPr>
              <a:t>4/1/2023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7F61953-7D1C-4000-A12D-7DFFE144C51E}" type="slidenum">
              <a:rPr lang="en-US" altLang="en-US"/>
              <a:pPr/>
              <a:t>‹#›</a:t>
            </a:fld>
            <a:endParaRPr lang="en-US" altLang="en-US"/>
          </a:p>
        </p:txBody>
      </p:sp>
    </p:spTree>
    <p:extLst>
      <p:ext uri="{BB962C8B-B14F-4D97-AF65-F5344CB8AC3E}">
        <p14:creationId xmlns:p14="http://schemas.microsoft.com/office/powerpoint/2010/main" val="37658595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6D603D3-99EF-4112-AD1A-6D1C2469699B}" type="datetime1">
              <a:rPr lang="en-US"/>
              <a:pPr>
                <a:defRPr/>
              </a:pPr>
              <a:t>4/1/2023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D1C319D-F8CA-4F8F-B3C6-360FB6210845}" type="slidenum">
              <a:rPr lang="en-US" altLang="en-US"/>
              <a:pPr/>
              <a:t>‹#›</a:t>
            </a:fld>
            <a:endParaRPr lang="en-US" altLang="en-US"/>
          </a:p>
        </p:txBody>
      </p:sp>
    </p:spTree>
    <p:extLst>
      <p:ext uri="{BB962C8B-B14F-4D97-AF65-F5344CB8AC3E}">
        <p14:creationId xmlns:p14="http://schemas.microsoft.com/office/powerpoint/2010/main" val="3318952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28DFE11-727A-4B01-B275-A127DE1C0DC7}" type="datetime1">
              <a:rPr lang="en-US"/>
              <a:pPr>
                <a:defRPr/>
              </a:pPr>
              <a:t>4/1/2023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823AB1C2-254E-4B05-B991-0D9F94D4C2B8}" type="slidenum">
              <a:rPr lang="en-US" altLang="en-US"/>
              <a:pPr/>
              <a:t>‹#›</a:t>
            </a:fld>
            <a:endParaRPr lang="en-US" altLang="en-US"/>
          </a:p>
        </p:txBody>
      </p:sp>
    </p:spTree>
    <p:extLst>
      <p:ext uri="{BB962C8B-B14F-4D97-AF65-F5344CB8AC3E}">
        <p14:creationId xmlns:p14="http://schemas.microsoft.com/office/powerpoint/2010/main" val="623324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0959935-D1D9-48E9-8D58-3DC8C5448EA6}" type="datetime1">
              <a:rPr lang="en-US"/>
              <a:pPr>
                <a:defRPr/>
              </a:pPr>
              <a:t>4/1/2023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D47246AD-D815-459D-8A87-BDED0A0AACFF}" type="slidenum">
              <a:rPr lang="en-US" altLang="en-US"/>
              <a:pPr/>
              <a:t>‹#›</a:t>
            </a:fld>
            <a:endParaRPr lang="en-US" altLang="en-US"/>
          </a:p>
        </p:txBody>
      </p:sp>
    </p:spTree>
    <p:extLst>
      <p:ext uri="{BB962C8B-B14F-4D97-AF65-F5344CB8AC3E}">
        <p14:creationId xmlns:p14="http://schemas.microsoft.com/office/powerpoint/2010/main" val="3331021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9468980-E0E6-43B5-975A-4375A2DAEC04}" type="datetime1">
              <a:rPr lang="en-US"/>
              <a:pPr>
                <a:defRPr/>
              </a:pPr>
              <a:t>4/1/2023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9ED1CF2-3F4B-40CB-8C32-837F9B6F312E}" type="slidenum">
              <a:rPr lang="en-US" altLang="en-US"/>
              <a:pPr/>
              <a:t>‹#›</a:t>
            </a:fld>
            <a:endParaRPr lang="en-US" altLang="en-US"/>
          </a:p>
        </p:txBody>
      </p:sp>
    </p:spTree>
    <p:extLst>
      <p:ext uri="{BB962C8B-B14F-4D97-AF65-F5344CB8AC3E}">
        <p14:creationId xmlns:p14="http://schemas.microsoft.com/office/powerpoint/2010/main" val="3008365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43B77BBD-E3C2-40E6-BEFC-96A6D46BF12D}" type="datetime1">
              <a:rPr lang="en-US"/>
              <a:pPr>
                <a:defRPr/>
              </a:pPr>
              <a:t>4/1/2023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5EAADDA-2152-49F8-B973-BF047A2B1D4B}" type="slidenum">
              <a:rPr lang="en-US" altLang="en-US"/>
              <a:pPr/>
              <a:t>‹#›</a:t>
            </a:fld>
            <a:endParaRPr lang="en-US" altLang="en-US"/>
          </a:p>
        </p:txBody>
      </p:sp>
    </p:spTree>
    <p:extLst>
      <p:ext uri="{BB962C8B-B14F-4D97-AF65-F5344CB8AC3E}">
        <p14:creationId xmlns:p14="http://schemas.microsoft.com/office/powerpoint/2010/main" val="1910286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C51203C-7940-416F-96F6-1900409DD395}" type="datetime1">
              <a:rPr lang="en-US"/>
              <a:pPr>
                <a:defRPr/>
              </a:pPr>
              <a:t>4/1/2023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3BA62E1D-51E8-4FEF-BA19-99854963860B}" type="slidenum">
              <a:rPr lang="en-US" altLang="en-US"/>
              <a:pPr/>
              <a:t>‹#›</a:t>
            </a:fld>
            <a:endParaRPr lang="en-US" altLang="en-US"/>
          </a:p>
        </p:txBody>
      </p:sp>
    </p:spTree>
    <p:extLst>
      <p:ext uri="{BB962C8B-B14F-4D97-AF65-F5344CB8AC3E}">
        <p14:creationId xmlns:p14="http://schemas.microsoft.com/office/powerpoint/2010/main" val="3928675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857AA74-D9D2-4F75-88C7-82A64306594E}" type="datetime1">
              <a:rPr lang="en-US"/>
              <a:pPr>
                <a:defRPr/>
              </a:pPr>
              <a:t>4/1/2023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DBE8363F-CE8F-4421-AD10-F29E353F9382}" type="slidenum">
              <a:rPr lang="en-US" altLang="en-US"/>
              <a:pPr/>
              <a:t>‹#›</a:t>
            </a:fld>
            <a:endParaRPr lang="en-US" altLang="en-US"/>
          </a:p>
        </p:txBody>
      </p:sp>
    </p:spTree>
    <p:extLst>
      <p:ext uri="{BB962C8B-B14F-4D97-AF65-F5344CB8AC3E}">
        <p14:creationId xmlns:p14="http://schemas.microsoft.com/office/powerpoint/2010/main" val="3953257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C6BE139-CB14-4716-9016-8B625073B161}" type="datetime1">
              <a:rPr lang="en-US"/>
              <a:pPr>
                <a:defRPr/>
              </a:pPr>
              <a:t>4/1/2023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1F0CBFF4-635F-40D0-BB6B-BBBC73059F59}" type="slidenum">
              <a:rPr lang="en-US" altLang="en-US"/>
              <a:pPr/>
              <a:t>‹#›</a:t>
            </a:fld>
            <a:endParaRPr lang="en-US" altLang="en-US"/>
          </a:p>
        </p:txBody>
      </p:sp>
    </p:spTree>
    <p:extLst>
      <p:ext uri="{BB962C8B-B14F-4D97-AF65-F5344CB8AC3E}">
        <p14:creationId xmlns:p14="http://schemas.microsoft.com/office/powerpoint/2010/main" val="2180777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7416ADB-4E35-4352-B71B-16218253A00A}" type="datetime1">
              <a:rPr lang="en-US"/>
              <a:pPr>
                <a:defRPr/>
              </a:pPr>
              <a:t>4/1/2023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3C12A6F0-F205-4DBF-B681-90A96DC5ECFF}" type="slidenum">
              <a:rPr lang="en-US" altLang="en-US"/>
              <a:pPr/>
              <a:t>‹#›</a:t>
            </a:fld>
            <a:endParaRPr lang="en-US" altLang="en-US"/>
          </a:p>
        </p:txBody>
      </p:sp>
    </p:spTree>
    <p:extLst>
      <p:ext uri="{BB962C8B-B14F-4D97-AF65-F5344CB8AC3E}">
        <p14:creationId xmlns:p14="http://schemas.microsoft.com/office/powerpoint/2010/main" val="292659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2B24024-BE0D-4D66-948C-0DD0245DA4B4}" type="datetime1">
              <a:rPr lang="en-US"/>
              <a:pPr>
                <a:defRPr/>
              </a:pPr>
              <a:t>4/1/2023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8293FA76-12F7-4C91-AACC-558C937EEAA6}" type="slidenum">
              <a:rPr lang="en-US" altLang="en-US"/>
              <a:pPr/>
              <a:t>‹#›</a:t>
            </a:fld>
            <a:endParaRPr lang="en-US" altLang="en-US"/>
          </a:p>
        </p:txBody>
      </p:sp>
    </p:spTree>
    <p:extLst>
      <p:ext uri="{BB962C8B-B14F-4D97-AF65-F5344CB8AC3E}">
        <p14:creationId xmlns:p14="http://schemas.microsoft.com/office/powerpoint/2010/main" val="2160291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112" charset="0"/>
                <a:ea typeface="ＭＳ Ｐゴシック" pitchFamily="-112" charset="-128"/>
              </a:defRPr>
            </a:lvl1pPr>
          </a:lstStyle>
          <a:p>
            <a:pPr>
              <a:defRPr/>
            </a:pPr>
            <a:fld id="{1F622D03-E434-48FA-AC51-334EDFB2CE97}" type="datetime1">
              <a:rPr lang="en-US"/>
              <a:pPr>
                <a:defRPr/>
              </a:pPr>
              <a:t>4/1/2023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charset="0"/>
                <a:ea typeface="ＭＳ Ｐゴシック" charset="0"/>
                <a:cs typeface="ＭＳ Ｐゴシック"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8F2D3871-2A35-4DA4-8F8F-F9034EF32B77}"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5"/>
          <p:cNvSpPr>
            <a:spLocks noChangeArrowheads="1"/>
          </p:cNvSpPr>
          <p:nvPr/>
        </p:nvSpPr>
        <p:spPr bwMode="auto">
          <a:xfrm>
            <a:off x="0" y="0"/>
            <a:ext cx="9144000" cy="7315200"/>
          </a:xfrm>
          <a:prstGeom prst="rect">
            <a:avLst/>
          </a:prstGeom>
          <a:solidFill>
            <a:schemeClr val="bg1"/>
          </a:solidFill>
          <a:ln w="9525">
            <a:solidFill>
              <a:schemeClr val="bg1"/>
            </a:solidFill>
            <a:round/>
            <a:headEnd/>
            <a:tailEnd/>
          </a:ln>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n-US" altLang="en-US" sz="1800">
              <a:latin typeface="Calibri" panose="020F0502020204030204" pitchFamily="34" charset="0"/>
            </a:endParaRPr>
          </a:p>
        </p:txBody>
      </p:sp>
      <p:sp>
        <p:nvSpPr>
          <p:cNvPr id="2051" name="Rectangle 11"/>
          <p:cNvSpPr>
            <a:spLocks noChangeArrowheads="1"/>
          </p:cNvSpPr>
          <p:nvPr/>
        </p:nvSpPr>
        <p:spPr bwMode="auto">
          <a:xfrm>
            <a:off x="0" y="1981200"/>
            <a:ext cx="8026400" cy="5346700"/>
          </a:xfrm>
          <a:prstGeom prst="rect">
            <a:avLst/>
          </a:prstGeom>
          <a:solidFill>
            <a:srgbClr val="FF0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n-US" altLang="en-US" sz="1800">
              <a:latin typeface="Calibri" panose="020F0502020204030204" pitchFamily="34" charset="0"/>
            </a:endParaRPr>
          </a:p>
        </p:txBody>
      </p:sp>
      <p:sp>
        <p:nvSpPr>
          <p:cNvPr id="2052" name="Rectangle 5"/>
          <p:cNvSpPr>
            <a:spLocks noChangeArrowheads="1"/>
          </p:cNvSpPr>
          <p:nvPr/>
        </p:nvSpPr>
        <p:spPr bwMode="auto">
          <a:xfrm>
            <a:off x="0" y="0"/>
            <a:ext cx="8012113"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lnSpc>
                <a:spcPct val="90000"/>
              </a:lnSpc>
            </a:pPr>
            <a:r>
              <a:rPr lang="en-US" altLang="en-US" sz="3000">
                <a:latin typeface="Arial Black" panose="020B0A04020102020204" pitchFamily="34" charset="0"/>
              </a:rPr>
              <a:t>Fauvism (1898-1906)</a:t>
            </a:r>
          </a:p>
        </p:txBody>
      </p:sp>
      <p:pic>
        <p:nvPicPr>
          <p:cNvPr id="2053" name="Picture 6" descr="MoM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13700" y="0"/>
            <a:ext cx="1143000" cy="453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Box 6"/>
          <p:cNvSpPr txBox="1">
            <a:spLocks noChangeArrowheads="1"/>
          </p:cNvSpPr>
          <p:nvPr/>
        </p:nvSpPr>
        <p:spPr bwMode="auto">
          <a:xfrm>
            <a:off x="3886200" y="-469900"/>
            <a:ext cx="1841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n-US" altLang="en-US" sz="1800">
              <a:latin typeface="Calibri" panose="020F0502020204030204" pitchFamily="34" charset="0"/>
            </a:endParaRPr>
          </a:p>
        </p:txBody>
      </p:sp>
      <p:cxnSp>
        <p:nvCxnSpPr>
          <p:cNvPr id="3075" name="Straight Connector 4"/>
          <p:cNvCxnSpPr>
            <a:cxnSpLocks noChangeShapeType="1"/>
          </p:cNvCxnSpPr>
          <p:nvPr/>
        </p:nvCxnSpPr>
        <p:spPr bwMode="auto">
          <a:xfrm>
            <a:off x="457200" y="6248400"/>
            <a:ext cx="7747000" cy="15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3076" name="TextBox 4"/>
          <p:cNvSpPr txBox="1">
            <a:spLocks noChangeArrowheads="1"/>
          </p:cNvSpPr>
          <p:nvPr/>
        </p:nvSpPr>
        <p:spPr bwMode="auto">
          <a:xfrm>
            <a:off x="396875" y="6426200"/>
            <a:ext cx="2270125"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000">
                <a:cs typeface="Arial" panose="020B0604020202020204" pitchFamily="34" charset="0"/>
              </a:rPr>
              <a:t>MoMA Fauvism Theme</a:t>
            </a:r>
          </a:p>
        </p:txBody>
      </p:sp>
      <p:sp>
        <p:nvSpPr>
          <p:cNvPr id="3077" name="Rectangle 1"/>
          <p:cNvSpPr>
            <a:spLocks noChangeArrowheads="1"/>
          </p:cNvSpPr>
          <p:nvPr/>
        </p:nvSpPr>
        <p:spPr bwMode="auto">
          <a:xfrm>
            <a:off x="2362200" y="5672138"/>
            <a:ext cx="4572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400"/>
              <a:t>Henri Matisse. </a:t>
            </a:r>
            <a:r>
              <a:rPr lang="en-US" altLang="en-US" sz="1400" i="1"/>
              <a:t>Interior with a Young Girl (Girl Reading). </a:t>
            </a:r>
            <a:r>
              <a:rPr lang="en-US" altLang="en-US" sz="1400"/>
              <a:t>Paris 1905-06</a:t>
            </a:r>
          </a:p>
        </p:txBody>
      </p:sp>
      <p:pic>
        <p:nvPicPr>
          <p:cNvPr id="3078" name="Picture 3" descr="YoungGirlReading.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76488" y="304800"/>
            <a:ext cx="4395787" cy="536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Box 6"/>
          <p:cNvSpPr txBox="1">
            <a:spLocks noChangeArrowheads="1"/>
          </p:cNvSpPr>
          <p:nvPr/>
        </p:nvSpPr>
        <p:spPr bwMode="auto">
          <a:xfrm>
            <a:off x="3886200" y="-469900"/>
            <a:ext cx="1841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n-US" altLang="en-US" sz="1800">
              <a:latin typeface="Calibri" panose="020F0502020204030204" pitchFamily="34" charset="0"/>
            </a:endParaRPr>
          </a:p>
        </p:txBody>
      </p:sp>
      <p:sp>
        <p:nvSpPr>
          <p:cNvPr id="4099" name="Text Box 2"/>
          <p:cNvSpPr txBox="1">
            <a:spLocks noChangeArrowheads="1"/>
          </p:cNvSpPr>
          <p:nvPr/>
        </p:nvSpPr>
        <p:spPr bwMode="auto">
          <a:xfrm>
            <a:off x="1295400" y="5794375"/>
            <a:ext cx="3862388" cy="22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9144" rIns="0" bIns="0">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400">
                <a:cs typeface="Arial" panose="020B0604020202020204" pitchFamily="34" charset="0"/>
              </a:rPr>
              <a:t>André Derain. </a:t>
            </a:r>
            <a:r>
              <a:rPr lang="en-US" altLang="en-US" sz="1400" i="1">
                <a:cs typeface="Arial" panose="020B0604020202020204" pitchFamily="34" charset="0"/>
              </a:rPr>
              <a:t>Bridge Over the River Riou,</a:t>
            </a:r>
            <a:r>
              <a:rPr lang="en-US" altLang="en-US" sz="1400">
                <a:cs typeface="Arial" panose="020B0604020202020204" pitchFamily="34" charset="0"/>
              </a:rPr>
              <a:t> 1906</a:t>
            </a:r>
          </a:p>
        </p:txBody>
      </p:sp>
      <p:cxnSp>
        <p:nvCxnSpPr>
          <p:cNvPr id="4100" name="Straight Connector 4"/>
          <p:cNvCxnSpPr>
            <a:cxnSpLocks noChangeShapeType="1"/>
          </p:cNvCxnSpPr>
          <p:nvPr/>
        </p:nvCxnSpPr>
        <p:spPr bwMode="auto">
          <a:xfrm>
            <a:off x="457200" y="6248400"/>
            <a:ext cx="7747000" cy="15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4101" name="TextBox 4"/>
          <p:cNvSpPr txBox="1">
            <a:spLocks noChangeArrowheads="1"/>
          </p:cNvSpPr>
          <p:nvPr/>
        </p:nvSpPr>
        <p:spPr bwMode="auto">
          <a:xfrm>
            <a:off x="396875" y="6426200"/>
            <a:ext cx="2346325"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000">
                <a:cs typeface="Arial" panose="020B0604020202020204" pitchFamily="34" charset="0"/>
              </a:rPr>
              <a:t>MoMA Fauvism Theme</a:t>
            </a:r>
          </a:p>
        </p:txBody>
      </p:sp>
      <p:pic>
        <p:nvPicPr>
          <p:cNvPr id="4102" name="Picture 1" descr="BridgeOverRiver.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16038" y="460375"/>
            <a:ext cx="6511925" cy="526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6"/>
          <p:cNvSpPr txBox="1">
            <a:spLocks noChangeArrowheads="1"/>
          </p:cNvSpPr>
          <p:nvPr/>
        </p:nvSpPr>
        <p:spPr bwMode="auto">
          <a:xfrm>
            <a:off x="3886200" y="-469900"/>
            <a:ext cx="1841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n-US" altLang="en-US" sz="1800">
              <a:latin typeface="Calibri" panose="020F0502020204030204" pitchFamily="34" charset="0"/>
            </a:endParaRPr>
          </a:p>
        </p:txBody>
      </p:sp>
      <p:sp>
        <p:nvSpPr>
          <p:cNvPr id="5123" name="Text Box 2"/>
          <p:cNvSpPr txBox="1">
            <a:spLocks noChangeArrowheads="1"/>
          </p:cNvSpPr>
          <p:nvPr/>
        </p:nvSpPr>
        <p:spPr bwMode="auto">
          <a:xfrm>
            <a:off x="633413" y="5870575"/>
            <a:ext cx="3862387" cy="22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9144" rIns="0" bIns="0">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400">
                <a:cs typeface="Arial" panose="020B0604020202020204" pitchFamily="34" charset="0"/>
              </a:rPr>
              <a:t>André Derain. </a:t>
            </a:r>
            <a:r>
              <a:rPr lang="en-US" altLang="en-US" sz="1400" i="1">
                <a:cs typeface="Arial" panose="020B0604020202020204" pitchFamily="34" charset="0"/>
              </a:rPr>
              <a:t>London Bridge.</a:t>
            </a:r>
            <a:r>
              <a:rPr lang="en-US" altLang="en-US" sz="1400">
                <a:cs typeface="Arial" panose="020B0604020202020204" pitchFamily="34" charset="0"/>
              </a:rPr>
              <a:t> 1906</a:t>
            </a:r>
          </a:p>
        </p:txBody>
      </p:sp>
      <p:cxnSp>
        <p:nvCxnSpPr>
          <p:cNvPr id="5124" name="Straight Connector 4"/>
          <p:cNvCxnSpPr>
            <a:cxnSpLocks noChangeShapeType="1"/>
          </p:cNvCxnSpPr>
          <p:nvPr/>
        </p:nvCxnSpPr>
        <p:spPr bwMode="auto">
          <a:xfrm>
            <a:off x="457200" y="6248400"/>
            <a:ext cx="7747000" cy="15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5125" name="TextBox 4"/>
          <p:cNvSpPr txBox="1">
            <a:spLocks noChangeArrowheads="1"/>
          </p:cNvSpPr>
          <p:nvPr/>
        </p:nvSpPr>
        <p:spPr bwMode="auto">
          <a:xfrm>
            <a:off x="396875" y="6426200"/>
            <a:ext cx="2346325"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000">
                <a:cs typeface="Arial" panose="020B0604020202020204" pitchFamily="34" charset="0"/>
              </a:rPr>
              <a:t>MoMA Fauvism Theme</a:t>
            </a:r>
          </a:p>
        </p:txBody>
      </p:sp>
      <p:pic>
        <p:nvPicPr>
          <p:cNvPr id="5126" name="Picture 2" descr="LondonBridge.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22300" y="533400"/>
            <a:ext cx="7899400" cy="526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6"/>
          <p:cNvSpPr txBox="1">
            <a:spLocks noChangeArrowheads="1"/>
          </p:cNvSpPr>
          <p:nvPr/>
        </p:nvSpPr>
        <p:spPr bwMode="auto">
          <a:xfrm>
            <a:off x="3886200" y="-469900"/>
            <a:ext cx="1841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n-US" altLang="en-US" sz="1800">
              <a:latin typeface="Calibri" panose="020F0502020204030204" pitchFamily="34" charset="0"/>
            </a:endParaRPr>
          </a:p>
        </p:txBody>
      </p:sp>
      <p:sp>
        <p:nvSpPr>
          <p:cNvPr id="6147" name="Text Box 2"/>
          <p:cNvSpPr txBox="1">
            <a:spLocks noChangeArrowheads="1"/>
          </p:cNvSpPr>
          <p:nvPr/>
        </p:nvSpPr>
        <p:spPr bwMode="auto">
          <a:xfrm>
            <a:off x="4760913" y="4498975"/>
            <a:ext cx="3862387" cy="22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9144" rIns="0" bIns="0">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400">
                <a:cs typeface="Arial" panose="020B0604020202020204" pitchFamily="34" charset="0"/>
              </a:rPr>
              <a:t>André Derain. </a:t>
            </a:r>
            <a:r>
              <a:rPr lang="en-US" altLang="en-US" sz="1400" i="1">
                <a:cs typeface="Arial" panose="020B0604020202020204" pitchFamily="34" charset="0"/>
              </a:rPr>
              <a:t>Bridge Over the River Riou,</a:t>
            </a:r>
            <a:r>
              <a:rPr lang="en-US" altLang="en-US" sz="1400">
                <a:cs typeface="Arial" panose="020B0604020202020204" pitchFamily="34" charset="0"/>
              </a:rPr>
              <a:t> 1906</a:t>
            </a:r>
          </a:p>
        </p:txBody>
      </p:sp>
      <p:cxnSp>
        <p:nvCxnSpPr>
          <p:cNvPr id="6148" name="Straight Connector 4"/>
          <p:cNvCxnSpPr>
            <a:cxnSpLocks noChangeShapeType="1"/>
          </p:cNvCxnSpPr>
          <p:nvPr/>
        </p:nvCxnSpPr>
        <p:spPr bwMode="auto">
          <a:xfrm>
            <a:off x="457200" y="6248400"/>
            <a:ext cx="7747000" cy="15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6149" name="TextBox 4"/>
          <p:cNvSpPr txBox="1">
            <a:spLocks noChangeArrowheads="1"/>
          </p:cNvSpPr>
          <p:nvPr/>
        </p:nvSpPr>
        <p:spPr bwMode="auto">
          <a:xfrm>
            <a:off x="396875" y="6426200"/>
            <a:ext cx="2346325"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000">
                <a:cs typeface="Arial" panose="020B0604020202020204" pitchFamily="34" charset="0"/>
              </a:rPr>
              <a:t>MoMA Fauvism Theme</a:t>
            </a:r>
          </a:p>
        </p:txBody>
      </p:sp>
      <p:pic>
        <p:nvPicPr>
          <p:cNvPr id="6150" name="Picture 1" descr="BridgeOverRiver.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760913" y="1219200"/>
            <a:ext cx="3925887" cy="3173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1" name="Picture 6" descr="LondonBridge.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42900" y="1397000"/>
            <a:ext cx="3965575" cy="264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2" name="Text Box 2"/>
          <p:cNvSpPr txBox="1">
            <a:spLocks noChangeArrowheads="1"/>
          </p:cNvSpPr>
          <p:nvPr/>
        </p:nvSpPr>
        <p:spPr bwMode="auto">
          <a:xfrm>
            <a:off x="342900" y="4114800"/>
            <a:ext cx="3862388" cy="22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9144" rIns="0" bIns="0">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400">
                <a:cs typeface="Arial" panose="020B0604020202020204" pitchFamily="34" charset="0"/>
              </a:rPr>
              <a:t>André Derain. </a:t>
            </a:r>
            <a:r>
              <a:rPr lang="en-US" altLang="en-US" sz="1400" i="1">
                <a:cs typeface="Arial" panose="020B0604020202020204" pitchFamily="34" charset="0"/>
              </a:rPr>
              <a:t>London Bridge,</a:t>
            </a:r>
            <a:r>
              <a:rPr lang="en-US" altLang="en-US" sz="1400">
                <a:cs typeface="Arial" panose="020B0604020202020204" pitchFamily="34" charset="0"/>
              </a:rPr>
              <a:t> 1906</a:t>
            </a:r>
          </a:p>
        </p:txBody>
      </p:sp>
      <p:sp>
        <p:nvSpPr>
          <p:cNvPr id="6153" name="Rectangle 3"/>
          <p:cNvSpPr>
            <a:spLocks noChangeArrowheads="1"/>
          </p:cNvSpPr>
          <p:nvPr/>
        </p:nvSpPr>
        <p:spPr bwMode="auto">
          <a:xfrm>
            <a:off x="457200" y="457200"/>
            <a:ext cx="6705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800">
                <a:latin typeface="Arial Black" panose="020B0A04020102020204" pitchFamily="34" charset="0"/>
              </a:rPr>
              <a:t>Let</a:t>
            </a:r>
            <a:r>
              <a:rPr lang="ja-JP" altLang="en-US" sz="2800">
                <a:latin typeface="Arial Black" panose="020B0A04020102020204" pitchFamily="34" charset="0"/>
              </a:rPr>
              <a:t>’</a:t>
            </a:r>
            <a:r>
              <a:rPr lang="en-US" altLang="en-US" sz="2800">
                <a:latin typeface="Arial Black" panose="020B0A04020102020204" pitchFamily="34" charset="0"/>
              </a:rPr>
              <a:t>s compare Derain’s bridges</a:t>
            </a:r>
          </a:p>
        </p:txBody>
      </p:sp>
      <p:sp>
        <p:nvSpPr>
          <p:cNvPr id="6154" name="TextBox 6"/>
          <p:cNvSpPr txBox="1">
            <a:spLocks noChangeArrowheads="1"/>
          </p:cNvSpPr>
          <p:nvPr/>
        </p:nvSpPr>
        <p:spPr bwMode="auto">
          <a:xfrm>
            <a:off x="447675" y="5422900"/>
            <a:ext cx="7096125" cy="105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cs typeface="Arial" panose="020B0604020202020204" pitchFamily="34" charset="0"/>
              </a:rPr>
              <a:t>How are these paintings similar? How are they different?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6"/>
          <p:cNvSpPr txBox="1">
            <a:spLocks noChangeArrowheads="1"/>
          </p:cNvSpPr>
          <p:nvPr/>
        </p:nvSpPr>
        <p:spPr bwMode="auto">
          <a:xfrm>
            <a:off x="3886200" y="-469900"/>
            <a:ext cx="1841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n-US" altLang="en-US" sz="1800">
              <a:latin typeface="Calibri" panose="020F0502020204030204" pitchFamily="34" charset="0"/>
            </a:endParaRPr>
          </a:p>
        </p:txBody>
      </p:sp>
      <p:sp>
        <p:nvSpPr>
          <p:cNvPr id="7171" name="Text Box 2"/>
          <p:cNvSpPr txBox="1">
            <a:spLocks noChangeArrowheads="1"/>
          </p:cNvSpPr>
          <p:nvPr/>
        </p:nvSpPr>
        <p:spPr bwMode="auto">
          <a:xfrm>
            <a:off x="381000" y="3962400"/>
            <a:ext cx="4219575" cy="22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9144" rIns="0" bIns="0">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400">
                <a:cs typeface="Arial" panose="020B0604020202020204" pitchFamily="34" charset="0"/>
              </a:rPr>
              <a:t>André Derain. </a:t>
            </a:r>
            <a:r>
              <a:rPr lang="en-US" altLang="en-US" sz="1400" i="1">
                <a:cs typeface="Arial" panose="020B0604020202020204" pitchFamily="34" charset="0"/>
              </a:rPr>
              <a:t>The Seine at Chatou</a:t>
            </a:r>
            <a:r>
              <a:rPr lang="en-US" altLang="en-US" sz="1400">
                <a:cs typeface="Arial" panose="020B0604020202020204" pitchFamily="34" charset="0"/>
              </a:rPr>
              <a:t>. 1906</a:t>
            </a:r>
          </a:p>
        </p:txBody>
      </p:sp>
      <p:cxnSp>
        <p:nvCxnSpPr>
          <p:cNvPr id="7172" name="Straight Connector 4"/>
          <p:cNvCxnSpPr>
            <a:cxnSpLocks noChangeShapeType="1"/>
          </p:cNvCxnSpPr>
          <p:nvPr/>
        </p:nvCxnSpPr>
        <p:spPr bwMode="auto">
          <a:xfrm>
            <a:off x="457200" y="6248400"/>
            <a:ext cx="7747000" cy="15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7173" name="TextBox 4"/>
          <p:cNvSpPr txBox="1">
            <a:spLocks noChangeArrowheads="1"/>
          </p:cNvSpPr>
          <p:nvPr/>
        </p:nvSpPr>
        <p:spPr bwMode="auto">
          <a:xfrm>
            <a:off x="396875" y="6426200"/>
            <a:ext cx="2346325"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000">
                <a:cs typeface="Arial" panose="020B0604020202020204" pitchFamily="34" charset="0"/>
              </a:rPr>
              <a:t>MoMA Fauvism Theme</a:t>
            </a:r>
          </a:p>
        </p:txBody>
      </p:sp>
      <p:pic>
        <p:nvPicPr>
          <p:cNvPr id="7174" name="Picture 1" descr="SeineChatou.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371600"/>
            <a:ext cx="4219575"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6" descr="AtumnLandscape.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876800" y="1349375"/>
            <a:ext cx="3810000" cy="314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6" name="Text Box 2"/>
          <p:cNvSpPr txBox="1">
            <a:spLocks noChangeArrowheads="1"/>
          </p:cNvSpPr>
          <p:nvPr/>
        </p:nvSpPr>
        <p:spPr bwMode="auto">
          <a:xfrm>
            <a:off x="4800600" y="4575175"/>
            <a:ext cx="4191000" cy="22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9144" rIns="0" bIns="0">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defTabSz="914400" eaLnBrk="1" hangingPunct="1"/>
            <a:r>
              <a:rPr lang="en-US" altLang="en-US" sz="1400">
                <a:cs typeface="Arial" panose="020B0604020202020204" pitchFamily="34" charset="0"/>
              </a:rPr>
              <a:t>Maurice Vlaminck. </a:t>
            </a:r>
            <a:r>
              <a:rPr lang="en-US" altLang="en-US" sz="1400" i="1">
                <a:cs typeface="Arial" panose="020B0604020202020204" pitchFamily="34" charset="0"/>
              </a:rPr>
              <a:t>Autumn Landscape,</a:t>
            </a:r>
            <a:r>
              <a:rPr lang="en-US" altLang="en-US" sz="1400">
                <a:cs typeface="Arial" panose="020B0604020202020204" pitchFamily="34" charset="0"/>
              </a:rPr>
              <a:t>. c. 1905</a:t>
            </a:r>
          </a:p>
        </p:txBody>
      </p:sp>
      <p:sp>
        <p:nvSpPr>
          <p:cNvPr id="7177" name="Rectangle 8"/>
          <p:cNvSpPr>
            <a:spLocks noChangeArrowheads="1"/>
          </p:cNvSpPr>
          <p:nvPr/>
        </p:nvSpPr>
        <p:spPr bwMode="auto">
          <a:xfrm>
            <a:off x="457200" y="457200"/>
            <a:ext cx="8229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800">
                <a:latin typeface="Arial Black" panose="020B0A04020102020204" pitchFamily="34" charset="0"/>
              </a:rPr>
              <a:t>Let</a:t>
            </a:r>
            <a:r>
              <a:rPr lang="ja-JP" altLang="en-US" sz="2800">
                <a:latin typeface="Arial Black" panose="020B0A04020102020204" pitchFamily="34" charset="0"/>
              </a:rPr>
              <a:t>’</a:t>
            </a:r>
            <a:r>
              <a:rPr lang="en-US" altLang="en-US" sz="2800">
                <a:latin typeface="Arial Black" panose="020B0A04020102020204" pitchFamily="34" charset="0"/>
              </a:rPr>
              <a:t>s compare Derain and Vlaminck</a:t>
            </a:r>
          </a:p>
        </p:txBody>
      </p:sp>
      <p:sp>
        <p:nvSpPr>
          <p:cNvPr id="7178" name="TextBox 6"/>
          <p:cNvSpPr txBox="1">
            <a:spLocks noChangeArrowheads="1"/>
          </p:cNvSpPr>
          <p:nvPr/>
        </p:nvSpPr>
        <p:spPr bwMode="auto">
          <a:xfrm>
            <a:off x="304800" y="4953000"/>
            <a:ext cx="3765550" cy="105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buFont typeface="Arial" panose="020B0604020202020204" pitchFamily="34" charset="0"/>
              <a:buChar char="•"/>
            </a:pPr>
            <a:r>
              <a:rPr lang="en-US" altLang="en-US" sz="1800">
                <a:cs typeface="Arial" panose="020B0604020202020204" pitchFamily="34" charset="0"/>
              </a:rPr>
              <a:t> How are these paintings similar? </a:t>
            </a:r>
          </a:p>
          <a:p>
            <a:pPr eaLnBrk="1" hangingPunct="1">
              <a:buFont typeface="Arial" panose="020B0604020202020204" pitchFamily="34" charset="0"/>
              <a:buChar char="•"/>
            </a:pPr>
            <a:r>
              <a:rPr lang="en-US" altLang="en-US" sz="1800">
                <a:cs typeface="Arial" panose="020B0604020202020204" pitchFamily="34" charset="0"/>
              </a:rPr>
              <a:t> How are they different?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Box 6"/>
          <p:cNvSpPr txBox="1">
            <a:spLocks noChangeArrowheads="1"/>
          </p:cNvSpPr>
          <p:nvPr/>
        </p:nvSpPr>
        <p:spPr bwMode="auto">
          <a:xfrm>
            <a:off x="3886200" y="-469900"/>
            <a:ext cx="1841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n-US" altLang="en-US" sz="1800">
              <a:latin typeface="Calibri" panose="020F0502020204030204" pitchFamily="34" charset="0"/>
            </a:endParaRPr>
          </a:p>
        </p:txBody>
      </p:sp>
      <p:sp>
        <p:nvSpPr>
          <p:cNvPr id="8195" name="Text Box 2"/>
          <p:cNvSpPr txBox="1">
            <a:spLocks noChangeArrowheads="1"/>
          </p:cNvSpPr>
          <p:nvPr/>
        </p:nvSpPr>
        <p:spPr bwMode="auto">
          <a:xfrm>
            <a:off x="1066800" y="5943600"/>
            <a:ext cx="4827588" cy="22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9144" rIns="0" bIns="0">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400">
                <a:cs typeface="Arial" panose="020B0604020202020204" pitchFamily="34" charset="0"/>
              </a:rPr>
              <a:t>Henri Matisse. </a:t>
            </a:r>
            <a:r>
              <a:rPr lang="en-US" altLang="en-US" sz="1400" i="1">
                <a:cs typeface="Arial" panose="020B0604020202020204" pitchFamily="34" charset="0"/>
              </a:rPr>
              <a:t>Study for “Luxe, calme et volupté,” </a:t>
            </a:r>
            <a:r>
              <a:rPr lang="en-US" altLang="en-US" sz="1400">
                <a:cs typeface="Arial" panose="020B0604020202020204" pitchFamily="34" charset="0"/>
              </a:rPr>
              <a:t>1904</a:t>
            </a:r>
          </a:p>
        </p:txBody>
      </p:sp>
      <p:cxnSp>
        <p:nvCxnSpPr>
          <p:cNvPr id="8196" name="Straight Connector 4"/>
          <p:cNvCxnSpPr>
            <a:cxnSpLocks noChangeShapeType="1"/>
          </p:cNvCxnSpPr>
          <p:nvPr/>
        </p:nvCxnSpPr>
        <p:spPr bwMode="auto">
          <a:xfrm>
            <a:off x="457200" y="6248400"/>
            <a:ext cx="7747000" cy="15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8197" name="TextBox 4"/>
          <p:cNvSpPr txBox="1">
            <a:spLocks noChangeArrowheads="1"/>
          </p:cNvSpPr>
          <p:nvPr/>
        </p:nvSpPr>
        <p:spPr bwMode="auto">
          <a:xfrm>
            <a:off x="396875" y="6426200"/>
            <a:ext cx="2346325"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000">
                <a:cs typeface="Arial" panose="020B0604020202020204" pitchFamily="34" charset="0"/>
              </a:rPr>
              <a:t>MoMA Fauvism Theme</a:t>
            </a:r>
          </a:p>
        </p:txBody>
      </p:sp>
      <p:pic>
        <p:nvPicPr>
          <p:cNvPr id="8198" name="Picture 2" descr="MatisseCalm.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304800"/>
            <a:ext cx="7010400" cy="558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Box 6"/>
          <p:cNvSpPr txBox="1">
            <a:spLocks noChangeArrowheads="1"/>
          </p:cNvSpPr>
          <p:nvPr/>
        </p:nvSpPr>
        <p:spPr bwMode="auto">
          <a:xfrm>
            <a:off x="3886200" y="-469900"/>
            <a:ext cx="1841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n-US" altLang="en-US" sz="1800">
              <a:latin typeface="Calibri" panose="020F0502020204030204" pitchFamily="34" charset="0"/>
            </a:endParaRPr>
          </a:p>
        </p:txBody>
      </p:sp>
      <p:sp>
        <p:nvSpPr>
          <p:cNvPr id="9219" name="Text Box 2"/>
          <p:cNvSpPr txBox="1">
            <a:spLocks noChangeArrowheads="1"/>
          </p:cNvSpPr>
          <p:nvPr/>
        </p:nvSpPr>
        <p:spPr bwMode="auto">
          <a:xfrm>
            <a:off x="1143000" y="5946775"/>
            <a:ext cx="4295775" cy="22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9144" rIns="0" bIns="0">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400">
                <a:cs typeface="Arial" panose="020B0604020202020204" pitchFamily="34" charset="0"/>
              </a:rPr>
              <a:t>Henri Matisse. </a:t>
            </a:r>
            <a:r>
              <a:rPr lang="en-US" altLang="en-US" sz="1400" i="1">
                <a:cs typeface="Arial" panose="020B0604020202020204" pitchFamily="34" charset="0"/>
              </a:rPr>
              <a:t>Landscape at Collioure. </a:t>
            </a:r>
            <a:r>
              <a:rPr lang="en-US" altLang="en-US" sz="1400">
                <a:cs typeface="Arial" panose="020B0604020202020204" pitchFamily="34" charset="0"/>
              </a:rPr>
              <a:t>1906</a:t>
            </a:r>
          </a:p>
        </p:txBody>
      </p:sp>
      <p:cxnSp>
        <p:nvCxnSpPr>
          <p:cNvPr id="9220" name="Straight Connector 4"/>
          <p:cNvCxnSpPr>
            <a:cxnSpLocks noChangeShapeType="1"/>
          </p:cNvCxnSpPr>
          <p:nvPr/>
        </p:nvCxnSpPr>
        <p:spPr bwMode="auto">
          <a:xfrm>
            <a:off x="457200" y="6248400"/>
            <a:ext cx="7747000" cy="15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9221" name="TextBox 4"/>
          <p:cNvSpPr txBox="1">
            <a:spLocks noChangeArrowheads="1"/>
          </p:cNvSpPr>
          <p:nvPr/>
        </p:nvSpPr>
        <p:spPr bwMode="auto">
          <a:xfrm>
            <a:off x="396875" y="6426200"/>
            <a:ext cx="2346325"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000">
                <a:cs typeface="Arial" panose="020B0604020202020204" pitchFamily="34" charset="0"/>
              </a:rPr>
              <a:t>MoMA Fauvism Theme</a:t>
            </a:r>
          </a:p>
        </p:txBody>
      </p:sp>
      <p:pic>
        <p:nvPicPr>
          <p:cNvPr id="9222" name="Picture 1" descr="LanscapeCollioure.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81100" y="228600"/>
            <a:ext cx="6781800" cy="561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2139</TotalTime>
  <Words>1783</Words>
  <Application>Microsoft Office PowerPoint</Application>
  <PresentationFormat>On-screen Show (4:3)</PresentationFormat>
  <Paragraphs>124</Paragraphs>
  <Slides>8</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ＭＳ Ｐゴシック</vt:lpstr>
      <vt:lpstr>Calibri</vt:lpstr>
      <vt:lpstr>Arial Black</vt:lpstr>
      <vt:lpstr>Verdana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David Garfinkel</dc:creator>
  <cp:lastModifiedBy>Owner</cp:lastModifiedBy>
  <cp:revision>62</cp:revision>
  <dcterms:created xsi:type="dcterms:W3CDTF">2012-05-21T20:56:53Z</dcterms:created>
  <dcterms:modified xsi:type="dcterms:W3CDTF">2023-04-01T13:32:27Z</dcterms:modified>
</cp:coreProperties>
</file>