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502"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1828800" y="3159125"/>
            <a:ext cx="457200" cy="1035050"/>
          </a:xfrm>
          <a:prstGeom prst="rect">
            <a:avLst/>
          </a:prstGeom>
          <a:noFill/>
        </p:spPr>
        <p:txBody>
          <a:bodyPr lIns="0" tIns="9144" rIns="0" bIns="9144" anchor="ctr">
            <a:spAutoFit/>
          </a:bodyPr>
          <a:lstStyle/>
          <a:p>
            <a:pPr eaLnBrk="1" fontAlgn="auto" hangingPunct="1">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7E1965B6-9E2B-4F8A-A8C7-C668A985B3B7}" type="datetimeFigureOut">
              <a:rPr lang="en-US"/>
              <a:pPr>
                <a:defRPr/>
              </a:pPr>
              <a:t>3/30/2023</a:t>
            </a:fld>
            <a:endParaRPr lang="en-US"/>
          </a:p>
        </p:txBody>
      </p:sp>
      <p:sp>
        <p:nvSpPr>
          <p:cNvPr id="6" name="Slide Number Placeholder 15"/>
          <p:cNvSpPr>
            <a:spLocks noGrp="1"/>
          </p:cNvSpPr>
          <p:nvPr>
            <p:ph type="sldNum" sz="quarter" idx="11"/>
          </p:nvPr>
        </p:nvSpPr>
        <p:spPr/>
        <p:txBody>
          <a:bodyPr/>
          <a:lstStyle>
            <a:lvl1pPr>
              <a:defRPr smtClean="0"/>
            </a:lvl1pPr>
          </a:lstStyle>
          <a:p>
            <a:pPr>
              <a:defRPr/>
            </a:pPr>
            <a:fld id="{78349DC7-E901-4014-A161-A576CEFE1CB4}" type="slidenum">
              <a:rPr lang="en-US" altLang="en-US"/>
              <a:pPr>
                <a:defRPr/>
              </a:pPr>
              <a:t>‹#›</a:t>
            </a:fld>
            <a:endParaRPr lang="en-US" altLang="en-US"/>
          </a:p>
        </p:txBody>
      </p:sp>
      <p:sp>
        <p:nvSpPr>
          <p:cNvPr id="7"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2930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BACCD-A49D-4165-8CDF-BA4814F9F747}" type="datetimeFigureOut">
              <a:rPr lang="en-US"/>
              <a:pPr>
                <a:defRPr/>
              </a:pPr>
              <a:t>3/30/2023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57070C-DFA5-4E78-8081-9D63F79D70BA}" type="slidenum">
              <a:rPr lang="en-US" altLang="en-US"/>
              <a:pPr>
                <a:defRPr/>
              </a:pPr>
              <a:t>‹#›</a:t>
            </a:fld>
            <a:endParaRPr lang="en-US" altLang="en-US"/>
          </a:p>
        </p:txBody>
      </p:sp>
    </p:spTree>
    <p:extLst>
      <p:ext uri="{BB962C8B-B14F-4D97-AF65-F5344CB8AC3E}">
        <p14:creationId xmlns:p14="http://schemas.microsoft.com/office/powerpoint/2010/main" val="127963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C9E71F9-0075-4495-9E0A-FF7F5146F8AA}" type="datetimeFigureOut">
              <a:rPr lang="en-US"/>
              <a:pPr>
                <a:defRPr/>
              </a:pPr>
              <a:t>3/30/2023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8F213B-E0CA-4849-A93B-B0C6E7306A64}" type="slidenum">
              <a:rPr lang="en-US" altLang="en-US"/>
              <a:pPr>
                <a:defRPr/>
              </a:pPr>
              <a:t>‹#›</a:t>
            </a:fld>
            <a:endParaRPr lang="en-US" altLang="en-US"/>
          </a:p>
        </p:txBody>
      </p:sp>
    </p:spTree>
    <p:extLst>
      <p:ext uri="{BB962C8B-B14F-4D97-AF65-F5344CB8AC3E}">
        <p14:creationId xmlns:p14="http://schemas.microsoft.com/office/powerpoint/2010/main" val="237092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D229AA6C-7C27-4281-B87C-B8159E1B7895}" type="datetimeFigureOut">
              <a:rPr lang="en-US"/>
              <a:pPr>
                <a:defRPr/>
              </a:pPr>
              <a:t>3/30/2023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F57C40-A1BE-46C0-9725-FE71262A18B7}" type="slidenum">
              <a:rPr lang="en-US" altLang="en-US"/>
              <a:pPr>
                <a:defRPr/>
              </a:pPr>
              <a:t>‹#›</a:t>
            </a:fld>
            <a:endParaRPr lang="en-US" altLang="en-US"/>
          </a:p>
        </p:txBody>
      </p:sp>
    </p:spTree>
    <p:extLst>
      <p:ext uri="{BB962C8B-B14F-4D97-AF65-F5344CB8AC3E}">
        <p14:creationId xmlns:p14="http://schemas.microsoft.com/office/powerpoint/2010/main" val="422399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4"/>
          <p:cNvSpPr txBox="1"/>
          <p:nvPr/>
        </p:nvSpPr>
        <p:spPr>
          <a:xfrm>
            <a:off x="4267200" y="4075113"/>
            <a:ext cx="457200" cy="1014412"/>
          </a:xfrm>
          <a:prstGeom prst="rect">
            <a:avLst/>
          </a:prstGeom>
          <a:noFill/>
        </p:spPr>
        <p:txBody>
          <a:bodyPr lIns="0" tIns="0" rIns="0" bIns="0">
            <a:spAutoFit/>
          </a:bodyPr>
          <a:lstStyle/>
          <a:p>
            <a:pPr eaLnBrk="1" fontAlgn="auto" hangingPunct="1">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86245757-F6EF-4608-80CC-AE8F15C88D83}" type="datetimeFigureOut">
              <a:rPr lang="en-US"/>
              <a:pPr>
                <a:defRPr/>
              </a:pPr>
              <a:t>3/30/2023</a:t>
            </a:fld>
            <a:endParaRPr lang="en-US"/>
          </a:p>
        </p:txBody>
      </p:sp>
      <p:sp>
        <p:nvSpPr>
          <p:cNvPr id="7" name="Slide Number Placeholder 12"/>
          <p:cNvSpPr>
            <a:spLocks noGrp="1"/>
          </p:cNvSpPr>
          <p:nvPr>
            <p:ph type="sldNum" sz="quarter" idx="11"/>
          </p:nvPr>
        </p:nvSpPr>
        <p:spPr/>
        <p:txBody>
          <a:bodyPr/>
          <a:lstStyle>
            <a:lvl1pPr>
              <a:defRPr smtClean="0"/>
            </a:lvl1pPr>
          </a:lstStyle>
          <a:p>
            <a:pPr>
              <a:defRPr/>
            </a:pPr>
            <a:fld id="{328A725F-E419-4BB2-9875-4286BAD95474}" type="slidenum">
              <a:rPr lang="en-US" altLang="en-US"/>
              <a:pPr>
                <a:defRPr/>
              </a:pPr>
              <a:t>‹#›</a:t>
            </a:fld>
            <a:endParaRPr lang="en-US" altLang="en-US"/>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9744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5"/>
          </p:nvPr>
        </p:nvSpPr>
        <p:spPr/>
        <p:txBody>
          <a:bodyPr/>
          <a:lstStyle>
            <a:lvl1pPr>
              <a:defRPr/>
            </a:lvl1pPr>
          </a:lstStyle>
          <a:p>
            <a:pPr>
              <a:defRPr/>
            </a:pPr>
            <a:fld id="{CACF8165-B53F-4827-8EC9-8296BF07A2DA}" type="datetimeFigureOut">
              <a:rPr lang="en-US"/>
              <a:pPr>
                <a:defRPr/>
              </a:pPr>
              <a:t>3/30/2023</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90DC1E98-F720-406F-B5C2-71D5D513E641}" type="slidenum">
              <a:rPr lang="en-US" altLang="en-US"/>
              <a:pPr>
                <a:defRPr/>
              </a:pPr>
              <a:t>‹#›</a:t>
            </a:fld>
            <a:endParaRPr lang="en-US" altLang="en-US"/>
          </a:p>
        </p:txBody>
      </p:sp>
    </p:spTree>
    <p:extLst>
      <p:ext uri="{BB962C8B-B14F-4D97-AF65-F5344CB8AC3E}">
        <p14:creationId xmlns:p14="http://schemas.microsoft.com/office/powerpoint/2010/main" val="218656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1057275" y="520700"/>
            <a:ext cx="457200" cy="922338"/>
          </a:xfrm>
          <a:prstGeom prst="rect">
            <a:avLst/>
          </a:prstGeom>
          <a:noFill/>
        </p:spPr>
        <p:txBody>
          <a:bodyPr lIns="0" tIns="0" rIns="0" bIns="0">
            <a:spAutoFit/>
          </a:bodyPr>
          <a:lstStyle/>
          <a:p>
            <a:pPr eaLnBrk="1" fontAlgn="auto" hangingPunct="1">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8" name="TextBox 7"/>
          <p:cNvSpPr txBox="1"/>
          <p:nvPr/>
        </p:nvSpPr>
        <p:spPr>
          <a:xfrm>
            <a:off x="4779963" y="520700"/>
            <a:ext cx="457200" cy="922338"/>
          </a:xfrm>
          <a:prstGeom prst="rect">
            <a:avLst/>
          </a:prstGeom>
          <a:noFill/>
        </p:spPr>
        <p:txBody>
          <a:bodyPr lIns="0" tIns="0" rIns="0" bIns="0">
            <a:spAutoFit/>
          </a:bodyPr>
          <a:lstStyle/>
          <a:p>
            <a:pPr eaLnBrk="1" fontAlgn="auto" hangingPunct="1">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7DE0FE49-A60B-403C-A35E-EBAF6B1DD388}" type="datetimeFigureOut">
              <a:rPr lang="en-US"/>
              <a:pPr>
                <a:defRPr/>
              </a:pPr>
              <a:t>3/30/2023</a:t>
            </a:fld>
            <a:endParaRPr lang="en-US"/>
          </a:p>
        </p:txBody>
      </p:sp>
      <p:sp>
        <p:nvSpPr>
          <p:cNvPr id="10" name="Slide Number Placeholder 14"/>
          <p:cNvSpPr>
            <a:spLocks noGrp="1"/>
          </p:cNvSpPr>
          <p:nvPr>
            <p:ph type="sldNum" sz="quarter" idx="11"/>
          </p:nvPr>
        </p:nvSpPr>
        <p:spPr/>
        <p:txBody>
          <a:bodyPr/>
          <a:lstStyle>
            <a:lvl1pPr>
              <a:defRPr smtClean="0"/>
            </a:lvl1pPr>
          </a:lstStyle>
          <a:p>
            <a:pPr>
              <a:defRPr/>
            </a:pPr>
            <a:fld id="{9DEC537D-BAF1-4F03-B32E-088DFEB84E2B}" type="slidenum">
              <a:rPr lang="en-US" altLang="en-US"/>
              <a:pPr>
                <a:defRPr/>
              </a:pPr>
              <a:t>‹#›</a:t>
            </a:fld>
            <a:endParaRPr lang="en-US" altLang="en-US"/>
          </a:p>
        </p:txBody>
      </p:sp>
      <p:sp>
        <p:nvSpPr>
          <p:cNvPr id="11" name="Footer Placeholder 1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1657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B00C07-2CAF-4AC1-A375-F4CD5BDD7574}" type="datetimeFigureOut">
              <a:rPr lang="en-US"/>
              <a:pPr>
                <a:defRPr/>
              </a:pPr>
              <a:t>3/30/2023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A42572-B985-43F1-BF2E-0E3EFBA6C75D}" type="slidenum">
              <a:rPr lang="en-US" altLang="en-US"/>
              <a:pPr>
                <a:defRPr/>
              </a:pPr>
              <a:t>‹#›</a:t>
            </a:fld>
            <a:endParaRPr lang="en-US" altLang="en-US"/>
          </a:p>
        </p:txBody>
      </p:sp>
    </p:spTree>
    <p:extLst>
      <p:ext uri="{BB962C8B-B14F-4D97-AF65-F5344CB8AC3E}">
        <p14:creationId xmlns:p14="http://schemas.microsoft.com/office/powerpoint/2010/main" val="261682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880A56-2C63-4B73-8902-4343A6AED8ED}" type="datetimeFigureOut">
              <a:rPr lang="en-US"/>
              <a:pPr>
                <a:defRPr/>
              </a:pPr>
              <a:t>3/30/2023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7EA3FD-7208-4069-B46C-297F631E65F8}" type="slidenum">
              <a:rPr lang="en-US" altLang="en-US"/>
              <a:pPr>
                <a:defRPr/>
              </a:pPr>
              <a:t>‹#›</a:t>
            </a:fld>
            <a:endParaRPr lang="en-US" altLang="en-US"/>
          </a:p>
        </p:txBody>
      </p:sp>
    </p:spTree>
    <p:extLst>
      <p:ext uri="{BB962C8B-B14F-4D97-AF65-F5344CB8AC3E}">
        <p14:creationId xmlns:p14="http://schemas.microsoft.com/office/powerpoint/2010/main" val="20026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329238" y="1774825"/>
            <a:ext cx="457200" cy="1230313"/>
          </a:xfrm>
          <a:prstGeom prst="rect">
            <a:avLst/>
          </a:prstGeom>
          <a:noFill/>
        </p:spPr>
        <p:txBody>
          <a:bodyPr lIns="0" tIns="0" rIns="0" bIns="0">
            <a:spAutoFit/>
          </a:bodyPr>
          <a:lstStyle/>
          <a:p>
            <a:pPr eaLnBrk="1" fontAlgn="auto" hangingPunct="1">
              <a:spcBef>
                <a:spcPts val="0"/>
              </a:spcBef>
              <a:spcAft>
                <a:spcPts val="0"/>
              </a:spcAft>
              <a:defRPr/>
            </a:pPr>
            <a:r>
              <a:rPr lang="en-US" sz="8000" dirty="0">
                <a:effectLst>
                  <a:outerShdw blurRad="38100" dist="38100" dir="2700000" algn="tl">
                    <a:srgbClr val="000000">
                      <a:alpha val="43137"/>
                    </a:srgbClr>
                  </a:outerShdw>
                </a:effectLst>
                <a:latin typeface="+mn-lt"/>
                <a:cs typeface="+mn-cs"/>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fld id="{AD08B7E0-AC06-4B60-855F-9DBCF5031009}" type="datetimeFigureOut">
              <a:rPr lang="en-US"/>
              <a:pPr>
                <a:defRPr/>
              </a:pPr>
              <a:t>3/30/2023</a:t>
            </a:fld>
            <a:endParaRPr lang="en-US"/>
          </a:p>
        </p:txBody>
      </p:sp>
      <p:sp>
        <p:nvSpPr>
          <p:cNvPr id="7" name="Slide Number Placeholder 15"/>
          <p:cNvSpPr>
            <a:spLocks noGrp="1"/>
          </p:cNvSpPr>
          <p:nvPr>
            <p:ph type="sldNum" sz="quarter" idx="11"/>
          </p:nvPr>
        </p:nvSpPr>
        <p:spPr/>
        <p:txBody>
          <a:bodyPr/>
          <a:lstStyle>
            <a:lvl1pPr>
              <a:defRPr smtClean="0"/>
            </a:lvl1pPr>
          </a:lstStyle>
          <a:p>
            <a:pPr>
              <a:defRPr/>
            </a:pPr>
            <a:fld id="{29B29280-ED2C-43D3-9EE3-48A0D7A14953}" type="slidenum">
              <a:rPr lang="en-US" altLang="en-US"/>
              <a:pPr>
                <a:defRPr/>
              </a:pPr>
              <a:t>‹#›</a:t>
            </a:fld>
            <a:endParaRPr lang="en-US" altLang="en-US"/>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0743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2435225" y="3332163"/>
            <a:ext cx="457200" cy="922337"/>
          </a:xfrm>
          <a:prstGeom prst="rect">
            <a:avLst/>
          </a:prstGeom>
          <a:noFill/>
        </p:spPr>
        <p:txBody>
          <a:bodyPr lIns="0" tIns="0" rIns="0" bIns="0">
            <a:spAutoFit/>
          </a:bodyPr>
          <a:lstStyle/>
          <a:p>
            <a:pPr eaLnBrk="1" fontAlgn="auto" hangingPunct="1">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2"/>
          <p:cNvSpPr>
            <a:spLocks noGrp="1"/>
          </p:cNvSpPr>
          <p:nvPr>
            <p:ph type="dt" sz="half" idx="10"/>
          </p:nvPr>
        </p:nvSpPr>
        <p:spPr/>
        <p:txBody>
          <a:bodyPr/>
          <a:lstStyle>
            <a:lvl1pPr>
              <a:defRPr/>
            </a:lvl1pPr>
          </a:lstStyle>
          <a:p>
            <a:pPr>
              <a:defRPr/>
            </a:pPr>
            <a:fld id="{594C1DBE-3AEA-4381-A673-BF716872BFBE}" type="datetimeFigureOut">
              <a:rPr lang="en-US"/>
              <a:pPr>
                <a:defRPr/>
              </a:pPr>
              <a:t>3/30/2023</a:t>
            </a:fld>
            <a:endParaRPr lang="en-US"/>
          </a:p>
        </p:txBody>
      </p:sp>
      <p:sp>
        <p:nvSpPr>
          <p:cNvPr id="7" name="Slide Number Placeholder 13"/>
          <p:cNvSpPr>
            <a:spLocks noGrp="1"/>
          </p:cNvSpPr>
          <p:nvPr>
            <p:ph type="sldNum" sz="quarter" idx="11"/>
          </p:nvPr>
        </p:nvSpPr>
        <p:spPr/>
        <p:txBody>
          <a:bodyPr/>
          <a:lstStyle>
            <a:lvl1pPr>
              <a:defRPr smtClean="0"/>
            </a:lvl1pPr>
          </a:lstStyle>
          <a:p>
            <a:pPr>
              <a:defRPr/>
            </a:pPr>
            <a:fld id="{9A8FD61F-3AA3-4BD9-85CB-11FF35BA2F80}" type="slidenum">
              <a:rPr lang="en-US" altLang="en-US"/>
              <a:pPr>
                <a:defRPr/>
              </a:pPr>
              <a:t>‹#›</a:t>
            </a:fld>
            <a:endParaRPr lang="en-US" altLang="en-US"/>
          </a:p>
        </p:txBody>
      </p:sp>
      <p:sp>
        <p:nvSpPr>
          <p:cNvPr id="8" name="Footer Placeholder 1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5000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eaLnBrk="1" fontAlgn="auto" hangingPunct="1">
              <a:spcBef>
                <a:spcPts val="0"/>
              </a:spcBef>
              <a:spcAft>
                <a:spcPts val="0"/>
              </a:spcAft>
              <a:defRPr sz="1100">
                <a:solidFill>
                  <a:schemeClr val="tx1">
                    <a:alpha val="60000"/>
                  </a:schemeClr>
                </a:solidFill>
                <a:effectLst/>
                <a:latin typeface="+mn-lt"/>
                <a:cs typeface="+mn-cs"/>
              </a:defRPr>
            </a:lvl1pPr>
          </a:lstStyle>
          <a:p>
            <a:pPr>
              <a:defRPr/>
            </a:pPr>
            <a:fld id="{29E9636A-0147-41AE-BE20-F58E5209AD07}" type="datetimeFigureOut">
              <a:rPr lang="en-US"/>
              <a:pPr>
                <a:defRPr/>
              </a:pPr>
              <a:t>3/30/2023</a:t>
            </a:fld>
            <a:endParaRPr lang="en-US"/>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eaLnBrk="1" fontAlgn="auto" hangingPunct="1">
              <a:spcBef>
                <a:spcPts val="0"/>
              </a:spcBef>
              <a:spcAft>
                <a:spcPts val="0"/>
              </a:spcAft>
              <a:defRPr sz="1100">
                <a:solidFill>
                  <a:schemeClr val="tx1">
                    <a:alpha val="60000"/>
                  </a:schemeClr>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smtClean="0">
                <a:solidFill>
                  <a:srgbClr val="FFFFFF"/>
                </a:solidFill>
                <a:latin typeface="Palatino Linotype" panose="02040502050505030304" pitchFamily="18" charset="0"/>
              </a:defRPr>
            </a:lvl1pPr>
          </a:lstStyle>
          <a:p>
            <a:pPr>
              <a:defRPr/>
            </a:pPr>
            <a:fld id="{9270B410-2B60-4B9F-B440-0A87723DD9C2}"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99" r:id="rId1"/>
    <p:sldLayoutId id="2147483693" r:id="rId2"/>
    <p:sldLayoutId id="2147483700" r:id="rId3"/>
    <p:sldLayoutId id="2147483694" r:id="rId4"/>
    <p:sldLayoutId id="2147483701" r:id="rId5"/>
    <p:sldLayoutId id="2147483695" r:id="rId6"/>
    <p:sldLayoutId id="2147483696" r:id="rId7"/>
    <p:sldLayoutId id="2147483702" r:id="rId8"/>
    <p:sldLayoutId id="2147483703" r:id="rId9"/>
    <p:sldLayoutId id="2147483697" r:id="rId10"/>
    <p:sldLayoutId id="2147483698"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anose="02040502050505030304" pitchFamily="18" charset="0"/>
        </a:defRPr>
      </a:lvl2pPr>
      <a:lvl3pPr algn="l" rtl="0" eaLnBrk="0" fontAlgn="base" hangingPunct="0">
        <a:spcBef>
          <a:spcPct val="0"/>
        </a:spcBef>
        <a:spcAft>
          <a:spcPct val="0"/>
        </a:spcAft>
        <a:defRPr sz="4900">
          <a:solidFill>
            <a:schemeClr val="tx1"/>
          </a:solidFill>
          <a:latin typeface="Palatino Linotype" panose="02040502050505030304" pitchFamily="18" charset="0"/>
        </a:defRPr>
      </a:lvl3pPr>
      <a:lvl4pPr algn="l" rtl="0" eaLnBrk="0" fontAlgn="base" hangingPunct="0">
        <a:spcBef>
          <a:spcPct val="0"/>
        </a:spcBef>
        <a:spcAft>
          <a:spcPct val="0"/>
        </a:spcAft>
        <a:defRPr sz="4900">
          <a:solidFill>
            <a:schemeClr val="tx1"/>
          </a:solidFill>
          <a:latin typeface="Palatino Linotype" panose="02040502050505030304" pitchFamily="18" charset="0"/>
        </a:defRPr>
      </a:lvl4pPr>
      <a:lvl5pPr algn="l" rtl="0" eaLnBrk="0" fontAlgn="base" hangingPunct="0">
        <a:spcBef>
          <a:spcPct val="0"/>
        </a:spcBef>
        <a:spcAft>
          <a:spcPct val="0"/>
        </a:spcAft>
        <a:defRPr sz="4900">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447800" cy="1839913"/>
          </a:xfrm>
        </p:spPr>
      </p:pic>
      <p:sp>
        <p:nvSpPr>
          <p:cNvPr id="3" name="Title 2"/>
          <p:cNvSpPr>
            <a:spLocks noGrp="1"/>
          </p:cNvSpPr>
          <p:nvPr>
            <p:ph type="title"/>
          </p:nvPr>
        </p:nvSpPr>
        <p:spPr>
          <a:xfrm>
            <a:off x="777875" y="4953000"/>
            <a:ext cx="7543800" cy="838200"/>
          </a:xfrm>
        </p:spPr>
        <p:txBody>
          <a:bodyPr/>
          <a:lstStyle/>
          <a:p>
            <a:pPr algn="ctr" eaLnBrk="1" fontAlgn="auto" hangingPunct="1">
              <a:spcAft>
                <a:spcPts val="0"/>
              </a:spcAft>
              <a:defRPr/>
            </a:pPr>
            <a:r>
              <a:rPr lang="en-US" sz="2800" dirty="0" smtClean="0">
                <a:solidFill>
                  <a:srgbClr val="FFFF00"/>
                </a:solidFill>
              </a:rPr>
              <a:t>The Modern Period in American Literature</a:t>
            </a:r>
            <a:r>
              <a:rPr lang="en-US" sz="2800" dirty="0" smtClean="0"/>
              <a:t/>
            </a:r>
            <a:br>
              <a:rPr lang="en-US" sz="2800" dirty="0" smtClean="0"/>
            </a:br>
            <a:r>
              <a:rPr lang="en-US" sz="2800" dirty="0" smtClean="0"/>
              <a:t>1915-1945</a:t>
            </a:r>
            <a:r>
              <a:rPr lang="en-US" sz="2400" dirty="0" smtClean="0"/>
              <a:t/>
            </a:r>
            <a:br>
              <a:rPr lang="en-US" sz="2400" dirty="0" smtClean="0"/>
            </a:br>
            <a:r>
              <a:rPr lang="en-US" sz="1600" dirty="0" smtClean="0"/>
              <a:t>Dr. Karen Rose</a:t>
            </a:r>
            <a:endParaRPr lang="en-US" sz="1600" dirty="0"/>
          </a:p>
        </p:txBody>
      </p:sp>
      <p:pic>
        <p:nvPicPr>
          <p:cNvPr id="717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2738"/>
            <a:ext cx="13970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33375"/>
            <a:ext cx="16002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34963"/>
            <a:ext cx="1517650"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312738"/>
            <a:ext cx="13716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95550"/>
            <a:ext cx="1366838"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72325" y="2854325"/>
            <a:ext cx="180975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2509838"/>
            <a:ext cx="1447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635625" y="2635250"/>
            <a:ext cx="1382713"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63750" y="2530475"/>
            <a:ext cx="16906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533400" y="609600"/>
            <a:ext cx="8382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00"/>
                </a:solidFill>
                <a:latin typeface="Palatino Linotype" panose="02040502050505030304" pitchFamily="18" charset="0"/>
              </a:rPr>
              <a:t>1939</a:t>
            </a:r>
            <a:r>
              <a:rPr lang="en-US" altLang="en-US">
                <a:latin typeface="Palatino Linotype" panose="02040502050505030304" pitchFamily="18" charset="0"/>
              </a:rPr>
              <a:t> – France and England declare war on Germany when Hitler invades Poland.  World War II begins.</a:t>
            </a: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r>
              <a:rPr lang="en-US" altLang="en-US">
                <a:latin typeface="Palatino Linotype" panose="02040502050505030304" pitchFamily="18" charset="0"/>
              </a:rPr>
              <a:t/>
            </a:r>
            <a:br>
              <a:rPr lang="en-US" altLang="en-US">
                <a:latin typeface="Palatino Linotype" panose="02040502050505030304" pitchFamily="18" charset="0"/>
              </a:rPr>
            </a:br>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r>
              <a:rPr lang="en-US" altLang="en-US">
                <a:solidFill>
                  <a:srgbClr val="FFFF00"/>
                </a:solidFill>
                <a:latin typeface="Palatino Linotype" panose="02040502050505030304" pitchFamily="18" charset="0"/>
              </a:rPr>
              <a:t>1941</a:t>
            </a:r>
            <a:r>
              <a:rPr lang="en-US" altLang="en-US">
                <a:latin typeface="Palatino Linotype" panose="02040502050505030304" pitchFamily="18" charset="0"/>
              </a:rPr>
              <a:t>  - Japan attacks Pearl harbor, and America enters WWII.</a:t>
            </a:r>
          </a:p>
          <a:p>
            <a:pPr eaLnBrk="1" hangingPunct="1"/>
            <a:endParaRPr lang="en-US" altLang="en-US">
              <a:latin typeface="Palatino Linotype" panose="02040502050505030304" pitchFamily="18" charset="0"/>
            </a:endParaRPr>
          </a:p>
          <a:p>
            <a:pPr marL="0" lvl="1" eaLnBrk="1" hangingPunct="1"/>
            <a:r>
              <a:rPr lang="en-US" altLang="en-US">
                <a:solidFill>
                  <a:srgbClr val="FFFF00"/>
                </a:solidFill>
                <a:latin typeface="Palatino Linotype" panose="02040502050505030304" pitchFamily="18" charset="0"/>
              </a:rPr>
              <a:t>1942</a:t>
            </a:r>
            <a:r>
              <a:rPr lang="en-US" altLang="en-US">
                <a:latin typeface="Palatino Linotype" panose="02040502050505030304" pitchFamily="18" charset="0"/>
              </a:rPr>
              <a:t> - President Roosevelt initiates the Manhattan Project, a research and development project to build the atomic bomb.</a:t>
            </a:r>
          </a:p>
          <a:p>
            <a:pPr marL="0" lvl="1" eaLnBrk="1" hangingPunct="1"/>
            <a:endParaRPr lang="en-US" altLang="en-US">
              <a:latin typeface="Palatino Linotype" panose="02040502050505030304" pitchFamily="18" charset="0"/>
            </a:endParaRPr>
          </a:p>
          <a:p>
            <a:pPr marL="0" lvl="1" eaLnBrk="1" hangingPunct="1"/>
            <a:r>
              <a:rPr lang="en-US" altLang="en-US">
                <a:solidFill>
                  <a:srgbClr val="FFFF00"/>
                </a:solidFill>
                <a:latin typeface="Palatino Linotype" panose="02040502050505030304" pitchFamily="18" charset="0"/>
              </a:rPr>
              <a:t>1945</a:t>
            </a:r>
            <a:r>
              <a:rPr lang="en-US" altLang="en-US">
                <a:latin typeface="Palatino Linotype" panose="02040502050505030304" pitchFamily="18" charset="0"/>
              </a:rPr>
              <a:t> - Allied troops liberate German concentration camps,</a:t>
            </a:r>
            <a:br>
              <a:rPr lang="en-US" altLang="en-US">
                <a:latin typeface="Palatino Linotype" panose="02040502050505030304" pitchFamily="18" charset="0"/>
              </a:rPr>
            </a:br>
            <a:r>
              <a:rPr lang="en-US" altLang="en-US">
                <a:latin typeface="Palatino Linotype" panose="02040502050505030304" pitchFamily="18" charset="0"/>
              </a:rPr>
              <a:t>American bombers drop napalm in Tokyo, the U.S. drops </a:t>
            </a:r>
            <a:br>
              <a:rPr lang="en-US" altLang="en-US">
                <a:latin typeface="Palatino Linotype" panose="02040502050505030304" pitchFamily="18" charset="0"/>
              </a:rPr>
            </a:br>
            <a:r>
              <a:rPr lang="en-US" altLang="en-US">
                <a:latin typeface="Palatino Linotype" panose="02040502050505030304" pitchFamily="18" charset="0"/>
              </a:rPr>
              <a:t>atomic bombs on Hiroshima and Nagasaki, Japan </a:t>
            </a:r>
            <a:br>
              <a:rPr lang="en-US" altLang="en-US">
                <a:latin typeface="Palatino Linotype" panose="02040502050505030304" pitchFamily="18" charset="0"/>
              </a:rPr>
            </a:br>
            <a:r>
              <a:rPr lang="en-US" altLang="en-US">
                <a:latin typeface="Palatino Linotype" panose="02040502050505030304" pitchFamily="18" charset="0"/>
              </a:rPr>
              <a:t>surrenders, World War II ends.</a:t>
            </a:r>
          </a:p>
          <a:p>
            <a:pPr marL="0" lvl="1"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p:txBody>
      </p:sp>
      <p:pic>
        <p:nvPicPr>
          <p:cNvPr id="163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6988"/>
            <a:ext cx="23622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03325"/>
            <a:ext cx="22860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1347788"/>
            <a:ext cx="2552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114800"/>
            <a:ext cx="2000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533400" y="762000"/>
            <a:ext cx="8001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The events that took place during these tumultuous times had a deep and wide-ranging impact on aesthetic sensibility. </a:t>
            </a:r>
          </a:p>
          <a:p>
            <a:pPr eaLnBrk="1" hangingPunct="1"/>
            <a:r>
              <a:rPr lang="en-US" altLang="en-US">
                <a:latin typeface="Palatino Linotype" panose="02040502050505030304" pitchFamily="18" charset="0"/>
              </a:rPr>
              <a:t> </a:t>
            </a: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r>
              <a:rPr lang="en-US" altLang="en-US">
                <a:latin typeface="Palatino Linotype" panose="02040502050505030304" pitchFamily="18" charset="0"/>
              </a:rPr>
              <a:t>Artists felt that traditional art forms could no longer express the modern psychological state of dislocation, alienation, anxiety.</a:t>
            </a: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p:txBody>
      </p:sp>
      <p:pic>
        <p:nvPicPr>
          <p:cNvPr id="17411"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19812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1830388"/>
            <a:ext cx="21336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111375"/>
            <a:ext cx="25908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219200" y="685800"/>
            <a:ext cx="5746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Palatino Linotype" panose="02040502050505030304" pitchFamily="18" charset="0"/>
              </a:rPr>
              <a:t>Literary Modernism’s most significant feature is: </a:t>
            </a:r>
            <a:br>
              <a:rPr lang="en-US" altLang="en-US" sz="2000">
                <a:latin typeface="Palatino Linotype" panose="02040502050505030304" pitchFamily="18" charset="0"/>
              </a:rPr>
            </a:br>
            <a:endParaRPr lang="en-US" altLang="en-US" sz="2000">
              <a:latin typeface="Palatino Linotype" panose="02040502050505030304" pitchFamily="18" charset="0"/>
            </a:endParaRPr>
          </a:p>
          <a:p>
            <a:pPr algn="ctr" eaLnBrk="1" hangingPunct="1"/>
            <a:r>
              <a:rPr lang="en-US" altLang="en-US" sz="2400">
                <a:solidFill>
                  <a:srgbClr val="FFFF00"/>
                </a:solidFill>
                <a:latin typeface="Palatino Linotype" panose="02040502050505030304" pitchFamily="18" charset="0"/>
              </a:rPr>
              <a:t>Experimentation</a:t>
            </a:r>
          </a:p>
          <a:p>
            <a:pPr algn="ctr" eaLnBrk="1" hangingPunct="1"/>
            <a:endParaRPr lang="en-US" altLang="en-US" sz="1600">
              <a:solidFill>
                <a:srgbClr val="FFFF00"/>
              </a:solidFill>
              <a:latin typeface="Palatino Linotype" panose="02040502050505030304" pitchFamily="18" charset="0"/>
            </a:endParaRPr>
          </a:p>
        </p:txBody>
      </p:sp>
      <p:sp>
        <p:nvSpPr>
          <p:cNvPr id="18435" name="TextBox 2"/>
          <p:cNvSpPr txBox="1">
            <a:spLocks noChangeArrowheads="1"/>
          </p:cNvSpPr>
          <p:nvPr/>
        </p:nvSpPr>
        <p:spPr bwMode="auto">
          <a:xfrm>
            <a:off x="558800" y="44958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The phrase “make it new,” attributed to Ezra Pound, became a rallying cry for writers who participated in this cultural movement</a:t>
            </a:r>
          </a:p>
        </p:txBody>
      </p:sp>
      <p:cxnSp>
        <p:nvCxnSpPr>
          <p:cNvPr id="6" name="Straight Arrow Connector 5"/>
          <p:cNvCxnSpPr/>
          <p:nvPr/>
        </p:nvCxnSpPr>
        <p:spPr>
          <a:xfrm>
            <a:off x="4319588" y="1927225"/>
            <a:ext cx="785812"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819400" y="1946275"/>
            <a:ext cx="685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38" name="TextBox 11"/>
          <p:cNvSpPr txBox="1">
            <a:spLocks noChangeArrowheads="1"/>
          </p:cNvSpPr>
          <p:nvPr/>
        </p:nvSpPr>
        <p:spPr bwMode="auto">
          <a:xfrm>
            <a:off x="2286000" y="3059113"/>
            <a:ext cx="687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00"/>
                </a:solidFill>
                <a:latin typeface="Palatino Linotype" panose="02040502050505030304" pitchFamily="18" charset="0"/>
              </a:rPr>
              <a:t>Style</a:t>
            </a:r>
          </a:p>
        </p:txBody>
      </p:sp>
      <p:sp>
        <p:nvSpPr>
          <p:cNvPr id="18439" name="TextBox 12"/>
          <p:cNvSpPr txBox="1">
            <a:spLocks noChangeArrowheads="1"/>
          </p:cNvSpPr>
          <p:nvPr/>
        </p:nvSpPr>
        <p:spPr bwMode="auto">
          <a:xfrm>
            <a:off x="4697413" y="3092450"/>
            <a:ext cx="1660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00"/>
                </a:solidFill>
                <a:latin typeface="Palatino Linotype" panose="02040502050505030304" pitchFamily="18" charset="0"/>
              </a:rPr>
              <a:t>Subject Matter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533400" y="457200"/>
            <a:ext cx="81534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FF00"/>
                </a:solidFill>
                <a:latin typeface="Palatino Linotype" panose="02040502050505030304" pitchFamily="18" charset="0"/>
              </a:rPr>
              <a:t>The Style of Literary Modernism.  </a:t>
            </a:r>
          </a:p>
          <a:p>
            <a:pPr eaLnBrk="1" hangingPunct="1"/>
            <a:endParaRPr lang="en-US" altLang="en-US">
              <a:latin typeface="Palatino Linotype" panose="02040502050505030304" pitchFamily="18" charset="0"/>
            </a:endParaRPr>
          </a:p>
          <a:p>
            <a:pPr eaLnBrk="1" hangingPunct="1"/>
            <a:r>
              <a:rPr lang="en-US" altLang="en-US">
                <a:latin typeface="Palatino Linotype" panose="02040502050505030304" pitchFamily="18" charset="0"/>
              </a:rPr>
              <a:t>Modernism’s literary forms are innovative and, often, challenging.  </a:t>
            </a:r>
          </a:p>
          <a:p>
            <a:pPr eaLnBrk="1" hangingPunct="1"/>
            <a:endParaRPr lang="en-US" altLang="en-US">
              <a:latin typeface="Palatino Linotype" panose="02040502050505030304" pitchFamily="18" charset="0"/>
            </a:endParaRPr>
          </a:p>
          <a:p>
            <a:pPr eaLnBrk="1" hangingPunct="1"/>
            <a:r>
              <a:rPr lang="en-US" altLang="en-US">
                <a:latin typeface="Palatino Linotype" panose="02040502050505030304" pitchFamily="18" charset="0"/>
              </a:rPr>
              <a:t>Writers were willing to disrupt traditional notions of order, sequence, and unity.  They risked a certain amount of incoherence for the sake of experimentation.</a:t>
            </a: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r>
              <a:rPr lang="en-US" altLang="en-US">
                <a:latin typeface="Palatino Linotype" panose="02040502050505030304" pitchFamily="18" charset="0"/>
              </a:rPr>
              <a:t>Instead of predictable rhymes and forms, </a:t>
            </a:r>
            <a:r>
              <a:rPr lang="en-US" altLang="en-US">
                <a:solidFill>
                  <a:srgbClr val="FFFF00"/>
                </a:solidFill>
                <a:latin typeface="Palatino Linotype" panose="02040502050505030304" pitchFamily="18" charset="0"/>
              </a:rPr>
              <a:t>Modern poetry </a:t>
            </a:r>
            <a:r>
              <a:rPr lang="en-US" altLang="en-US">
                <a:latin typeface="Palatino Linotype" panose="02040502050505030304" pitchFamily="18" charset="0"/>
              </a:rPr>
              <a:t>is sometimes chaotic, as if to mirror the randomness of modern life and to challenge the reader’s notion of order.    While doing the reading for week 4, Ezra Pound, William Carlos Williams, T.S. Eliot, and Gertrude Stein will give you a sense of Modern poetry’s experimentation with style</a:t>
            </a:r>
          </a:p>
        </p:txBody>
      </p:sp>
      <p:pic>
        <p:nvPicPr>
          <p:cNvPr id="194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552700"/>
            <a:ext cx="1371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2743200"/>
            <a:ext cx="12954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770188"/>
            <a:ext cx="1292225"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600200" y="762000"/>
            <a:ext cx="563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FF00"/>
                </a:solidFill>
                <a:latin typeface="Palatino Linotype" panose="02040502050505030304" pitchFamily="18" charset="0"/>
              </a:rPr>
              <a:t>The Style of Literary Modernism</a:t>
            </a:r>
          </a:p>
        </p:txBody>
      </p:sp>
      <p:sp>
        <p:nvSpPr>
          <p:cNvPr id="20483" name="TextBox 2"/>
          <p:cNvSpPr txBox="1">
            <a:spLocks noChangeArrowheads="1"/>
          </p:cNvSpPr>
          <p:nvPr/>
        </p:nvSpPr>
        <p:spPr bwMode="auto">
          <a:xfrm>
            <a:off x="609600" y="1524000"/>
            <a:ext cx="784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00"/>
                </a:solidFill>
                <a:latin typeface="Palatino Linotype" panose="02040502050505030304" pitchFamily="18" charset="0"/>
              </a:rPr>
              <a:t>Stream of consciousness </a:t>
            </a:r>
            <a:r>
              <a:rPr lang="en-US" altLang="en-US">
                <a:latin typeface="Palatino Linotype" panose="02040502050505030304" pitchFamily="18" charset="0"/>
              </a:rPr>
              <a:t>is a style that some Modern writers use to portray the inner workings of a character’s mind.  </a:t>
            </a: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r>
              <a:rPr lang="en-US" altLang="en-US">
                <a:latin typeface="Palatino Linotype" panose="02040502050505030304" pitchFamily="18" charset="0"/>
              </a:rPr>
              <a:t>Writers catalog or describe the character’s thoughts, impressions, emotions, and ideas in rapid succession and without any interpretation or explanation by an outside narrator.  </a:t>
            </a:r>
          </a:p>
          <a:p>
            <a:pPr eaLnBrk="1" hangingPunct="1"/>
            <a:endParaRPr lang="en-US" altLang="en-US">
              <a:latin typeface="Palatino Linotype" panose="02040502050505030304" pitchFamily="18" charset="0"/>
            </a:endParaRPr>
          </a:p>
          <a:p>
            <a:pPr eaLnBrk="1" hangingPunct="1"/>
            <a:r>
              <a:rPr lang="en-US" altLang="en-US">
                <a:latin typeface="Palatino Linotype" panose="02040502050505030304" pitchFamily="18" charset="0"/>
              </a:rPr>
              <a:t>Writers who employ this style believe that it more accurately represents the confused and sometimes random jumps of the human mind.  </a:t>
            </a:r>
          </a:p>
          <a:p>
            <a:pPr eaLnBrk="1" hangingPunct="1"/>
            <a:endParaRPr lang="en-US" altLang="en-US">
              <a:latin typeface="Palatino Linotype" panose="02040502050505030304" pitchFamily="18" charset="0"/>
            </a:endParaRPr>
          </a:p>
        </p:txBody>
      </p:sp>
      <p:pic>
        <p:nvPicPr>
          <p:cNvPr id="204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6038" y="2133600"/>
            <a:ext cx="11811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2336800"/>
            <a:ext cx="1092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8525" y="2432050"/>
            <a:ext cx="1049338"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259013"/>
            <a:ext cx="106680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304800" y="1524000"/>
            <a:ext cx="845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FF00"/>
                </a:solidFill>
                <a:latin typeface="Palatino Linotype" panose="02040502050505030304" pitchFamily="18" charset="0"/>
              </a:rPr>
              <a:t>The Subject Matter of Literary Modernism </a:t>
            </a:r>
            <a:r>
              <a:rPr lang="en-US" altLang="en-US" sz="2000">
                <a:latin typeface="Palatino Linotype" panose="02040502050505030304" pitchFamily="18" charset="0"/>
              </a:rPr>
              <a:t/>
            </a:r>
            <a:br>
              <a:rPr lang="en-US" altLang="en-US" sz="2000">
                <a:latin typeface="Palatino Linotype" panose="02040502050505030304" pitchFamily="18" charset="0"/>
              </a:rPr>
            </a:br>
            <a:r>
              <a:rPr lang="en-US" altLang="en-US" sz="2000">
                <a:latin typeface="Palatino Linotype" panose="02040502050505030304" pitchFamily="18" charset="0"/>
              </a:rPr>
              <a:t/>
            </a:r>
            <a:br>
              <a:rPr lang="en-US" altLang="en-US" sz="2000">
                <a:latin typeface="Palatino Linotype" panose="02040502050505030304" pitchFamily="18" charset="0"/>
              </a:rPr>
            </a:br>
            <a:r>
              <a:rPr lang="en-US" altLang="en-US" sz="2000">
                <a:latin typeface="Palatino Linotype" panose="02040502050505030304" pitchFamily="18" charset="0"/>
              </a:rPr>
              <a:t>Alienation</a:t>
            </a:r>
            <a:br>
              <a:rPr lang="en-US" altLang="en-US" sz="2000">
                <a:latin typeface="Palatino Linotype" panose="02040502050505030304" pitchFamily="18" charset="0"/>
              </a:rPr>
            </a:br>
            <a:r>
              <a:rPr lang="en-US" altLang="en-US" sz="2000">
                <a:latin typeface="Palatino Linotype" panose="02040502050505030304" pitchFamily="18" charset="0"/>
              </a:rPr>
              <a:t/>
            </a:r>
            <a:br>
              <a:rPr lang="en-US" altLang="en-US" sz="2000">
                <a:latin typeface="Palatino Linotype" panose="02040502050505030304" pitchFamily="18" charset="0"/>
              </a:rPr>
            </a:br>
            <a:r>
              <a:rPr lang="en-US" altLang="en-US" sz="2000">
                <a:latin typeface="Palatino Linotype" panose="02040502050505030304" pitchFamily="18" charset="0"/>
              </a:rPr>
              <a:t>Existentialism</a:t>
            </a:r>
            <a:br>
              <a:rPr lang="en-US" altLang="en-US" sz="2000">
                <a:latin typeface="Palatino Linotype" panose="02040502050505030304" pitchFamily="18" charset="0"/>
              </a:rPr>
            </a:br>
            <a:r>
              <a:rPr lang="en-US" altLang="en-US" sz="2000">
                <a:latin typeface="Palatino Linotype" panose="02040502050505030304" pitchFamily="18" charset="0"/>
              </a:rPr>
              <a:t/>
            </a:r>
            <a:br>
              <a:rPr lang="en-US" altLang="en-US" sz="2000">
                <a:latin typeface="Palatino Linotype" panose="02040502050505030304" pitchFamily="18" charset="0"/>
              </a:rPr>
            </a:br>
            <a:r>
              <a:rPr lang="en-US" altLang="en-US" sz="2000">
                <a:latin typeface="Palatino Linotype" panose="02040502050505030304" pitchFamily="18" charset="0"/>
              </a:rPr>
              <a:t>Primitivism</a:t>
            </a:r>
            <a:br>
              <a:rPr lang="en-US" altLang="en-US" sz="2000">
                <a:latin typeface="Palatino Linotype" panose="02040502050505030304" pitchFamily="18" charset="0"/>
              </a:rPr>
            </a:br>
            <a:r>
              <a:rPr lang="en-US" altLang="en-US" sz="2000">
                <a:latin typeface="Palatino Linotype" panose="02040502050505030304" pitchFamily="18" charset="0"/>
              </a:rPr>
              <a:t/>
            </a:r>
            <a:br>
              <a:rPr lang="en-US" altLang="en-US" sz="2000">
                <a:latin typeface="Palatino Linotype" panose="02040502050505030304" pitchFamily="18" charset="0"/>
              </a:rPr>
            </a:br>
            <a:r>
              <a:rPr lang="en-US" altLang="en-US" sz="2000">
                <a:latin typeface="Palatino Linotype" panose="02040502050505030304" pitchFamily="18" charset="0"/>
              </a:rPr>
              <a:t>The Harlem Renaissance  </a:t>
            </a:r>
          </a:p>
          <a:p>
            <a:pPr eaLnBrk="1" hangingPunct="1"/>
            <a:endParaRPr lang="en-US" altLang="en-US">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3200400" y="533400"/>
            <a:ext cx="1857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FF00"/>
                </a:solidFill>
                <a:latin typeface="Palatino Linotype" panose="02040502050505030304" pitchFamily="18" charset="0"/>
              </a:rPr>
              <a:t>Alienation</a:t>
            </a:r>
          </a:p>
        </p:txBody>
      </p:sp>
      <p:sp>
        <p:nvSpPr>
          <p:cNvPr id="22531" name="TextBox 2"/>
          <p:cNvSpPr txBox="1">
            <a:spLocks noChangeArrowheads="1"/>
          </p:cNvSpPr>
          <p:nvPr/>
        </p:nvSpPr>
        <p:spPr bwMode="auto">
          <a:xfrm>
            <a:off x="609600" y="13716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During the Modern period, many young Americans felt like outsiders within their own culture.  It was difficult for them to come to terms with the unnecessary suffering and enormous loss of life caused by war.  Many artists were also troubled by the racism and sexism that was prevalent in American culture.</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This helps explain why many Modernists experimented with their own styles, rather than tap into the traditional literary forms of their culture.  </a:t>
            </a:r>
          </a:p>
          <a:p>
            <a:pPr eaLnBrk="1" hangingPunct="1"/>
            <a:endParaRPr lang="en-US" altLang="en-US">
              <a:latin typeface="Palatino Linotype" panose="02040502050505030304" pitchFamily="18" charset="0"/>
            </a:endParaRPr>
          </a:p>
          <a:p>
            <a:pPr eaLnBrk="1" hangingPunct="1"/>
            <a:r>
              <a:rPr lang="en-US" altLang="en-US">
                <a:latin typeface="Palatino Linotype" panose="02040502050505030304" pitchFamily="18" charset="0"/>
              </a:rPr>
              <a:t>The pervasive sense of alienation that many writers felt led them to leave the U.S. and live in “voluntary exile” in England and Europe.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Often referred to as “expatriates,” writers as diverse as Gertrude Stein, Ernest Hemingway, T.S. Eliot, Ezra Pound, Robert Frost, Langston Hughes, and Sherwood Anderson spent years living abroad.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In fact, some of them never returned home to the U.S.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733800" y="4572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FF00"/>
                </a:solidFill>
                <a:latin typeface="Palatino Linotype" panose="02040502050505030304" pitchFamily="18" charset="0"/>
              </a:rPr>
              <a:t>Alienation</a:t>
            </a:r>
          </a:p>
        </p:txBody>
      </p:sp>
      <p:sp>
        <p:nvSpPr>
          <p:cNvPr id="3" name="Oval 2"/>
          <p:cNvSpPr/>
          <p:nvPr/>
        </p:nvSpPr>
        <p:spPr>
          <a:xfrm>
            <a:off x="152400" y="1143000"/>
            <a:ext cx="8686800" cy="36576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chemeClr val="bg2"/>
                </a:solidFill>
              </a:rPr>
              <a:t>“You are all a lost generation.”</a:t>
            </a:r>
          </a:p>
          <a:p>
            <a:pPr algn="ctr" eaLnBrk="1" fontAlgn="auto" hangingPunct="1">
              <a:spcBef>
                <a:spcPts val="0"/>
              </a:spcBef>
              <a:spcAft>
                <a:spcPts val="0"/>
              </a:spcAft>
              <a:defRPr/>
            </a:pPr>
            <a:r>
              <a:rPr lang="en-US" sz="2800" dirty="0"/>
              <a:t>-</a:t>
            </a:r>
            <a:r>
              <a:rPr lang="en-US" sz="2400" dirty="0"/>
              <a:t>Gertrude Stein</a:t>
            </a:r>
            <a:r>
              <a:rPr lang="en-US" sz="2800" dirty="0"/>
              <a:t/>
            </a:r>
            <a:br>
              <a:rPr lang="en-US" sz="2800" dirty="0"/>
            </a:br>
            <a:r>
              <a:rPr lang="en-US" sz="2000" dirty="0"/>
              <a:t>(quoted by Ernest Hemingway as an epigraph to his 1926 novel, </a:t>
            </a:r>
            <a:r>
              <a:rPr lang="en-US" sz="2000" i="1" dirty="0"/>
              <a:t>The Sun Also Rises)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3429000" y="512763"/>
            <a:ext cx="2105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FF00"/>
                </a:solidFill>
                <a:latin typeface="Palatino Linotype" panose="02040502050505030304" pitchFamily="18" charset="0"/>
              </a:rPr>
              <a:t>Existentialism</a:t>
            </a:r>
          </a:p>
        </p:txBody>
      </p:sp>
      <p:sp>
        <p:nvSpPr>
          <p:cNvPr id="24579" name="TextBox 2"/>
          <p:cNvSpPr txBox="1">
            <a:spLocks noChangeArrowheads="1"/>
          </p:cNvSpPr>
          <p:nvPr/>
        </p:nvSpPr>
        <p:spPr bwMode="auto">
          <a:xfrm>
            <a:off x="762000" y="121920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Many modernists rejected traditional philosophical and religious systems of belief in favor of Existentialism, which suggests a meaningless, chaotic, Godless world.</a:t>
            </a:r>
          </a:p>
        </p:txBody>
      </p:sp>
      <p:sp>
        <p:nvSpPr>
          <p:cNvPr id="24580" name="TextBox 4"/>
          <p:cNvSpPr txBox="1">
            <a:spLocks noChangeArrowheads="1"/>
          </p:cNvSpPr>
          <p:nvPr/>
        </p:nvSpPr>
        <p:spPr bwMode="auto">
          <a:xfrm>
            <a:off x="727075" y="2819400"/>
            <a:ext cx="4114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Existentialists believe that the individual has the sole responsibility for giving his/her own life meaning and living life passionately and sincerely, in spite of many obstacles and distractions including despair, angst, absurdity, boredom, and death. </a:t>
            </a:r>
          </a:p>
        </p:txBody>
      </p:sp>
      <p:pic>
        <p:nvPicPr>
          <p:cNvPr id="2458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71750"/>
            <a:ext cx="24384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2819400" y="455613"/>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FF00"/>
                </a:solidFill>
                <a:latin typeface="Palatino Linotype" panose="02040502050505030304" pitchFamily="18" charset="0"/>
              </a:rPr>
              <a:t>Primitivism</a:t>
            </a:r>
          </a:p>
        </p:txBody>
      </p:sp>
      <p:sp>
        <p:nvSpPr>
          <p:cNvPr id="25603" name="TextBox 2"/>
          <p:cNvSpPr txBox="1">
            <a:spLocks noChangeArrowheads="1"/>
          </p:cNvSpPr>
          <p:nvPr/>
        </p:nvSpPr>
        <p:spPr bwMode="auto">
          <a:xfrm>
            <a:off x="508000" y="1066800"/>
            <a:ext cx="7924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Modernists were inspired by Native American and African American art.  The obsession with so-called “primitive” material and attitudes was fueled by an exploding interest in Freudian and Jungian psychology.  Both Freud and Jung discussed “hidden,” subconscious motives, and the “primitive” appeared to offer a setting to explore their theories of psychology and sexuality.  </a:t>
            </a:r>
          </a:p>
        </p:txBody>
      </p:sp>
      <p:sp>
        <p:nvSpPr>
          <p:cNvPr id="25604" name="TextBox 3"/>
          <p:cNvSpPr txBox="1">
            <a:spLocks noChangeArrowheads="1"/>
          </p:cNvSpPr>
          <p:nvPr/>
        </p:nvSpPr>
        <p:spPr bwMode="auto">
          <a:xfrm>
            <a:off x="812800" y="5619750"/>
            <a:ext cx="7543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The “primitive” was appealing because it seemed to represent a world unaffected by the constraints of modernity. </a:t>
            </a:r>
          </a:p>
        </p:txBody>
      </p:sp>
      <p:pic>
        <p:nvPicPr>
          <p:cNvPr id="2560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47988"/>
            <a:ext cx="221932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763838"/>
            <a:ext cx="1423988"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124200"/>
            <a:ext cx="2581275"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679450" y="3657600"/>
            <a:ext cx="7620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Palatino Linotype" panose="02040502050505030304" pitchFamily="18" charset="0"/>
            </a:endParaRPr>
          </a:p>
          <a:p>
            <a:pPr eaLnBrk="1" hangingPunct="1"/>
            <a:r>
              <a:rPr lang="en-US" altLang="en-US" sz="2400">
                <a:latin typeface="Palatino Linotype" panose="02040502050505030304" pitchFamily="18" charset="0"/>
              </a:rPr>
              <a:t>Many historians argue that America’s cultural coming of age occurs during this time.  </a:t>
            </a:r>
            <a:br>
              <a:rPr lang="en-US" altLang="en-US" sz="2400">
                <a:latin typeface="Palatino Linotype" panose="02040502050505030304" pitchFamily="18" charset="0"/>
              </a:rPr>
            </a:br>
            <a:r>
              <a:rPr lang="en-US" altLang="en-US" sz="2400">
                <a:latin typeface="Palatino Linotype" panose="02040502050505030304" pitchFamily="18" charset="0"/>
              </a:rPr>
              <a:t/>
            </a:r>
            <a:br>
              <a:rPr lang="en-US" altLang="en-US" sz="2400">
                <a:latin typeface="Palatino Linotype" panose="02040502050505030304" pitchFamily="18" charset="0"/>
              </a:rPr>
            </a:br>
            <a:r>
              <a:rPr lang="en-US" altLang="en-US" sz="2400">
                <a:latin typeface="Palatino Linotype" panose="02040502050505030304" pitchFamily="18" charset="0"/>
              </a:rPr>
              <a:t>The artistic innovations of Modernism are viewed as a response to dramatic historical, cultural, and economic events.</a:t>
            </a:r>
          </a:p>
          <a:p>
            <a:pPr eaLnBrk="1" hangingPunct="1"/>
            <a:endParaRPr lang="en-US" altLang="en-US" sz="2400">
              <a:latin typeface="Palatino Linotype" panose="02040502050505030304" pitchFamily="18" charset="0"/>
            </a:endParaRPr>
          </a:p>
          <a:p>
            <a:pPr eaLnBrk="1" hangingPunct="1"/>
            <a:endParaRPr lang="en-US" altLang="en-US" sz="2400">
              <a:latin typeface="Palatino Linotype" panose="02040502050505030304" pitchFamily="18" charset="0"/>
            </a:endParaRPr>
          </a:p>
          <a:p>
            <a:pPr eaLnBrk="1" hangingPunct="1"/>
            <a:endParaRPr lang="en-US" altLang="en-US" sz="2400">
              <a:latin typeface="Palatino Linotype" panose="02040502050505030304" pitchFamily="18" charset="0"/>
            </a:endParaRPr>
          </a:p>
        </p:txBody>
      </p:sp>
      <p:pic>
        <p:nvPicPr>
          <p:cNvPr id="819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11188"/>
            <a:ext cx="35814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8088" y="893763"/>
            <a:ext cx="3281362"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570163" y="3810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FF00"/>
                </a:solidFill>
                <a:latin typeface="Palatino Linotype" panose="02040502050505030304" pitchFamily="18" charset="0"/>
              </a:rPr>
              <a:t>Harlem Renaissance</a:t>
            </a:r>
          </a:p>
        </p:txBody>
      </p:sp>
      <p:sp>
        <p:nvSpPr>
          <p:cNvPr id="26627" name="TextBox 2"/>
          <p:cNvSpPr txBox="1">
            <a:spLocks noChangeArrowheads="1"/>
          </p:cNvSpPr>
          <p:nvPr/>
        </p:nvSpPr>
        <p:spPr bwMode="auto">
          <a:xfrm>
            <a:off x="588963" y="990600"/>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During the 1920s, Harlem – an area in upper Manhattan, New York --  became the national center of African American culture:  theater, music, dance, and literature.  </a:t>
            </a:r>
          </a:p>
        </p:txBody>
      </p:sp>
      <p:sp>
        <p:nvSpPr>
          <p:cNvPr id="26628" name="TextBox 3"/>
          <p:cNvSpPr txBox="1">
            <a:spLocks noChangeArrowheads="1"/>
          </p:cNvSpPr>
          <p:nvPr/>
        </p:nvSpPr>
        <p:spPr bwMode="auto">
          <a:xfrm>
            <a:off x="3124200" y="1906588"/>
            <a:ext cx="525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The Harlem Renaissance refers to the period just after WWI to the Depression when African American writers produced a tremendous amount of literary work.  </a:t>
            </a:r>
          </a:p>
        </p:txBody>
      </p:sp>
      <p:sp>
        <p:nvSpPr>
          <p:cNvPr id="26629" name="TextBox 4"/>
          <p:cNvSpPr txBox="1">
            <a:spLocks noChangeArrowheads="1"/>
          </p:cNvSpPr>
          <p:nvPr/>
        </p:nvSpPr>
        <p:spPr bwMode="auto">
          <a:xfrm>
            <a:off x="796925" y="5486400"/>
            <a:ext cx="769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Writers of the Harlem Renaissance express disillusionment with America and its promises.  Their disappointment was fueled by the continued racial strife and outbursts of prejudice and violence.</a:t>
            </a:r>
          </a:p>
        </p:txBody>
      </p:sp>
      <p:pic>
        <p:nvPicPr>
          <p:cNvPr id="2663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397125"/>
            <a:ext cx="24574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0650" y="3257550"/>
            <a:ext cx="22764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05200"/>
            <a:ext cx="134302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9963" y="3465513"/>
            <a:ext cx="1295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838200" y="762000"/>
            <a:ext cx="7924800" cy="1034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In conclusion, Modernism was a massive movement that included a broad range of authors, styles, and themes. </a:t>
            </a:r>
            <a:br>
              <a:rPr lang="en-US" altLang="en-US">
                <a:latin typeface="Palatino Linotype" panose="02040502050505030304" pitchFamily="18" charset="0"/>
              </a:rPr>
            </a:br>
            <a:endParaRPr lang="en-US" altLang="en-US">
              <a:latin typeface="Palatino Linotype" panose="02040502050505030304" pitchFamily="18" charset="0"/>
            </a:endParaRPr>
          </a:p>
          <a:p>
            <a:pPr eaLnBrk="1" hangingPunct="1"/>
            <a:r>
              <a:rPr lang="en-US" altLang="en-US">
                <a:latin typeface="Palatino Linotype" panose="02040502050505030304" pitchFamily="18" charset="0"/>
              </a:rPr>
              <a:t>It was a revolt against the conservative values of Realism.  </a:t>
            </a: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r>
              <a:rPr lang="en-US" altLang="en-US">
                <a:latin typeface="Palatino Linotype" panose="02040502050505030304" pitchFamily="18" charset="0"/>
              </a:rPr>
              <a:t/>
            </a:r>
            <a:br>
              <a:rPr lang="en-US" altLang="en-US">
                <a:latin typeface="Palatino Linotype" panose="02040502050505030304" pitchFamily="18" charset="0"/>
              </a:rPr>
            </a:br>
            <a:endParaRPr lang="en-US" altLang="en-US">
              <a:latin typeface="Palatino Linotype" panose="02040502050505030304" pitchFamily="18" charset="0"/>
            </a:endParaRPr>
          </a:p>
          <a:p>
            <a:pPr eaLnBrk="1" hangingPunct="1"/>
            <a:endParaRPr lang="en-US" altLang="en-US">
              <a:latin typeface="Palatino Linotype" panose="02040502050505030304" pitchFamily="18" charset="0"/>
            </a:endParaRPr>
          </a:p>
          <a:p>
            <a:pPr eaLnBrk="1" hangingPunct="1"/>
            <a:r>
              <a:rPr lang="en-US" altLang="en-US">
                <a:latin typeface="Palatino Linotype" panose="02040502050505030304" pitchFamily="18" charset="0"/>
              </a:rPr>
              <a:t>Modernism underscored the abstract, unconventional, largely uncertain ethic brought on by rapidly changing technology and dramatic cultural shifts.  </a:t>
            </a:r>
          </a:p>
          <a:p>
            <a:pPr eaLnBrk="1" hangingPunct="1"/>
            <a:endParaRPr lang="en-US" altLang="en-US">
              <a:latin typeface="Palatino Linotype" panose="02040502050505030304" pitchFamily="18" charset="0"/>
            </a:endParaRPr>
          </a:p>
          <a:p>
            <a:pPr eaLnBrk="1" hangingPunct="1"/>
            <a:r>
              <a:rPr lang="en-US" altLang="en-US">
                <a:latin typeface="Palatino Linotype" panose="02040502050505030304" pitchFamily="18" charset="0"/>
              </a:rPr>
              <a:t>Due to the richness of the art and literature produced during this time, it is sometimes referred to as the </a:t>
            </a:r>
            <a:r>
              <a:rPr lang="en-US" altLang="en-US">
                <a:solidFill>
                  <a:srgbClr val="FFFF00"/>
                </a:solidFill>
                <a:latin typeface="Palatino Linotype" panose="02040502050505030304" pitchFamily="18" charset="0"/>
              </a:rPr>
              <a:t>20</a:t>
            </a:r>
            <a:r>
              <a:rPr lang="en-US" altLang="en-US" baseline="30000">
                <a:solidFill>
                  <a:srgbClr val="FFFF00"/>
                </a:solidFill>
                <a:latin typeface="Palatino Linotype" panose="02040502050505030304" pitchFamily="18" charset="0"/>
              </a:rPr>
              <a:t>th</a:t>
            </a:r>
            <a:r>
              <a:rPr lang="en-US" altLang="en-US">
                <a:solidFill>
                  <a:srgbClr val="FFFF00"/>
                </a:solidFill>
                <a:latin typeface="Palatino Linotype" panose="02040502050505030304" pitchFamily="18" charset="0"/>
              </a:rPr>
              <a:t> Century Renaissance</a:t>
            </a:r>
            <a:r>
              <a:rPr lang="en-US" altLang="en-US">
                <a:latin typeface="Palatino Linotype" panose="02040502050505030304" pitchFamily="18" charset="0"/>
              </a:rPr>
              <a:t>.</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 </a:t>
            </a:r>
          </a:p>
          <a:p>
            <a:pPr eaLnBrk="1" hangingPunct="1"/>
            <a:endParaRPr lang="en-US" altLang="en-US">
              <a:latin typeface="Palatino Linotype" panose="02040502050505030304" pitchFamily="18" charset="0"/>
            </a:endParaRPr>
          </a:p>
          <a:p>
            <a:pPr eaLnBrk="1" hangingPunct="1"/>
            <a:r>
              <a:rPr lang="en-US" altLang="en-US">
                <a:latin typeface="Palatino Linotype" panose="02040502050505030304" pitchFamily="18" charset="0"/>
              </a:rPr>
              <a:t>Due to the richness of the art and literature produced during this period, it</a:t>
            </a:r>
            <a:br>
              <a:rPr lang="en-US" altLang="en-US">
                <a:latin typeface="Palatino Linotype" panose="02040502050505030304" pitchFamily="18" charset="0"/>
              </a:rPr>
            </a:br>
            <a:r>
              <a:rPr lang="en-US" altLang="en-US">
                <a:latin typeface="Palatino Linotype" panose="02040502050505030304" pitchFamily="18" charset="0"/>
              </a:rPr>
              <a:t>is often referred to as the Twentieth Century Renaissance.</a:t>
            </a:r>
          </a:p>
        </p:txBody>
      </p:sp>
      <p:pic>
        <p:nvPicPr>
          <p:cNvPr id="276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47900"/>
            <a:ext cx="19335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03463"/>
            <a:ext cx="1817688"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838200" y="838200"/>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FF00"/>
                </a:solidFill>
                <a:latin typeface="Palatino Linotype" panose="02040502050505030304" pitchFamily="18" charset="0"/>
              </a:rPr>
              <a:t>Significant Events of the Modern Period</a:t>
            </a:r>
          </a:p>
        </p:txBody>
      </p:sp>
      <p:sp>
        <p:nvSpPr>
          <p:cNvPr id="9219" name="TextBox 2"/>
          <p:cNvSpPr txBox="1">
            <a:spLocks noChangeArrowheads="1"/>
          </p:cNvSpPr>
          <p:nvPr/>
        </p:nvSpPr>
        <p:spPr bwMode="auto">
          <a:xfrm>
            <a:off x="914400" y="1828800"/>
            <a:ext cx="79105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00"/>
                </a:solidFill>
                <a:latin typeface="Palatino Linotype" panose="02040502050505030304" pitchFamily="18" charset="0"/>
              </a:rPr>
              <a:t>1914</a:t>
            </a:r>
            <a:r>
              <a:rPr lang="en-US" altLang="en-US">
                <a:latin typeface="Palatino Linotype" panose="02040502050505030304" pitchFamily="18" charset="0"/>
              </a:rPr>
              <a:t> – World War I begins.  President Wilson declares America’s neutrality.</a:t>
            </a:r>
            <a:br>
              <a:rPr lang="en-US" altLang="en-US">
                <a:latin typeface="Palatino Linotype" panose="02040502050505030304" pitchFamily="18" charset="0"/>
              </a:rPr>
            </a:br>
            <a:endParaRPr lang="en-US" altLang="en-US">
              <a:latin typeface="Palatino Linotype" panose="02040502050505030304" pitchFamily="18" charset="0"/>
            </a:endParaRPr>
          </a:p>
          <a:p>
            <a:pPr eaLnBrk="1" hangingPunct="1"/>
            <a:r>
              <a:rPr lang="en-US" altLang="en-US">
                <a:solidFill>
                  <a:srgbClr val="FFFF00"/>
                </a:solidFill>
                <a:latin typeface="Palatino Linotype" panose="02040502050505030304" pitchFamily="18" charset="0"/>
              </a:rPr>
              <a:t>1917</a:t>
            </a:r>
            <a:r>
              <a:rPr lang="en-US" altLang="en-US">
                <a:latin typeface="Palatino Linotype" panose="02040502050505030304" pitchFamily="18" charset="0"/>
              </a:rPr>
              <a:t> – The U.S. enters World War I to “make the world safe for democracy.”</a:t>
            </a:r>
          </a:p>
          <a:p>
            <a:pPr eaLnBrk="1" hangingPunct="1"/>
            <a:endParaRPr lang="en-US" altLang="en-US">
              <a:latin typeface="Palatino Linotype" panose="02040502050505030304" pitchFamily="18" charset="0"/>
            </a:endParaRPr>
          </a:p>
          <a:p>
            <a:pPr eaLnBrk="1" hangingPunct="1"/>
            <a:r>
              <a:rPr lang="en-US" altLang="en-US">
                <a:solidFill>
                  <a:srgbClr val="FFFF00"/>
                </a:solidFill>
                <a:latin typeface="Palatino Linotype" panose="02040502050505030304" pitchFamily="18" charset="0"/>
              </a:rPr>
              <a:t>1918</a:t>
            </a:r>
            <a:r>
              <a:rPr lang="en-US" altLang="en-US">
                <a:latin typeface="Palatino Linotype" panose="02040502050505030304" pitchFamily="18" charset="0"/>
              </a:rPr>
              <a:t> – World War I ends</a:t>
            </a:r>
          </a:p>
          <a:p>
            <a:pPr eaLnBrk="1" hangingPunct="1"/>
            <a:endParaRPr lang="en-US" altLang="en-US">
              <a:latin typeface="Palatino Linotype" panose="02040502050505030304" pitchFamily="18" charset="0"/>
            </a:endParaRPr>
          </a:p>
        </p:txBody>
      </p:sp>
      <p:sp>
        <p:nvSpPr>
          <p:cNvPr id="9220" name="TextBox 3"/>
          <p:cNvSpPr txBox="1">
            <a:spLocks noChangeArrowheads="1"/>
          </p:cNvSpPr>
          <p:nvPr/>
        </p:nvSpPr>
        <p:spPr bwMode="auto">
          <a:xfrm>
            <a:off x="838200" y="3886200"/>
            <a:ext cx="242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 </a:t>
            </a:r>
          </a:p>
        </p:txBody>
      </p:sp>
      <p:pic>
        <p:nvPicPr>
          <p:cNvPr id="922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0450" y="3043238"/>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5"/>
          <p:cNvSpPr txBox="1">
            <a:spLocks noChangeArrowheads="1"/>
          </p:cNvSpPr>
          <p:nvPr/>
        </p:nvSpPr>
        <p:spPr bwMode="auto">
          <a:xfrm>
            <a:off x="657225" y="5757863"/>
            <a:ext cx="8167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Palatino Linotype" panose="02040502050505030304" pitchFamily="18" charset="0"/>
              </a:rPr>
              <a:t>8.7 million people died for reasons many people could not understand</a:t>
            </a:r>
          </a:p>
        </p:txBody>
      </p:sp>
      <p:pic>
        <p:nvPicPr>
          <p:cNvPr id="922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82988"/>
            <a:ext cx="27146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533400" y="762000"/>
            <a:ext cx="800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Before World War I, people believed that technology was a sign of progress and that it would help to serve humanity.  The horrors of technology applied to warfare, however, highlighted the ambiguities of “progress.”  </a:t>
            </a:r>
          </a:p>
        </p:txBody>
      </p:sp>
      <p:pic>
        <p:nvPicPr>
          <p:cNvPr id="102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956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907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4"/>
          <p:cNvSpPr txBox="1">
            <a:spLocks noChangeArrowheads="1"/>
          </p:cNvSpPr>
          <p:nvPr/>
        </p:nvSpPr>
        <p:spPr bwMode="auto">
          <a:xfrm>
            <a:off x="695325" y="5086350"/>
            <a:ext cx="7969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Palatino Linotype" panose="02040502050505030304" pitchFamily="18" charset="0"/>
              </a:rPr>
              <a:t>Machine guns, tanks, submarines, airplanes, flame throwers, and poison gas</a:t>
            </a:r>
            <a:br>
              <a:rPr lang="en-US" altLang="en-US">
                <a:latin typeface="Palatino Linotype" panose="02040502050505030304" pitchFamily="18" charset="0"/>
              </a:rPr>
            </a:br>
            <a:r>
              <a:rPr lang="en-US" altLang="en-US">
                <a:latin typeface="Palatino Linotype" panose="02040502050505030304" pitchFamily="18" charset="0"/>
              </a:rPr>
              <a:t>proved that technology could be used for mass violence.  </a:t>
            </a:r>
          </a:p>
        </p:txBody>
      </p:sp>
      <p:pic>
        <p:nvPicPr>
          <p:cNvPr id="1024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362200"/>
            <a:ext cx="28067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533400" y="4038600"/>
            <a:ext cx="8305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00"/>
                </a:solidFill>
                <a:latin typeface="Palatino Linotype" panose="02040502050505030304" pitchFamily="18" charset="0"/>
              </a:rPr>
              <a:t>1919</a:t>
            </a:r>
            <a:r>
              <a:rPr lang="en-US" altLang="en-US">
                <a:latin typeface="Palatino Linotype" panose="02040502050505030304" pitchFamily="18" charset="0"/>
              </a:rPr>
              <a:t> – Riots motivated by racial tensions erupt in American cities during the </a:t>
            </a:r>
            <a:br>
              <a:rPr lang="en-US" altLang="en-US">
                <a:latin typeface="Palatino Linotype" panose="02040502050505030304" pitchFamily="18" charset="0"/>
              </a:rPr>
            </a:br>
            <a:r>
              <a:rPr lang="en-US" altLang="en-US">
                <a:latin typeface="Palatino Linotype" panose="02040502050505030304" pitchFamily="18" charset="0"/>
              </a:rPr>
              <a:t>“Red-Summer of 1919.”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latin typeface="Palatino Linotype" panose="02040502050505030304" pitchFamily="18" charset="0"/>
              </a:rPr>
              <a:t>The worst riots occurred in Chicago after a black teenager was stoned to death for swimming in a whites only Lake Michigan beach.  Blacks retaliated, and whites reacted.  After over a week of violence, 38 people were killed, 537 were injured, and over 1,000 were left homeless. </a:t>
            </a:r>
          </a:p>
        </p:txBody>
      </p:sp>
      <p:pic>
        <p:nvPicPr>
          <p:cNvPr id="112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19175"/>
            <a:ext cx="32258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019175"/>
            <a:ext cx="3251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49363"/>
            <a:ext cx="19589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
          <p:cNvSpPr txBox="1">
            <a:spLocks noChangeArrowheads="1"/>
          </p:cNvSpPr>
          <p:nvPr/>
        </p:nvSpPr>
        <p:spPr bwMode="auto">
          <a:xfrm>
            <a:off x="381000" y="5410200"/>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0"/>
                </a:solidFill>
                <a:latin typeface="Palatino Linotype" panose="02040502050505030304" pitchFamily="18" charset="0"/>
              </a:rPr>
              <a:t>1920</a:t>
            </a:r>
            <a:r>
              <a:rPr lang="en-US" altLang="en-US" sz="2000">
                <a:latin typeface="Palatino Linotype" panose="02040502050505030304" pitchFamily="18" charset="0"/>
              </a:rPr>
              <a:t> – The Nineteenth Amendment gave women the right to vote.</a:t>
            </a:r>
            <a:endParaRPr lang="en-US" altLang="en-US" sz="2000">
              <a:solidFill>
                <a:srgbClr val="FFFF00"/>
              </a:solidFill>
              <a:latin typeface="Palatino Linotype" panose="02040502050505030304" pitchFamily="18" charset="0"/>
            </a:endParaRPr>
          </a:p>
        </p:txBody>
      </p:sp>
      <p:pic>
        <p:nvPicPr>
          <p:cNvPr id="122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38862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55663"/>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762000" y="5181600"/>
            <a:ext cx="7848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eaLnBrk="1" hangingPunct="1"/>
            <a:r>
              <a:rPr lang="en-US" altLang="en-US">
                <a:solidFill>
                  <a:srgbClr val="FFFF00"/>
                </a:solidFill>
                <a:latin typeface="Palatino Linotype" panose="02040502050505030304" pitchFamily="18" charset="0"/>
              </a:rPr>
              <a:t>1920</a:t>
            </a:r>
            <a:r>
              <a:rPr lang="en-US" altLang="en-US">
                <a:latin typeface="Palatino Linotype" panose="02040502050505030304" pitchFamily="18" charset="0"/>
              </a:rPr>
              <a:t> - Prohibition begins after the Eighteenth Amendment forbids the “manufacture, sale, or transportation of intoxicating liquors.”  </a:t>
            </a:r>
            <a:br>
              <a:rPr lang="en-US" altLang="en-US">
                <a:latin typeface="Palatino Linotype" panose="02040502050505030304" pitchFamily="18" charset="0"/>
              </a:rPr>
            </a:br>
            <a:r>
              <a:rPr lang="en-US" altLang="en-US">
                <a:latin typeface="Palatino Linotype" panose="02040502050505030304" pitchFamily="18" charset="0"/>
              </a:rPr>
              <a:t/>
            </a:r>
            <a:br>
              <a:rPr lang="en-US" altLang="en-US">
                <a:latin typeface="Palatino Linotype" panose="02040502050505030304" pitchFamily="18" charset="0"/>
              </a:rPr>
            </a:br>
            <a:r>
              <a:rPr lang="en-US" altLang="en-US">
                <a:solidFill>
                  <a:srgbClr val="FFFF00"/>
                </a:solidFill>
                <a:latin typeface="Palatino Linotype" panose="02040502050505030304" pitchFamily="18" charset="0"/>
              </a:rPr>
              <a:t>1933</a:t>
            </a:r>
            <a:r>
              <a:rPr lang="en-US" altLang="en-US">
                <a:latin typeface="Palatino Linotype" panose="02040502050505030304" pitchFamily="18" charset="0"/>
              </a:rPr>
              <a:t> – The Eighteenth Amendment is repealed.</a:t>
            </a:r>
          </a:p>
          <a:p>
            <a:pPr eaLnBrk="1" hangingPunct="1"/>
            <a:endParaRPr lang="en-US" altLang="en-US">
              <a:latin typeface="Palatino Linotype" panose="02040502050505030304" pitchFamily="18" charset="0"/>
            </a:endParaRPr>
          </a:p>
        </p:txBody>
      </p:sp>
      <p:pic>
        <p:nvPicPr>
          <p:cNvPr id="133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06400"/>
            <a:ext cx="24193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8988" y="269875"/>
            <a:ext cx="39814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12737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2013" y="2717800"/>
            <a:ext cx="20669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066800" y="5562600"/>
            <a:ext cx="660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00"/>
                </a:solidFill>
                <a:latin typeface="Palatino Linotype" panose="02040502050505030304" pitchFamily="18" charset="0"/>
              </a:rPr>
              <a:t>1923</a:t>
            </a:r>
            <a:r>
              <a:rPr lang="en-US" altLang="en-US">
                <a:latin typeface="Palatino Linotype" panose="02040502050505030304" pitchFamily="18" charset="0"/>
              </a:rPr>
              <a:t> – Ku Klux Klan membership rises to a reported 4 million.  </a:t>
            </a:r>
          </a:p>
        </p:txBody>
      </p:sp>
      <p:pic>
        <p:nvPicPr>
          <p:cNvPr id="14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84500"/>
            <a:ext cx="2428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81163"/>
            <a:ext cx="35242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279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762000"/>
            <a:ext cx="16192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685800" y="533400"/>
            <a:ext cx="3954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00"/>
                </a:solidFill>
                <a:latin typeface="Palatino Linotype" panose="02040502050505030304" pitchFamily="18" charset="0"/>
              </a:rPr>
              <a:t>1929</a:t>
            </a:r>
            <a:r>
              <a:rPr lang="en-US" altLang="en-US">
                <a:latin typeface="Palatino Linotype" panose="02040502050505030304" pitchFamily="18" charset="0"/>
              </a:rPr>
              <a:t> – The U.S. Stock Market crashes</a:t>
            </a:r>
          </a:p>
        </p:txBody>
      </p:sp>
      <p:sp>
        <p:nvSpPr>
          <p:cNvPr id="15363" name="TextBox 2"/>
          <p:cNvSpPr txBox="1">
            <a:spLocks noChangeArrowheads="1"/>
          </p:cNvSpPr>
          <p:nvPr/>
        </p:nvSpPr>
        <p:spPr bwMode="auto">
          <a:xfrm>
            <a:off x="206375" y="35814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00"/>
                </a:solidFill>
                <a:latin typeface="Palatino Linotype" panose="02040502050505030304" pitchFamily="18" charset="0"/>
              </a:rPr>
              <a:t>1930s</a:t>
            </a:r>
            <a:r>
              <a:rPr lang="en-US" altLang="en-US">
                <a:latin typeface="Palatino Linotype" panose="02040502050505030304" pitchFamily="18" charset="0"/>
              </a:rPr>
              <a:t> – The Great Depression</a:t>
            </a:r>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8538" y="214313"/>
            <a:ext cx="2436812"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25" y="1157288"/>
            <a:ext cx="26955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2988" y="2400300"/>
            <a:ext cx="21145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228850"/>
            <a:ext cx="24653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27738" y="4343400"/>
            <a:ext cx="28575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0767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2457</TotalTime>
  <Words>1243</Words>
  <Application>Microsoft Office PowerPoint</Application>
  <PresentationFormat>On-screen Show (4:3)</PresentationFormat>
  <Paragraphs>117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Palatino Linotype</vt:lpstr>
      <vt:lpstr>Wingdings</vt:lpstr>
      <vt:lpstr>Calibri</vt:lpstr>
      <vt:lpstr>Elemental</vt:lpstr>
      <vt:lpstr>The Modern Period in American Literature 1915-1945 Dr. Karen Rose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67</cp:revision>
  <dcterms:created xsi:type="dcterms:W3CDTF">2012-01-20T05:51:15Z</dcterms:created>
  <dcterms:modified xsi:type="dcterms:W3CDTF">2023-03-30T20:47:40Z</dcterms:modified>
</cp:coreProperties>
</file>