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00" r:id="rId2"/>
    <p:sldId id="305" r:id="rId3"/>
    <p:sldId id="347" r:id="rId4"/>
    <p:sldId id="306" r:id="rId5"/>
    <p:sldId id="343" r:id="rId6"/>
    <p:sldId id="344" r:id="rId7"/>
    <p:sldId id="345" r:id="rId8"/>
    <p:sldId id="307" r:id="rId9"/>
    <p:sldId id="308" r:id="rId10"/>
    <p:sldId id="346"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1" d="100"/>
          <a:sy n="81" d="100"/>
        </p:scale>
        <p:origin x="1502" y="4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92276D68-8E93-4CFB-9B65-FADAACA7F54A}" type="datetime1">
              <a:rPr lang="en-US" altLang="en-US"/>
              <a:pPr/>
              <a:t>3/5/2023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FC9E1A4-AC99-49E4-9EB2-FFA4DB54787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7D3CD57-20C2-4897-A78B-90DDDE99C772}"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spcBef>
                <a:spcPct val="0"/>
              </a:spcBef>
            </a:pPr>
            <a:endParaRPr lang="en-US" altLang="en-US" b="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ja-JP" smtClean="0">
                <a:ea typeface="ＭＳ Ｐゴシック" panose="020B0600070205080204" pitchFamily="34" charset="-128"/>
              </a:rPr>
              <a:t>Do you notice flat, splintered planes and geometric shapes? Influences from a non-Western culture? </a:t>
            </a:r>
          </a:p>
          <a:p>
            <a:pPr eaLnBrk="1" hangingPunct="1">
              <a:spcBef>
                <a:spcPct val="0"/>
              </a:spcBef>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smtClean="0">
                <a:ea typeface="ＭＳ Ｐゴシック" panose="020B0600070205080204" pitchFamily="34" charset="-128"/>
              </a:rPr>
              <a:t>Give your class a few minutes to look at </a:t>
            </a:r>
            <a:r>
              <a:rPr lang="en-US" altLang="en-US" i="1" smtClean="0">
                <a:ea typeface="ＭＳ Ｐゴシック" panose="020B0600070205080204" pitchFamily="34" charset="-128"/>
              </a:rPr>
              <a:t>Les Demoiselles d</a:t>
            </a:r>
            <a:r>
              <a:rPr lang="ja-JP" altLang="en-US" i="1" smtClean="0">
                <a:ea typeface="ＭＳ Ｐゴシック" panose="020B0600070205080204" pitchFamily="34" charset="-128"/>
              </a:rPr>
              <a:t>’</a:t>
            </a:r>
            <a:r>
              <a:rPr lang="en-US" altLang="ja-JP" i="1" smtClean="0">
                <a:ea typeface="ＭＳ Ｐゴシック" panose="020B0600070205080204" pitchFamily="34" charset="-128"/>
              </a:rPr>
              <a:t>Avignon</a:t>
            </a:r>
            <a:r>
              <a:rPr lang="en-US" altLang="ja-JP" smtClean="0">
                <a:ea typeface="ＭＳ Ｐゴシック" panose="020B0600070205080204" pitchFamily="34" charset="-128"/>
              </a:rPr>
              <a:t>. Ask them to describe what they see in the work. Have them observe the figures carefully, noting what each is doing and comparing them to each other. Ask your students to describe the figures</a:t>
            </a:r>
            <a:r>
              <a:rPr lang="ja-JP" altLang="en-US" smtClean="0">
                <a:ea typeface="ＭＳ Ｐゴシック" panose="020B0600070205080204" pitchFamily="34" charset="-128"/>
              </a:rPr>
              <a:t>’</a:t>
            </a:r>
            <a:r>
              <a:rPr lang="en-US" altLang="ja-JP" smtClean="0">
                <a:ea typeface="ＭＳ Ｐゴシック" panose="020B0600070205080204" pitchFamily="34" charset="-128"/>
              </a:rPr>
              <a:t> body language, facial expressions, and relationships to each other.  Picasso based this work on a memory he had of a brothel on Avignon Street in Barcelona, Spain that he had visited when he was a young man. The size of this work is 8 feet tall by 7</a:t>
            </a:r>
            <a:r>
              <a:rPr lang="ja-JP" altLang="en-US" smtClean="0">
                <a:ea typeface="ＭＳ Ｐゴシック" panose="020B0600070205080204" pitchFamily="34" charset="-128"/>
              </a:rPr>
              <a:t>’</a:t>
            </a:r>
            <a:r>
              <a:rPr lang="en-US" altLang="ja-JP" smtClean="0">
                <a:ea typeface="ＭＳ Ｐゴシック" panose="020B0600070205080204" pitchFamily="34" charset="-128"/>
              </a:rPr>
              <a:t>8</a:t>
            </a:r>
            <a:r>
              <a:rPr lang="ja-JP" altLang="en-US" smtClean="0">
                <a:ea typeface="ＭＳ Ｐゴシック" panose="020B0600070205080204" pitchFamily="34" charset="-128"/>
              </a:rPr>
              <a:t>’’</a:t>
            </a:r>
            <a:r>
              <a:rPr lang="en-US" altLang="ja-JP" smtClean="0">
                <a:ea typeface="ＭＳ Ｐゴシック" panose="020B0600070205080204" pitchFamily="34" charset="-128"/>
              </a:rPr>
              <a:t> wide. Have your students imagine how the size effects how the viewer interprets the work.</a:t>
            </a:r>
          </a:p>
          <a:p>
            <a:pPr>
              <a:spcBef>
                <a:spcPct val="0"/>
              </a:spcBef>
            </a:pPr>
            <a:endParaRPr lang="en-US" altLang="en-US" b="1" smtClean="0">
              <a:ea typeface="ＭＳ Ｐゴシック" panose="020B0600070205080204" pitchFamily="34" charset="-128"/>
            </a:endParaRPr>
          </a:p>
          <a:p>
            <a:pPr>
              <a:spcBef>
                <a:spcPct val="0"/>
              </a:spcBef>
            </a:pPr>
            <a:endParaRPr lang="en-US" altLang="en-US" b="1"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6D06901-322E-48AC-9DA8-3E66772BE6C1}"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spcBef>
                <a:spcPct val="0"/>
              </a:spcBef>
            </a:pPr>
            <a:endParaRPr lang="en-US" altLang="en-US" b="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mtClean="0">
                <a:latin typeface="Arial" panose="020B0604020202020204" pitchFamily="34" charset="0"/>
                <a:ea typeface="ＭＳ Ｐゴシック" panose="020B0600070205080204" pitchFamily="34" charset="-128"/>
              </a:rPr>
              <a:t>How is </a:t>
            </a:r>
            <a:r>
              <a:rPr lang="en-US" altLang="en-US" i="1" smtClean="0">
                <a:latin typeface="Arial" panose="020B0604020202020204" pitchFamily="34" charset="0"/>
                <a:ea typeface="ＭＳ Ｐゴシック" panose="020B0600070205080204" pitchFamily="34" charset="-128"/>
              </a:rPr>
              <a:t>The Bather </a:t>
            </a:r>
            <a:r>
              <a:rPr lang="en-US" altLang="en-US" smtClean="0">
                <a:latin typeface="Arial" panose="020B0604020202020204" pitchFamily="34" charset="0"/>
                <a:ea typeface="ＭＳ Ｐゴシック" panose="020B0600070205080204" pitchFamily="34" charset="-128"/>
              </a:rPr>
              <a:t>different from </a:t>
            </a:r>
            <a:r>
              <a:rPr lang="en-US" altLang="en-US" i="1" smtClean="0">
                <a:latin typeface="Arial" panose="020B0604020202020204" pitchFamily="34" charset="0"/>
                <a:ea typeface="ＭＳ Ｐゴシック" panose="020B0600070205080204" pitchFamily="34" charset="-128"/>
              </a:rPr>
              <a:t>Les Demoiselles d</a:t>
            </a:r>
            <a:r>
              <a:rPr lang="ja-JP" altLang="en-US" i="1" smtClean="0">
                <a:latin typeface="Arial" panose="020B0604020202020204" pitchFamily="34" charset="0"/>
                <a:ea typeface="ＭＳ Ｐゴシック" panose="020B0600070205080204" pitchFamily="34" charset="-128"/>
              </a:rPr>
              <a:t>’</a:t>
            </a:r>
            <a:r>
              <a:rPr lang="en-US" altLang="ja-JP" i="1" smtClean="0">
                <a:latin typeface="Arial" panose="020B0604020202020204" pitchFamily="34" charset="0"/>
                <a:ea typeface="ＭＳ Ｐゴシック" panose="020B0600070205080204" pitchFamily="34" charset="-128"/>
              </a:rPr>
              <a:t>Avignon</a:t>
            </a:r>
            <a:r>
              <a:rPr lang="en-US" altLang="ja-JP" smtClean="0">
                <a:latin typeface="Arial" panose="020B0604020202020204" pitchFamily="34" charset="0"/>
                <a:ea typeface="ＭＳ Ｐゴシック" panose="020B0600070205080204" pitchFamily="34" charset="-128"/>
              </a:rPr>
              <a:t>? How is it similar? What makes </a:t>
            </a:r>
            <a:r>
              <a:rPr lang="en-US" altLang="ja-JP" i="1" smtClean="0">
                <a:latin typeface="Arial" panose="020B0604020202020204" pitchFamily="34" charset="0"/>
                <a:ea typeface="ＭＳ Ｐゴシック" panose="020B0600070205080204" pitchFamily="34" charset="-128"/>
              </a:rPr>
              <a:t>Les Demoiselles </a:t>
            </a:r>
            <a:r>
              <a:rPr lang="en-US" altLang="ja-JP" smtClean="0">
                <a:latin typeface="Arial" panose="020B0604020202020204" pitchFamily="34" charset="0"/>
                <a:ea typeface="ＭＳ Ｐゴシック" panose="020B0600070205080204" pitchFamily="34" charset="-128"/>
              </a:rPr>
              <a:t>d</a:t>
            </a:r>
            <a:r>
              <a:rPr lang="ja-JP" altLang="en-US" smtClean="0">
                <a:latin typeface="Arial" panose="020B0604020202020204" pitchFamily="34" charset="0"/>
                <a:ea typeface="ＭＳ Ｐゴシック" panose="020B0600070205080204" pitchFamily="34" charset="-128"/>
              </a:rPr>
              <a:t>’</a:t>
            </a:r>
            <a:r>
              <a:rPr lang="en-US" altLang="ja-JP" smtClean="0">
                <a:latin typeface="Arial" panose="020B0604020202020204" pitchFamily="34" charset="0"/>
                <a:ea typeface="ＭＳ Ｐゴシック" panose="020B0600070205080204" pitchFamily="34" charset="-128"/>
              </a:rPr>
              <a:t>Avignon an early Cubist work of art? In your opinion, which painting is more modern? Explain.</a:t>
            </a:r>
          </a:p>
          <a:p>
            <a:pPr eaLnBrk="1" hangingPunct="1">
              <a:spcBef>
                <a:spcPct val="0"/>
              </a:spcBef>
            </a:pPr>
            <a:endParaRPr lang="en-US" altLang="en-US" b="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mtClean="0">
                <a:ea typeface="ＭＳ Ｐゴシック" panose="020B0600070205080204" pitchFamily="34" charset="-128"/>
              </a:rPr>
              <a:t>To help organize the conversation, ask students to first describe what they notice about each work’s formal aspects: composition, color, line, shape, and painting style. Then ask, do you notice anything ‘new’ or ‘modern’ in either painting? What makes </a:t>
            </a:r>
            <a:r>
              <a:rPr lang="en-US" altLang="en-US" i="1" smtClean="0">
                <a:ea typeface="ＭＳ Ｐゴシック" panose="020B0600070205080204" pitchFamily="34" charset="-128"/>
              </a:rPr>
              <a:t>Les</a:t>
            </a:r>
            <a:r>
              <a:rPr lang="en-US" altLang="en-US" smtClean="0">
                <a:ea typeface="ＭＳ Ｐゴシック" panose="020B0600070205080204" pitchFamily="34" charset="-128"/>
              </a:rPr>
              <a:t> </a:t>
            </a:r>
            <a:r>
              <a:rPr lang="en-US" altLang="en-US" i="1" smtClean="0">
                <a:ea typeface="ＭＳ Ｐゴシック" panose="020B0600070205080204" pitchFamily="34" charset="-128"/>
              </a:rPr>
              <a:t>Demoiselles d’Avignon </a:t>
            </a:r>
            <a:r>
              <a:rPr lang="en-US" altLang="en-US" smtClean="0">
                <a:ea typeface="ＭＳ Ｐゴシック" panose="020B0600070205080204" pitchFamily="34" charset="-128"/>
              </a:rPr>
              <a:t>an early Cubist work of art? (geometric shapes, breaking the figure up into multiple perspectives)</a:t>
            </a:r>
          </a:p>
          <a:p>
            <a:pPr eaLnBrk="1" hangingPunct="1">
              <a:spcBef>
                <a:spcPct val="0"/>
              </a:spcBef>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3ECE814-B062-49E4-A974-A00B824B1237}"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spcBef>
                <a:spcPct val="0"/>
              </a:spcBef>
            </a:pPr>
            <a:endParaRPr lang="en-US" altLang="en-US" b="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mtClean="0">
                <a:ea typeface="ＭＳ Ｐゴシック" panose="020B0600070205080204" pitchFamily="34" charset="-128"/>
              </a:rPr>
              <a:t>Each painting contains a figure and a guitar. Try to have your students identify the figure and any other realistic parts. (Braque’s on the left has a rope on a nail in the upper left corner.) Both artists deliberately used muted colors so that the viewer would notice the angles, shapes, and composition rather than the color. Picasso and Braque worked so closely together that many people had trouble distinguishing their work. The two artists often left signatures off their canvases, signing the back rather than the front, in order to encourage confusion. </a:t>
            </a:r>
          </a:p>
          <a:p>
            <a:pPr eaLnBrk="1" hangingPunct="1">
              <a:spcBef>
                <a:spcPct val="0"/>
              </a:spcBef>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43AFE73-D7AF-45D8-8A70-50A16BB2C042}"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spcBef>
                <a:spcPct val="0"/>
              </a:spcBef>
            </a:pPr>
            <a:endParaRPr lang="en-US" altLang="en-US" b="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mtClean="0">
                <a:ea typeface="ＭＳ Ｐゴシック" panose="020B0600070205080204" pitchFamily="34" charset="-128"/>
              </a:rPr>
              <a:t>Picasso and Braque worked so closely together that many people had trouble distinguishing their work. The two artists often left signatures off their canvases, signing the back rather than the front, in order to encourage confusion. Braque described their relationship as that of two mountaineers roped together.</a:t>
            </a:r>
          </a:p>
          <a:p>
            <a:pPr eaLnBrk="1" hangingPunct="1">
              <a:spcBef>
                <a:spcPct val="0"/>
              </a:spcBef>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30FB8A8-E23B-4792-B434-225AAA9F9519}"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563" indent="-182563" eaLnBrk="1" hangingPunct="1"/>
            <a:endParaRPr lang="en-US" altLang="en-US" smtClean="0">
              <a:ea typeface="ＭＳ Ｐゴシック" panose="020B0600070205080204" pitchFamily="34" charset="-128"/>
            </a:endParaRPr>
          </a:p>
          <a:p>
            <a:pPr marL="182563" indent="-182563" eaLnBrk="1" hangingPunct="1">
              <a:spcBef>
                <a:spcPct val="0"/>
              </a:spcBef>
            </a:pPr>
            <a:endParaRPr lang="en-US" altLang="en-US" b="1" smtClean="0">
              <a:ea typeface="ＭＳ Ｐゴシック" panose="020B0600070205080204"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992B072-6B44-4824-AFA8-AD2646BAD346}"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563" indent="-182563" eaLnBrk="1" hangingPunct="1"/>
            <a:endParaRPr lang="en-US" altLang="en-US" smtClean="0">
              <a:ea typeface="ＭＳ Ｐゴシック" panose="020B0600070205080204" pitchFamily="34" charset="-128"/>
            </a:endParaRPr>
          </a:p>
          <a:p>
            <a:pPr marL="182563" indent="-182563" eaLnBrk="1" hangingPunct="1">
              <a:spcBef>
                <a:spcPct val="0"/>
              </a:spcBef>
            </a:pPr>
            <a:endParaRPr lang="en-US" altLang="en-US" b="1"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CAD5192-90D4-45D5-93B4-39181E9D9A19}"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endParaRPr lang="en-US" altLang="en-US"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The Cubists developed a visual language of geometric planes and compressed space that rejected the conventions of perspective and representation. Cubist works challenged viewers to understand a subject broken down into its geometrical components often represented from several angles at once. </a:t>
            </a:r>
          </a:p>
          <a:p>
            <a:pPr eaLnBrk="1" hangingPunct="1"/>
            <a:endParaRPr lang="en-US" altLang="en-US" smtClean="0">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FCC03FC-E1A8-4B39-B62E-BF9ADCB74C22}"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DB1C2F3-5DC8-4E32-BB5F-260A4AB9C294}" type="datetime1">
              <a:rPr lang="en-US" altLang="en-US"/>
              <a:pPr/>
              <a:t>3/5/2023</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B73AD4-E715-48A8-A01C-D78EB9AE0B09}" type="slidenum">
              <a:rPr lang="en-US" altLang="en-US"/>
              <a:pPr/>
              <a:t>‹#›</a:t>
            </a:fld>
            <a:endParaRPr lang="en-US" altLang="en-US"/>
          </a:p>
        </p:txBody>
      </p:sp>
    </p:spTree>
    <p:extLst>
      <p:ext uri="{BB962C8B-B14F-4D97-AF65-F5344CB8AC3E}">
        <p14:creationId xmlns:p14="http://schemas.microsoft.com/office/powerpoint/2010/main" val="188243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22D83F-C50B-4E24-A56A-19BCF2D22629}" type="datetime1">
              <a:rPr lang="en-US" altLang="en-US"/>
              <a:pPr/>
              <a:t>3/5/2023</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E032630-67AD-4223-BA9D-ED1C5317EAF6}" type="slidenum">
              <a:rPr lang="en-US" altLang="en-US"/>
              <a:pPr/>
              <a:t>‹#›</a:t>
            </a:fld>
            <a:endParaRPr lang="en-US" altLang="en-US"/>
          </a:p>
        </p:txBody>
      </p:sp>
    </p:spTree>
    <p:extLst>
      <p:ext uri="{BB962C8B-B14F-4D97-AF65-F5344CB8AC3E}">
        <p14:creationId xmlns:p14="http://schemas.microsoft.com/office/powerpoint/2010/main" val="313789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217606-063E-42F7-B2F4-41D08C2F53CA}" type="datetime1">
              <a:rPr lang="en-US" altLang="en-US"/>
              <a:pPr/>
              <a:t>3/5/2023</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72EBD8-4D6C-4CDB-9EE5-6C4B68215934}" type="slidenum">
              <a:rPr lang="en-US" altLang="en-US"/>
              <a:pPr/>
              <a:t>‹#›</a:t>
            </a:fld>
            <a:endParaRPr lang="en-US" altLang="en-US"/>
          </a:p>
        </p:txBody>
      </p:sp>
    </p:spTree>
    <p:extLst>
      <p:ext uri="{BB962C8B-B14F-4D97-AF65-F5344CB8AC3E}">
        <p14:creationId xmlns:p14="http://schemas.microsoft.com/office/powerpoint/2010/main" val="323054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2DEEA23-BD8A-439E-860F-E344F949E402}" type="datetime1">
              <a:rPr lang="en-US" altLang="en-US"/>
              <a:pPr/>
              <a:t>3/5/2023</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9A8511C-9B5F-4024-8E1B-E11B7AB59855}" type="slidenum">
              <a:rPr lang="en-US" altLang="en-US"/>
              <a:pPr/>
              <a:t>‹#›</a:t>
            </a:fld>
            <a:endParaRPr lang="en-US" altLang="en-US"/>
          </a:p>
        </p:txBody>
      </p:sp>
    </p:spTree>
    <p:extLst>
      <p:ext uri="{BB962C8B-B14F-4D97-AF65-F5344CB8AC3E}">
        <p14:creationId xmlns:p14="http://schemas.microsoft.com/office/powerpoint/2010/main" val="1378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BE428B7-B253-475D-9B53-CB5DBA2715AE}" type="datetime1">
              <a:rPr lang="en-US" altLang="en-US"/>
              <a:pPr/>
              <a:t>3/5/2023</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1C0219-C188-47E6-9CE0-A375DFF62A67}" type="slidenum">
              <a:rPr lang="en-US" altLang="en-US"/>
              <a:pPr/>
              <a:t>‹#›</a:t>
            </a:fld>
            <a:endParaRPr lang="en-US" altLang="en-US"/>
          </a:p>
        </p:txBody>
      </p:sp>
    </p:spTree>
    <p:extLst>
      <p:ext uri="{BB962C8B-B14F-4D97-AF65-F5344CB8AC3E}">
        <p14:creationId xmlns:p14="http://schemas.microsoft.com/office/powerpoint/2010/main" val="295103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037A9EE-1BB9-4A8B-9205-EA86B6EA55A5}" type="datetime1">
              <a:rPr lang="en-US" altLang="en-US"/>
              <a:pPr/>
              <a:t>3/5/2023</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52B08ED-3DEE-4F43-BEBC-5BB8EE5436E3}" type="slidenum">
              <a:rPr lang="en-US" altLang="en-US"/>
              <a:pPr/>
              <a:t>‹#›</a:t>
            </a:fld>
            <a:endParaRPr lang="en-US" altLang="en-US"/>
          </a:p>
        </p:txBody>
      </p:sp>
    </p:spTree>
    <p:extLst>
      <p:ext uri="{BB962C8B-B14F-4D97-AF65-F5344CB8AC3E}">
        <p14:creationId xmlns:p14="http://schemas.microsoft.com/office/powerpoint/2010/main" val="328876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EFAD716-8793-45FC-A8EC-355EED73B9B1}" type="datetime1">
              <a:rPr lang="en-US" altLang="en-US"/>
              <a:pPr/>
              <a:t>3/5/2023</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CE0C0E55-432E-4CD3-8AB4-EC7C630B2EFD}" type="slidenum">
              <a:rPr lang="en-US" altLang="en-US"/>
              <a:pPr/>
              <a:t>‹#›</a:t>
            </a:fld>
            <a:endParaRPr lang="en-US" altLang="en-US"/>
          </a:p>
        </p:txBody>
      </p:sp>
    </p:spTree>
    <p:extLst>
      <p:ext uri="{BB962C8B-B14F-4D97-AF65-F5344CB8AC3E}">
        <p14:creationId xmlns:p14="http://schemas.microsoft.com/office/powerpoint/2010/main" val="91299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27C173B-91E9-44B6-8A4A-5295C2D1688A}" type="datetime1">
              <a:rPr lang="en-US" altLang="en-US"/>
              <a:pPr/>
              <a:t>3/5/2023</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240B1C82-1DE9-4080-91A5-0BAE45F3324C}" type="slidenum">
              <a:rPr lang="en-US" altLang="en-US"/>
              <a:pPr/>
              <a:t>‹#›</a:t>
            </a:fld>
            <a:endParaRPr lang="en-US" altLang="en-US"/>
          </a:p>
        </p:txBody>
      </p:sp>
    </p:spTree>
    <p:extLst>
      <p:ext uri="{BB962C8B-B14F-4D97-AF65-F5344CB8AC3E}">
        <p14:creationId xmlns:p14="http://schemas.microsoft.com/office/powerpoint/2010/main" val="228055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09A6A51-8EDD-4B48-8A8C-513FD575D368}" type="datetime1">
              <a:rPr lang="en-US" altLang="en-US"/>
              <a:pPr/>
              <a:t>3/5/2023</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6FDF68A0-2318-495B-B7FA-371559641BA5}" type="slidenum">
              <a:rPr lang="en-US" altLang="en-US"/>
              <a:pPr/>
              <a:t>‹#›</a:t>
            </a:fld>
            <a:endParaRPr lang="en-US" altLang="en-US"/>
          </a:p>
        </p:txBody>
      </p:sp>
    </p:spTree>
    <p:extLst>
      <p:ext uri="{BB962C8B-B14F-4D97-AF65-F5344CB8AC3E}">
        <p14:creationId xmlns:p14="http://schemas.microsoft.com/office/powerpoint/2010/main" val="345606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D4405C2-B019-4A8F-B5F6-91DF28B001E7}" type="datetime1">
              <a:rPr lang="en-US" altLang="en-US"/>
              <a:pPr/>
              <a:t>3/5/2023</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E90A22FD-F069-4960-BF96-3FB1FD14A930}" type="slidenum">
              <a:rPr lang="en-US" altLang="en-US"/>
              <a:pPr/>
              <a:t>‹#›</a:t>
            </a:fld>
            <a:endParaRPr lang="en-US" altLang="en-US"/>
          </a:p>
        </p:txBody>
      </p:sp>
    </p:spTree>
    <p:extLst>
      <p:ext uri="{BB962C8B-B14F-4D97-AF65-F5344CB8AC3E}">
        <p14:creationId xmlns:p14="http://schemas.microsoft.com/office/powerpoint/2010/main" val="198980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EB123E2-01E6-43E8-A3E8-9560BA88F93D}" type="datetime1">
              <a:rPr lang="en-US" altLang="en-US"/>
              <a:pPr/>
              <a:t>3/5/2023</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4B6F34B-F838-4DC7-B5A7-0E6EE01E9A62}" type="slidenum">
              <a:rPr lang="en-US" altLang="en-US"/>
              <a:pPr/>
              <a:t>‹#›</a:t>
            </a:fld>
            <a:endParaRPr lang="en-US" altLang="en-US"/>
          </a:p>
        </p:txBody>
      </p:sp>
    </p:spTree>
    <p:extLst>
      <p:ext uri="{BB962C8B-B14F-4D97-AF65-F5344CB8AC3E}">
        <p14:creationId xmlns:p14="http://schemas.microsoft.com/office/powerpoint/2010/main" val="331607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BA36804D-44A1-4B75-B925-DE15E6F96348}" type="datetime1">
              <a:rPr lang="en-US" altLang="en-US"/>
              <a:pPr/>
              <a:t>3/5/2023</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33BEE3E-F6C8-4AEF-9C78-718D73734A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5"/>
          <p:cNvSpPr>
            <a:spLocks noChangeArrowheads="1"/>
          </p:cNvSpPr>
          <p:nvPr/>
        </p:nvSpPr>
        <p:spPr bwMode="auto">
          <a:xfrm>
            <a:off x="0" y="12700"/>
            <a:ext cx="9144000" cy="7315200"/>
          </a:xfrm>
          <a:prstGeom prst="rect">
            <a:avLst/>
          </a:prstGeom>
          <a:solidFill>
            <a:schemeClr val="bg1"/>
          </a:solidFill>
          <a:ln w="9525">
            <a:solidFill>
              <a:schemeClr val="bg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4339" name="Rectangle 11"/>
          <p:cNvSpPr>
            <a:spLocks noChangeArrowheads="1"/>
          </p:cNvSpPr>
          <p:nvPr/>
        </p:nvSpPr>
        <p:spPr bwMode="auto">
          <a:xfrm>
            <a:off x="0" y="1981200"/>
            <a:ext cx="8026400" cy="5346700"/>
          </a:xfrm>
          <a:prstGeom prst="rect">
            <a:avLst/>
          </a:pr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4340" name="Rectangle 5"/>
          <p:cNvSpPr>
            <a:spLocks noChangeArrowheads="1"/>
          </p:cNvSpPr>
          <p:nvPr/>
        </p:nvSpPr>
        <p:spPr bwMode="auto">
          <a:xfrm>
            <a:off x="0" y="0"/>
            <a:ext cx="80121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3000">
                <a:latin typeface="Arial Black" panose="020B0A04020102020204" pitchFamily="34" charset="0"/>
              </a:rPr>
              <a:t>Cubism</a:t>
            </a:r>
          </a:p>
        </p:txBody>
      </p:sp>
      <p:pic>
        <p:nvPicPr>
          <p:cNvPr id="14341" name="Picture 6" descr="M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700" y="0"/>
            <a:ext cx="11430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57200" y="838200"/>
            <a:ext cx="77374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latin typeface="Arial Black" panose="020B0A04020102020204" pitchFamily="34" charset="0"/>
              </a:rPr>
              <a:t>Questions</a:t>
            </a:r>
          </a:p>
        </p:txBody>
      </p:sp>
      <p:sp>
        <p:nvSpPr>
          <p:cNvPr id="30723"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30724" name="TextBox 4"/>
          <p:cNvSpPr txBox="1">
            <a:spLocks noChangeArrowheads="1"/>
          </p:cNvSpPr>
          <p:nvPr/>
        </p:nvSpPr>
        <p:spPr bwMode="auto">
          <a:xfrm>
            <a:off x="460375" y="2159000"/>
            <a:ext cx="77343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Why were the Cubist artists considered so radical at the time?</a:t>
            </a:r>
          </a:p>
          <a:p>
            <a:pPr eaLnBrk="1" hangingPunct="1"/>
            <a:endParaRPr lang="en-US" altLang="en-US"/>
          </a:p>
          <a:p>
            <a:pPr eaLnBrk="1" hangingPunct="1"/>
            <a:r>
              <a:rPr lang="en-US" altLang="en-US"/>
              <a:t>How did Cubism lay the groundwork for abstract art? </a:t>
            </a:r>
          </a:p>
          <a:p>
            <a:pPr eaLnBrk="1" hangingPunct="1"/>
            <a:endParaRPr lang="en-US" altLang="en-US">
              <a:cs typeface="Arial" panose="020B0604020202020204" pitchFamily="34" charset="0"/>
            </a:endParaRPr>
          </a:p>
        </p:txBody>
      </p:sp>
      <p:cxnSp>
        <p:nvCxnSpPr>
          <p:cNvPr id="30725"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26"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What is Modern Art?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838200"/>
            <a:ext cx="7737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a:latin typeface="Arial Black" panose="020B0A04020102020204" pitchFamily="34" charset="0"/>
              </a:rPr>
              <a:t>Cubism</a:t>
            </a:r>
            <a:endParaRPr lang="en-US" altLang="en-US" sz="3000">
              <a:latin typeface="Arial Black" panose="020B0A04020102020204" pitchFamily="34" charset="0"/>
            </a:endParaRPr>
          </a:p>
        </p:txBody>
      </p:sp>
      <p:sp>
        <p:nvSpPr>
          <p:cNvPr id="15363"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cxnSp>
        <p:nvCxnSpPr>
          <p:cNvPr id="15364"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365"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What is Modern Art?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838200"/>
            <a:ext cx="77374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latin typeface="Arial Black" panose="020B0A04020102020204" pitchFamily="34" charset="0"/>
              </a:rPr>
              <a:t>Questions</a:t>
            </a:r>
          </a:p>
        </p:txBody>
      </p:sp>
      <p:sp>
        <p:nvSpPr>
          <p:cNvPr id="16387"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6388" name="TextBox 4"/>
          <p:cNvSpPr txBox="1">
            <a:spLocks noChangeArrowheads="1"/>
          </p:cNvSpPr>
          <p:nvPr/>
        </p:nvSpPr>
        <p:spPr bwMode="auto">
          <a:xfrm>
            <a:off x="460375" y="2159000"/>
            <a:ext cx="77343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How did Cubists push the boundaries of </a:t>
            </a:r>
            <a:r>
              <a:rPr lang="ja-JP" altLang="en-US"/>
              <a:t>‘</a:t>
            </a:r>
            <a:r>
              <a:rPr lang="en-US" altLang="ja-JP"/>
              <a:t>traditional</a:t>
            </a:r>
            <a:r>
              <a:rPr lang="en-US" altLang="en-US"/>
              <a:t>’</a:t>
            </a:r>
            <a:r>
              <a:rPr lang="en-US" altLang="ja-JP"/>
              <a:t> still lifes and portraits?</a:t>
            </a:r>
          </a:p>
          <a:p>
            <a:pPr eaLnBrk="1" hangingPunct="1"/>
            <a:endParaRPr lang="en-US" altLang="en-US"/>
          </a:p>
          <a:p>
            <a:pPr eaLnBrk="1" hangingPunct="1"/>
            <a:r>
              <a:rPr lang="en-US" altLang="en-US"/>
              <a:t>What was new and different in their approach to painting?</a:t>
            </a:r>
          </a:p>
          <a:p>
            <a:pPr eaLnBrk="1" hangingPunct="1"/>
            <a:endParaRPr lang="en-US" altLang="en-US" b="1">
              <a:cs typeface="Arial" panose="020B0604020202020204" pitchFamily="34" charset="0"/>
            </a:endParaRPr>
          </a:p>
        </p:txBody>
      </p:sp>
      <p:cxnSp>
        <p:nvCxnSpPr>
          <p:cNvPr id="16389"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390"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What is Modern Art?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8435" name="Text Box 2"/>
          <p:cNvSpPr txBox="1">
            <a:spLocks noChangeArrowheads="1"/>
          </p:cNvSpPr>
          <p:nvPr/>
        </p:nvSpPr>
        <p:spPr bwMode="auto">
          <a:xfrm>
            <a:off x="457200" y="685800"/>
            <a:ext cx="77374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latin typeface="Arial Black" panose="020B0A04020102020204" pitchFamily="34" charset="0"/>
              </a:rPr>
              <a:t>Now, let’s take a close look at </a:t>
            </a:r>
            <a:r>
              <a:rPr lang="en-US" altLang="en-US" sz="3000" i="1">
                <a:latin typeface="Arial Black" panose="020B0A04020102020204" pitchFamily="34" charset="0"/>
              </a:rPr>
              <a:t>Les Demoiselles d’Avignon</a:t>
            </a:r>
            <a:r>
              <a:rPr lang="en-US" altLang="en-US" sz="3000">
                <a:latin typeface="Arial Black" panose="020B0A04020102020204" pitchFamily="34" charset="0"/>
              </a:rPr>
              <a:t> by Picasso.</a:t>
            </a:r>
          </a:p>
        </p:txBody>
      </p:sp>
      <p:sp>
        <p:nvSpPr>
          <p:cNvPr id="18436" name="TextBox 6"/>
          <p:cNvSpPr txBox="1">
            <a:spLocks noChangeArrowheads="1"/>
          </p:cNvSpPr>
          <p:nvPr/>
        </p:nvSpPr>
        <p:spPr bwMode="auto">
          <a:xfrm>
            <a:off x="4876800" y="1981200"/>
            <a:ext cx="3759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800"/>
              <a:t>Describe what makes these figures so unconventional</a:t>
            </a:r>
            <a:r>
              <a:rPr lang="en-US" altLang="ja-JP" sz="1800"/>
              <a:t>. </a:t>
            </a:r>
          </a:p>
          <a:p>
            <a:pPr eaLnBrk="1" hangingPunct="1">
              <a:buFont typeface="Arial" panose="020B0604020202020204" pitchFamily="34" charset="0"/>
              <a:buChar char="•"/>
            </a:pPr>
            <a:endParaRPr lang="en-US" altLang="ja-JP" sz="1800"/>
          </a:p>
          <a:p>
            <a:pPr eaLnBrk="1" hangingPunct="1">
              <a:buFont typeface="Arial" panose="020B0604020202020204" pitchFamily="34" charset="0"/>
              <a:buChar char="•"/>
            </a:pPr>
            <a:r>
              <a:rPr lang="en-US" altLang="en-US" sz="1800"/>
              <a:t>What do you notice about the setting? Do the fractured planes make the setting difficult to identify?</a:t>
            </a:r>
          </a:p>
          <a:p>
            <a:pPr eaLnBrk="1" hangingPunct="1">
              <a:buFont typeface="Arial" panose="020B0604020202020204" pitchFamily="34" charset="0"/>
              <a:buChar char="•"/>
            </a:pPr>
            <a:endParaRPr lang="en-US" altLang="en-US" sz="1800"/>
          </a:p>
          <a:p>
            <a:pPr eaLnBrk="1" hangingPunct="1">
              <a:buFont typeface="Arial" panose="020B0604020202020204" pitchFamily="34" charset="0"/>
              <a:buChar char="•"/>
            </a:pPr>
            <a:r>
              <a:rPr lang="en-US" altLang="en-US" sz="1800"/>
              <a:t>How did this work break with tradition? </a:t>
            </a:r>
          </a:p>
          <a:p>
            <a:pPr eaLnBrk="1" hangingPunct="1">
              <a:buFont typeface="Arial" panose="020B0604020202020204" pitchFamily="34" charset="0"/>
              <a:buChar char="•"/>
            </a:pPr>
            <a:endParaRPr lang="en-US" altLang="en-US" sz="1800"/>
          </a:p>
          <a:p>
            <a:pPr eaLnBrk="1" hangingPunct="1">
              <a:buFont typeface="Arial" panose="020B0604020202020204" pitchFamily="34" charset="0"/>
              <a:buChar char="•"/>
            </a:pPr>
            <a:r>
              <a:rPr lang="en-US" altLang="en-US" sz="1800"/>
              <a:t>How might this work of art have been controversial at the time it was painted? </a:t>
            </a:r>
            <a:endParaRPr lang="en-US" altLang="en-US" sz="2000"/>
          </a:p>
          <a:p>
            <a:pPr eaLnBrk="1" hangingPunct="1">
              <a:buFont typeface="Arial" panose="020B0604020202020204" pitchFamily="34" charset="0"/>
              <a:buChar char="•"/>
            </a:pPr>
            <a:endParaRPr lang="en-US" altLang="en-US" sz="1800">
              <a:cs typeface="Arial" panose="020B0604020202020204" pitchFamily="34" charset="0"/>
            </a:endParaRPr>
          </a:p>
          <a:p>
            <a:pPr eaLnBrk="1" hangingPunct="1"/>
            <a:endParaRPr lang="en-US" altLang="en-US" sz="1800">
              <a:cs typeface="Arial" panose="020B0604020202020204" pitchFamily="34" charset="0"/>
            </a:endParaRPr>
          </a:p>
        </p:txBody>
      </p:sp>
      <p:sp>
        <p:nvSpPr>
          <p:cNvPr id="18437" name="Text Box 2"/>
          <p:cNvSpPr txBox="1">
            <a:spLocks noChangeArrowheads="1"/>
          </p:cNvSpPr>
          <p:nvPr/>
        </p:nvSpPr>
        <p:spPr bwMode="auto">
          <a:xfrm>
            <a:off x="469900" y="5715000"/>
            <a:ext cx="369093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Pablo Picasso. </a:t>
            </a:r>
            <a:r>
              <a:rPr lang="en-US" altLang="en-US" sz="1400" i="1"/>
              <a:t>Les Demoiselles d'Avignon</a:t>
            </a:r>
            <a:r>
              <a:rPr lang="en-US" altLang="en-US" sz="1400"/>
              <a:t>. Paris, June-July 1907</a:t>
            </a:r>
          </a:p>
        </p:txBody>
      </p:sp>
      <p:cxnSp>
        <p:nvCxnSpPr>
          <p:cNvPr id="18438" name="Straight Connector 6"/>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8439" name="TextBox 4"/>
          <p:cNvSpPr txBox="1">
            <a:spLocks noChangeArrowheads="1"/>
          </p:cNvSpPr>
          <p:nvPr/>
        </p:nvSpPr>
        <p:spPr bwMode="auto">
          <a:xfrm>
            <a:off x="396875" y="6426200"/>
            <a:ext cx="3108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What is Modern Art?</a:t>
            </a:r>
          </a:p>
        </p:txBody>
      </p:sp>
      <p:pic>
        <p:nvPicPr>
          <p:cNvPr id="18440" name="Picture 4" descr="Picasso_Demoiselles.jpg                                        0036AAA2hardasnails                    BC2CE7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70063"/>
            <a:ext cx="3703638"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20483" name="Text Box 2"/>
          <p:cNvSpPr txBox="1">
            <a:spLocks noChangeArrowheads="1"/>
          </p:cNvSpPr>
          <p:nvPr/>
        </p:nvSpPr>
        <p:spPr bwMode="auto">
          <a:xfrm>
            <a:off x="457200" y="609600"/>
            <a:ext cx="8229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latin typeface="Arial Black" panose="020B0A04020102020204" pitchFamily="34" charset="0"/>
              </a:rPr>
              <a:t>Let’s compare these two paintings.</a:t>
            </a:r>
          </a:p>
        </p:txBody>
      </p:sp>
      <p:sp>
        <p:nvSpPr>
          <p:cNvPr id="20484" name="Text Box 2"/>
          <p:cNvSpPr txBox="1">
            <a:spLocks noChangeArrowheads="1"/>
          </p:cNvSpPr>
          <p:nvPr/>
        </p:nvSpPr>
        <p:spPr bwMode="auto">
          <a:xfrm>
            <a:off x="454025" y="5715000"/>
            <a:ext cx="33623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a:t>Paul Cézanne. </a:t>
            </a:r>
            <a:r>
              <a:rPr lang="en-US" altLang="en-US" sz="1400" i="1"/>
              <a:t>The Bather. c. 1885</a:t>
            </a:r>
            <a:endParaRPr lang="en-US" altLang="en-US" sz="1400" i="1">
              <a:latin typeface="Arial Black" panose="020B0A04020102020204" pitchFamily="34" charset="0"/>
            </a:endParaRPr>
          </a:p>
        </p:txBody>
      </p:sp>
      <p:cxnSp>
        <p:nvCxnSpPr>
          <p:cNvPr id="20485" name="Straight Connector 6"/>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20486" name="Picture 6" descr="CezanneBather.jpg                                              0036AAA2hardasnails                    BC2CE7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335915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4"/>
          <p:cNvSpPr txBox="1">
            <a:spLocks noChangeArrowheads="1"/>
          </p:cNvSpPr>
          <p:nvPr/>
        </p:nvSpPr>
        <p:spPr bwMode="auto">
          <a:xfrm>
            <a:off x="396875" y="6426200"/>
            <a:ext cx="3108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What is Modern Art?</a:t>
            </a:r>
          </a:p>
        </p:txBody>
      </p:sp>
      <p:pic>
        <p:nvPicPr>
          <p:cNvPr id="20488" name="Picture 9" descr="Picasso_Demoiselles.jpg                                        0036AAA2hardasnails                    BC2CE7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550" y="1219200"/>
            <a:ext cx="4264025"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2"/>
          <p:cNvSpPr txBox="1">
            <a:spLocks noChangeArrowheads="1"/>
          </p:cNvSpPr>
          <p:nvPr/>
        </p:nvSpPr>
        <p:spPr bwMode="auto">
          <a:xfrm>
            <a:off x="4267200" y="5715000"/>
            <a:ext cx="42640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Pablo Picasso. </a:t>
            </a:r>
            <a:r>
              <a:rPr lang="en-US" altLang="en-US" sz="1400" i="1"/>
              <a:t>Les Demoiselles d'Avignon</a:t>
            </a:r>
            <a:r>
              <a:rPr lang="en-US" altLang="en-US" sz="1400"/>
              <a:t>. Paris, June-July 1907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22531" name="Text Box 2"/>
          <p:cNvSpPr txBox="1">
            <a:spLocks noChangeArrowheads="1"/>
          </p:cNvSpPr>
          <p:nvPr/>
        </p:nvSpPr>
        <p:spPr bwMode="auto">
          <a:xfrm>
            <a:off x="457200" y="406400"/>
            <a:ext cx="82296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latin typeface="Arial Black" panose="020B0A04020102020204" pitchFamily="34" charset="0"/>
              </a:rPr>
              <a:t>Compare and contrast two Cubist paintings by friends, Georges Braque and Pablo Picasso. Look at all of the different angles.</a:t>
            </a:r>
          </a:p>
        </p:txBody>
      </p:sp>
      <p:cxnSp>
        <p:nvCxnSpPr>
          <p:cNvPr id="22532" name="Straight Connector 6"/>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2533" name="TextBox 4"/>
          <p:cNvSpPr txBox="1">
            <a:spLocks noChangeArrowheads="1"/>
          </p:cNvSpPr>
          <p:nvPr/>
        </p:nvSpPr>
        <p:spPr bwMode="auto">
          <a:xfrm>
            <a:off x="396875" y="6426200"/>
            <a:ext cx="3108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What is Modern Art?</a:t>
            </a:r>
          </a:p>
        </p:txBody>
      </p:sp>
      <p:sp>
        <p:nvSpPr>
          <p:cNvPr id="22534" name="Text Box 2"/>
          <p:cNvSpPr txBox="1">
            <a:spLocks noChangeArrowheads="1"/>
          </p:cNvSpPr>
          <p:nvPr/>
        </p:nvSpPr>
        <p:spPr bwMode="auto">
          <a:xfrm>
            <a:off x="1131888" y="5718175"/>
            <a:ext cx="27543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Georges Braque. </a:t>
            </a:r>
            <a:r>
              <a:rPr lang="en-US" altLang="en-US" sz="1400" i="1"/>
              <a:t>Man with a Guitar</a:t>
            </a:r>
            <a:r>
              <a:rPr lang="en-US" altLang="en-US" sz="1400"/>
              <a:t>. 1911</a:t>
            </a:r>
          </a:p>
        </p:txBody>
      </p:sp>
      <p:pic>
        <p:nvPicPr>
          <p:cNvPr id="22535" name="Picture 14" descr="Georges Braque. Man with a Guit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57350"/>
            <a:ext cx="27432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2"/>
          <p:cNvSpPr txBox="1">
            <a:spLocks noChangeArrowheads="1"/>
          </p:cNvSpPr>
          <p:nvPr/>
        </p:nvSpPr>
        <p:spPr bwMode="auto">
          <a:xfrm>
            <a:off x="4870450" y="5718175"/>
            <a:ext cx="3206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Pablo Picasso. </a:t>
            </a:r>
            <a:r>
              <a:rPr lang="en-US" altLang="en-US" sz="1400" i="1"/>
              <a:t>Ma Jolie.</a:t>
            </a:r>
            <a:r>
              <a:rPr lang="en-US" altLang="en-US" sz="1400"/>
              <a:t> 1911–12</a:t>
            </a:r>
          </a:p>
        </p:txBody>
      </p:sp>
      <p:pic>
        <p:nvPicPr>
          <p:cNvPr id="22537" name="Picture 16" descr="Picasso. Ma Joli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250" y="1657350"/>
            <a:ext cx="25527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24579" name="Text Box 2"/>
          <p:cNvSpPr txBox="1">
            <a:spLocks noChangeArrowheads="1"/>
          </p:cNvSpPr>
          <p:nvPr/>
        </p:nvSpPr>
        <p:spPr bwMode="auto">
          <a:xfrm>
            <a:off x="1066800" y="533400"/>
            <a:ext cx="7620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latin typeface="Arial Black" panose="020B0A04020102020204" pitchFamily="34" charset="0"/>
                <a:cs typeface="Arial" panose="020B0604020202020204" pitchFamily="34" charset="0"/>
              </a:rPr>
              <a:t>Braque is on the left, Picasso is on the right. Can you find the figure in each? </a:t>
            </a:r>
          </a:p>
        </p:txBody>
      </p:sp>
      <p:cxnSp>
        <p:nvCxnSpPr>
          <p:cNvPr id="24580" name="Straight Connector 6"/>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4581" name="TextBox 4"/>
          <p:cNvSpPr txBox="1">
            <a:spLocks noChangeArrowheads="1"/>
          </p:cNvSpPr>
          <p:nvPr/>
        </p:nvSpPr>
        <p:spPr bwMode="auto">
          <a:xfrm>
            <a:off x="396875" y="6426200"/>
            <a:ext cx="3108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What is Modern Art?</a:t>
            </a:r>
          </a:p>
        </p:txBody>
      </p:sp>
      <p:sp>
        <p:nvSpPr>
          <p:cNvPr id="24582" name="Text Box 2"/>
          <p:cNvSpPr txBox="1">
            <a:spLocks noChangeArrowheads="1"/>
          </p:cNvSpPr>
          <p:nvPr/>
        </p:nvSpPr>
        <p:spPr bwMode="auto">
          <a:xfrm>
            <a:off x="1131888" y="5718175"/>
            <a:ext cx="27543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Georges Braque. </a:t>
            </a:r>
            <a:r>
              <a:rPr lang="en-US" altLang="en-US" sz="1400" i="1"/>
              <a:t>Man with a Guitar</a:t>
            </a:r>
            <a:r>
              <a:rPr lang="en-US" altLang="en-US" sz="1400"/>
              <a:t>. 1911</a:t>
            </a:r>
          </a:p>
        </p:txBody>
      </p:sp>
      <p:pic>
        <p:nvPicPr>
          <p:cNvPr id="24583" name="Picture 14" descr="Georges Braque. Man with a Guit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57350"/>
            <a:ext cx="27432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2"/>
          <p:cNvSpPr txBox="1">
            <a:spLocks noChangeArrowheads="1"/>
          </p:cNvSpPr>
          <p:nvPr/>
        </p:nvSpPr>
        <p:spPr bwMode="auto">
          <a:xfrm>
            <a:off x="4870450" y="5718175"/>
            <a:ext cx="3206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Pablo Picasso. </a:t>
            </a:r>
            <a:r>
              <a:rPr lang="en-US" altLang="en-US" sz="1400" i="1"/>
              <a:t>Ma Jolie.</a:t>
            </a:r>
            <a:r>
              <a:rPr lang="en-US" altLang="en-US" sz="1400"/>
              <a:t> 1911–12</a:t>
            </a:r>
          </a:p>
        </p:txBody>
      </p:sp>
      <p:pic>
        <p:nvPicPr>
          <p:cNvPr id="24585" name="Picture 16" descr="Picasso. Ma Joli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250" y="1657350"/>
            <a:ext cx="25527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cxnSp>
        <p:nvCxnSpPr>
          <p:cNvPr id="26627" name="Straight Connector 8"/>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6628" name="TextBox 4"/>
          <p:cNvSpPr txBox="1">
            <a:spLocks noChangeArrowheads="1"/>
          </p:cNvSpPr>
          <p:nvPr/>
        </p:nvSpPr>
        <p:spPr bwMode="auto">
          <a:xfrm>
            <a:off x="396875" y="6426200"/>
            <a:ext cx="3108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What is Modern Art?</a:t>
            </a:r>
          </a:p>
        </p:txBody>
      </p:sp>
      <p:sp>
        <p:nvSpPr>
          <p:cNvPr id="26629" name="Text Box 2"/>
          <p:cNvSpPr txBox="1">
            <a:spLocks noChangeArrowheads="1"/>
          </p:cNvSpPr>
          <p:nvPr/>
        </p:nvSpPr>
        <p:spPr bwMode="auto">
          <a:xfrm>
            <a:off x="2651125" y="5907088"/>
            <a:ext cx="43592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Georges Braque. </a:t>
            </a:r>
            <a:r>
              <a:rPr lang="en-US" altLang="en-US" sz="1400" i="1"/>
              <a:t>Man with a Guitar</a:t>
            </a:r>
            <a:r>
              <a:rPr lang="en-US" altLang="en-US" sz="1400"/>
              <a:t>. 1911</a:t>
            </a:r>
          </a:p>
        </p:txBody>
      </p:sp>
      <p:pic>
        <p:nvPicPr>
          <p:cNvPr id="26630" name="Picture 7" descr="Georges Braque. Man with a Guit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2238" y="304800"/>
            <a:ext cx="3819525"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cxnSp>
        <p:nvCxnSpPr>
          <p:cNvPr id="28675" name="Straight Connector 8"/>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76" name="TextBox 4"/>
          <p:cNvSpPr txBox="1">
            <a:spLocks noChangeArrowheads="1"/>
          </p:cNvSpPr>
          <p:nvPr/>
        </p:nvSpPr>
        <p:spPr bwMode="auto">
          <a:xfrm>
            <a:off x="396875" y="6426200"/>
            <a:ext cx="3108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What is Modern Art?</a:t>
            </a:r>
          </a:p>
        </p:txBody>
      </p:sp>
      <p:sp>
        <p:nvSpPr>
          <p:cNvPr id="28677" name="Text Box 2"/>
          <p:cNvSpPr txBox="1">
            <a:spLocks noChangeArrowheads="1"/>
          </p:cNvSpPr>
          <p:nvPr/>
        </p:nvSpPr>
        <p:spPr bwMode="auto">
          <a:xfrm>
            <a:off x="2743200" y="5870575"/>
            <a:ext cx="4359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Pablo Picasso. </a:t>
            </a:r>
            <a:r>
              <a:rPr lang="en-US" altLang="en-US" sz="1400" i="1"/>
              <a:t>Ma Jolie.</a:t>
            </a:r>
            <a:r>
              <a:rPr lang="en-US" altLang="en-US" sz="1400"/>
              <a:t> 1911–12</a:t>
            </a:r>
          </a:p>
        </p:txBody>
      </p:sp>
      <p:pic>
        <p:nvPicPr>
          <p:cNvPr id="28678" name="Picture 5" descr="Picasso. Ma Joli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304800"/>
            <a:ext cx="35560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547</TotalTime>
  <Words>802</Words>
  <Application>Microsoft Office PowerPoint</Application>
  <PresentationFormat>On-screen Show (4:3)</PresentationFormat>
  <Paragraphs>66</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ＭＳ Ｐゴシック</vt:lpstr>
      <vt:lpstr>Calibri</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Garfinkel</dc:creator>
  <cp:lastModifiedBy>Owner</cp:lastModifiedBy>
  <cp:revision>66</cp:revision>
  <dcterms:created xsi:type="dcterms:W3CDTF">2012-05-21T20:56:53Z</dcterms:created>
  <dcterms:modified xsi:type="dcterms:W3CDTF">2023-03-05T16:05:47Z</dcterms:modified>
</cp:coreProperties>
</file>