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4" r:id="rId3"/>
    <p:sldId id="257" r:id="rId4"/>
    <p:sldId id="270"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12" r:id="rId20"/>
    <p:sldId id="307" r:id="rId21"/>
    <p:sldId id="308" r:id="rId22"/>
    <p:sldId id="309" r:id="rId23"/>
    <p:sldId id="310" r:id="rId24"/>
    <p:sldId id="311"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1" d="100"/>
          <a:sy n="81" d="100"/>
        </p:scale>
        <p:origin x="1502"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007B3E1-90CE-4681-BF1D-BF324972AD14}" type="datetime1">
              <a:rPr lang="en-US" altLang="en-US"/>
              <a:pPr/>
              <a:t>4/1/2023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9ABE40A-08BC-444F-929F-19BBEDEB7E9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E5DA278-7A4F-42E1-99AD-A6C7E657ED59}"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endParaRPr lang="en-US" altLang="en-US" smtClean="0">
              <a:ea typeface="ＭＳ Ｐゴシック" panose="020B0600070205080204" pitchFamily="34" charset="-128"/>
            </a:endParaRPr>
          </a:p>
          <a:p>
            <a:pPr eaLnBrk="1" hangingPunct="1">
              <a:lnSpc>
                <a:spcPct val="80000"/>
              </a:lnSpc>
            </a:pPr>
            <a:r>
              <a:rPr lang="en-US" altLang="en-US" sz="800" smtClean="0">
                <a:ea typeface="ＭＳ Ｐゴシック" panose="020B0600070205080204" pitchFamily="34" charset="-128"/>
              </a:rPr>
              <a:t>Inform your students of the title of this work, and read aloud the following passage by Arp</a:t>
            </a:r>
            <a:r>
              <a:rPr lang="ja-JP" altLang="en-US" sz="800" smtClean="0">
                <a:ea typeface="ＭＳ Ｐゴシック" panose="020B0600070205080204" pitchFamily="34" charset="-128"/>
              </a:rPr>
              <a:t>’</a:t>
            </a:r>
            <a:r>
              <a:rPr lang="en-US" altLang="ja-JP" sz="800" smtClean="0">
                <a:ea typeface="ＭＳ Ｐゴシック" panose="020B0600070205080204" pitchFamily="34" charset="-128"/>
              </a:rPr>
              <a:t>s friend and fellow artist Hans Richter. Apparently, Arp, frustrated with a drawing he had been working on for some time,</a:t>
            </a:r>
          </a:p>
          <a:p>
            <a:pPr eaLnBrk="1" hangingPunct="1">
              <a:lnSpc>
                <a:spcPct val="80000"/>
              </a:lnSpc>
            </a:pPr>
            <a:endParaRPr lang="en-US" altLang="en-US" sz="800" i="1" smtClean="0">
              <a:ea typeface="ＭＳ Ｐゴシック" panose="020B0600070205080204" pitchFamily="34" charset="-128"/>
            </a:endParaRPr>
          </a:p>
          <a:p>
            <a:pPr eaLnBrk="1" hangingPunct="1">
              <a:lnSpc>
                <a:spcPct val="80000"/>
              </a:lnSpc>
            </a:pPr>
            <a:r>
              <a:rPr lang="en-US" altLang="en-US" sz="800" i="1" smtClean="0">
                <a:ea typeface="ＭＳ Ｐゴシック" panose="020B0600070205080204" pitchFamily="34" charset="-128"/>
              </a:rPr>
              <a:t>[. . .] finally tore it up, and let the pieces flutter to the floor of his studio[. . . .] Some time</a:t>
            </a:r>
          </a:p>
          <a:p>
            <a:pPr eaLnBrk="1" hangingPunct="1">
              <a:lnSpc>
                <a:spcPct val="80000"/>
              </a:lnSpc>
            </a:pPr>
            <a:r>
              <a:rPr lang="en-US" altLang="en-US" sz="800" i="1" smtClean="0">
                <a:ea typeface="ＭＳ Ｐゴシック" panose="020B0600070205080204" pitchFamily="34" charset="-128"/>
              </a:rPr>
              <a:t>later he happened to notice these same scraps of paper as they lay on the floor, and was</a:t>
            </a:r>
          </a:p>
          <a:p>
            <a:pPr eaLnBrk="1" hangingPunct="1">
              <a:lnSpc>
                <a:spcPct val="80000"/>
              </a:lnSpc>
            </a:pPr>
            <a:r>
              <a:rPr lang="en-US" altLang="en-US" sz="800" i="1" smtClean="0">
                <a:ea typeface="ＭＳ Ｐゴシック" panose="020B0600070205080204" pitchFamily="34" charset="-128"/>
              </a:rPr>
              <a:t>struck by the pattern they formed. It had all the expressive power that he had tried in vain</a:t>
            </a:r>
          </a:p>
          <a:p>
            <a:pPr eaLnBrk="1" hangingPunct="1">
              <a:lnSpc>
                <a:spcPct val="80000"/>
              </a:lnSpc>
            </a:pPr>
            <a:r>
              <a:rPr lang="en-US" altLang="en-US" sz="800" i="1" smtClean="0">
                <a:ea typeface="ＭＳ Ｐゴシック" panose="020B0600070205080204" pitchFamily="34" charset="-128"/>
              </a:rPr>
              <a:t>to achieve. How meaningful! How telling! Chance movements of his hand and of the fluttering</a:t>
            </a:r>
          </a:p>
          <a:p>
            <a:pPr eaLnBrk="1" hangingPunct="1">
              <a:lnSpc>
                <a:spcPct val="80000"/>
              </a:lnSpc>
            </a:pPr>
            <a:r>
              <a:rPr lang="en-US" altLang="en-US" sz="800" i="1" smtClean="0">
                <a:ea typeface="ＭＳ Ｐゴシック" panose="020B0600070205080204" pitchFamily="34" charset="-128"/>
              </a:rPr>
              <a:t>scraps of paper had achieved what all his efforts had failed to achieve, namely</a:t>
            </a:r>
          </a:p>
          <a:p>
            <a:pPr eaLnBrk="1" hangingPunct="1">
              <a:lnSpc>
                <a:spcPct val="80000"/>
              </a:lnSpc>
            </a:pPr>
            <a:r>
              <a:rPr lang="en-US" altLang="en-US" sz="800" i="1" smtClean="0">
                <a:ea typeface="ＭＳ Ｐゴシック" panose="020B0600070205080204" pitchFamily="34" charset="-128"/>
              </a:rPr>
              <a:t>expression. He accepted this challenge from chance as a decision of fate and carefully</a:t>
            </a:r>
          </a:p>
          <a:p>
            <a:pPr eaLnBrk="1" hangingPunct="1">
              <a:lnSpc>
                <a:spcPct val="80000"/>
              </a:lnSpc>
            </a:pPr>
            <a:r>
              <a:rPr lang="en-US" altLang="en-US" sz="800" i="1" smtClean="0">
                <a:ea typeface="ＭＳ Ｐゴシック" panose="020B0600070205080204" pitchFamily="34" charset="-128"/>
              </a:rPr>
              <a:t>pasted the scraps down in the pattern which chance had determined.</a:t>
            </a:r>
          </a:p>
          <a:p>
            <a:pPr eaLnBrk="1" hangingPunct="1">
              <a:lnSpc>
                <a:spcPct val="80000"/>
              </a:lnSpc>
            </a:pPr>
            <a:endParaRPr lang="en-US" altLang="en-US" sz="800" smtClean="0">
              <a:ea typeface="ＭＳ Ｐゴシック" panose="020B0600070205080204" pitchFamily="34" charset="-128"/>
            </a:endParaRPr>
          </a:p>
          <a:p>
            <a:pPr eaLnBrk="1" hangingPunct="1">
              <a:lnSpc>
                <a:spcPct val="80000"/>
              </a:lnSpc>
            </a:pPr>
            <a:r>
              <a:rPr lang="en-US" altLang="en-US" sz="800" smtClean="0">
                <a:ea typeface="ＭＳ Ｐゴシック" panose="020B0600070205080204" pitchFamily="34" charset="-128"/>
              </a:rPr>
              <a:t>There are accounts that Arp may have occasionally undermined chance and arranged the squares himself.</a:t>
            </a:r>
          </a:p>
          <a:p>
            <a:pPr eaLnBrk="1" hangingPunct="1">
              <a:lnSpc>
                <a:spcPct val="80000"/>
              </a:lnSpc>
            </a:pPr>
            <a:r>
              <a:rPr lang="en-US" altLang="en-US" sz="800" smtClean="0">
                <a:ea typeface="ＭＳ Ｐゴシック" panose="020B0600070205080204" pitchFamily="34" charset="-128"/>
              </a:rPr>
              <a:t>Based on your evaluation of the composition, do you believe that the artist made this work using chance? Why or why not?</a:t>
            </a:r>
          </a:p>
          <a:p>
            <a:pPr eaLnBrk="1" hangingPunct="1">
              <a:lnSpc>
                <a:spcPct val="80000"/>
              </a:lnSpc>
            </a:pPr>
            <a:endParaRPr lang="en-US" altLang="en-US" sz="800" smtClean="0">
              <a:ea typeface="ＭＳ Ｐゴシック" panose="020B0600070205080204" pitchFamily="34" charset="-128"/>
            </a:endParaRPr>
          </a:p>
          <a:p>
            <a:pPr eaLnBrk="1" hangingPunct="1">
              <a:lnSpc>
                <a:spcPct val="80000"/>
              </a:lnSpc>
            </a:pPr>
            <a:r>
              <a:rPr lang="en-US" altLang="en-US" sz="800" smtClean="0">
                <a:ea typeface="ＭＳ Ｐゴシック" panose="020B0600070205080204" pitchFamily="34" charset="-128"/>
              </a:rPr>
              <a:t>Using visual evidence, ask your students to compare </a:t>
            </a:r>
            <a:r>
              <a:rPr lang="en-US" altLang="en-US" sz="800" i="1" smtClean="0">
                <a:ea typeface="ＭＳ Ｐゴシック" panose="020B0600070205080204" pitchFamily="34" charset="-128"/>
              </a:rPr>
              <a:t>Merz 32A </a:t>
            </a:r>
            <a:r>
              <a:rPr lang="en-US" altLang="en-US" sz="800" smtClean="0">
                <a:ea typeface="ＭＳ Ｐゴシック" panose="020B0600070205080204" pitchFamily="34" charset="-128"/>
              </a:rPr>
              <a:t>and </a:t>
            </a:r>
            <a:r>
              <a:rPr lang="en-US" altLang="en-US" sz="800" i="1" smtClean="0">
                <a:ea typeface="ＭＳ Ｐゴシック" panose="020B0600070205080204" pitchFamily="34" charset="-128"/>
              </a:rPr>
              <a:t>Collage with Squares Arranged According to the Laws of Chance</a:t>
            </a:r>
            <a:r>
              <a:rPr lang="en-US" altLang="en-US" sz="800" smtClean="0">
                <a:ea typeface="ＭＳ Ｐゴシック" panose="020B0600070205080204" pitchFamily="34" charset="-128"/>
              </a:rPr>
              <a:t>. How are they similar and how are they different?</a:t>
            </a:r>
          </a:p>
          <a:p>
            <a:pPr eaLnBrk="1" hangingPunct="1">
              <a:lnSpc>
                <a:spcPct val="80000"/>
              </a:lnSpc>
            </a:pPr>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Jean (Hans) Arp</a:t>
            </a:r>
            <a:r>
              <a:rPr lang="en-US" altLang="en-US" i="1" smtClean="0">
                <a:ea typeface="ＭＳ Ｐゴシック" panose="020B0600070205080204" pitchFamily="34" charset="-128"/>
              </a:rPr>
              <a:t>. Untitled (Collage with Squares Arranged According to the Laws of Chance</a:t>
            </a:r>
            <a:r>
              <a:rPr lang="en-US" altLang="en-US" smtClean="0">
                <a:ea typeface="ＭＳ Ｐゴシック" panose="020B0600070205080204" pitchFamily="34" charset="-128"/>
              </a:rPr>
              <a:t>. 1916–17. Torn-and-pasted paper and colored paper on colored paper, 19 1/8 x 13 5/8" (48.5 x 34.6 cm). Purchase. © 2012 Artists Rights Society (ARS), New York/VG Bild-Kunst, Bonn</a:t>
            </a:r>
          </a:p>
          <a:p>
            <a:endParaRPr lang="en-US" altLang="en-US" smtClean="0">
              <a:ea typeface="ＭＳ Ｐゴシック" panose="020B0600070205080204"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506864E-E469-4C4B-9D38-833614CC941C}"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Though executed entirely in oil paint, </a:t>
            </a:r>
            <a:r>
              <a:rPr lang="en-US" altLang="en-US" i="1" smtClean="0">
                <a:ea typeface="ＭＳ Ｐゴシック" panose="020B0600070205080204" pitchFamily="34" charset="-128"/>
              </a:rPr>
              <a:t>The Rope Dancer Accompanies Herself with Her Shadows</a:t>
            </a:r>
            <a:r>
              <a:rPr lang="en-US" altLang="en-US" smtClean="0">
                <a:ea typeface="ＭＳ Ｐゴシック" panose="020B0600070205080204" pitchFamily="34" charset="-128"/>
              </a:rPr>
              <a:t> grew out of Man Ray’s numerous collage experiments. The work’s original composition was inspired by the view of a tightrope dancer in a vaudeville performance.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Man Ray</a:t>
            </a:r>
            <a:r>
              <a:rPr lang="en-US" altLang="en-US" i="1" smtClean="0">
                <a:ea typeface="ＭＳ Ｐゴシック" panose="020B0600070205080204" pitchFamily="34" charset="-128"/>
              </a:rPr>
              <a:t>. The Rope Dancer Accompanies Herself with Her Shadows</a:t>
            </a:r>
            <a:r>
              <a:rPr lang="en-US" altLang="en-US" smtClean="0">
                <a:ea typeface="ＭＳ Ｐゴシック" panose="020B0600070205080204" pitchFamily="34" charset="-128"/>
              </a:rPr>
              <a:t>. 1916. </a:t>
            </a:r>
          </a:p>
          <a:p>
            <a:r>
              <a:rPr lang="en-US" altLang="en-US" smtClean="0">
                <a:ea typeface="ＭＳ Ｐゴシック" panose="020B0600070205080204" pitchFamily="34" charset="-128"/>
              </a:rPr>
              <a:t>Oil on canvas, 52" x 6' 1 3/8" (132.1 x 186.4 cm). </a:t>
            </a:r>
          </a:p>
          <a:p>
            <a:r>
              <a:rPr lang="en-US" altLang="en-US" smtClean="0">
                <a:ea typeface="ＭＳ Ｐゴシック" panose="020B0600070205080204" pitchFamily="34" charset="-128"/>
              </a:rPr>
              <a:t>Gift of G. David Thompson. </a:t>
            </a:r>
          </a:p>
          <a:p>
            <a:r>
              <a:rPr lang="en-US" altLang="en-US" smtClean="0">
                <a:ea typeface="ＭＳ Ｐゴシック" panose="020B0600070205080204" pitchFamily="34" charset="-128"/>
              </a:rPr>
              <a:t>© 2012 Man Ray Trust/Artists Rights Society (ARS), New York / ADAGP, Paris</a:t>
            </a: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3CD0046-DA39-4C3E-9511-F429ABBC01F3}"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pPr>
              <a:lnSpc>
                <a:spcPct val="90000"/>
              </a:lnSpc>
            </a:pPr>
            <a:r>
              <a:rPr lang="en-US" altLang="en-US" smtClean="0">
                <a:ea typeface="ＭＳ Ｐゴシック" panose="020B0600070205080204" pitchFamily="34" charset="-128"/>
              </a:rPr>
              <a:t>Read this note aloud, which describes the parameters by which Duchamp created this work: "If a straight horizontal thread one meter long falls from a height of one meter onto a horizontal plane twisting as it pleases [it] creates a new image of the unit of length." </a:t>
            </a:r>
          </a:p>
          <a:p>
            <a:pPr>
              <a:lnSpc>
                <a:spcPct val="90000"/>
              </a:lnSpc>
            </a:pPr>
            <a:endParaRPr lang="en-US" altLang="en-US" smtClean="0">
              <a:ea typeface="ＭＳ Ｐゴシック" panose="020B0600070205080204" pitchFamily="34" charset="-128"/>
            </a:endParaRPr>
          </a:p>
          <a:p>
            <a:pPr>
              <a:lnSpc>
                <a:spcPct val="90000"/>
              </a:lnSpc>
            </a:pPr>
            <a:r>
              <a:rPr lang="en-US" altLang="en-US" smtClean="0">
                <a:ea typeface="ＭＳ Ｐゴシック" panose="020B0600070205080204" pitchFamily="34" charset="-128"/>
              </a:rPr>
              <a:t>Duchamp dropped three one-meter long threads from the height of one meter onto three stretched canvases. The threads were then adhered to the canvases, preserving the random curves they assumed upon landing. Cut along the threads' profiles, the canvases served as templates for three draftsman’s straightedges—wood tools that retain the length of the meter but paradoxically “standardize” the accidental curve.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Marcel Duchamp. </a:t>
            </a:r>
            <a:r>
              <a:rPr lang="en-US" altLang="en-US" i="1" smtClean="0">
                <a:ea typeface="ＭＳ Ｐゴシック" panose="020B0600070205080204" pitchFamily="34" charset="-128"/>
              </a:rPr>
              <a:t>3 Standard Stoppages</a:t>
            </a:r>
            <a:r>
              <a:rPr lang="en-US" altLang="en-US" smtClean="0">
                <a:ea typeface="ＭＳ Ｐゴシック" panose="020B0600070205080204" pitchFamily="34" charset="-128"/>
              </a:rPr>
              <a:t>. 1913–14. Wood box 11 1/8 x 50 7/8 x 9" (28.2 x 129.2 x 22.7 cm), with three threads 39 3/8" (100 cm), glued to three painted canvas strips 5 1/4 x 47 1/4" (13.3 x 120 cm), each mounted on a glass panel 7 1/4 x 49 3/8 x 1/4" (18.4 x 125.4 x 0.6 cm), three wood slats 2 1/2 x 43 x 1/8" (6.2 x 109.2 x 0.2 cm), shaped along one edge to match the curves of the threads. Katherine S. Dreier Bequest. © 2012 Artists Rights Society (ARS), New York/ADAGP, Paris/Estate of Marcel Duchamp</a:t>
            </a:r>
          </a:p>
          <a:p>
            <a:pPr>
              <a:lnSpc>
                <a:spcPct val="90000"/>
              </a:lnSpc>
            </a:pPr>
            <a:endParaRPr lang="en-US" altLang="en-US" smtClean="0">
              <a:ea typeface="ＭＳ Ｐゴシック" panose="020B0600070205080204"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BBEA539-F04F-484C-887F-0E8D05955BDB}"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smtClean="0">
                <a:latin typeface="Verdana" panose="020B0604030504040204" pitchFamily="34" charset="0"/>
                <a:ea typeface="ＭＳ Ｐゴシック" panose="020B0600070205080204" pitchFamily="34" charset="-128"/>
              </a:rPr>
              <a:t>Share this information with your students:  </a:t>
            </a:r>
          </a:p>
          <a:p>
            <a:pPr>
              <a:lnSpc>
                <a:spcPct val="90000"/>
              </a:lnSpc>
            </a:pPr>
            <a:endParaRPr lang="en-US" altLang="en-US" smtClean="0">
              <a:ea typeface="ＭＳ Ｐゴシック" panose="020B0600070205080204" pitchFamily="34" charset="-128"/>
            </a:endParaRPr>
          </a:p>
          <a:p>
            <a:pPr>
              <a:lnSpc>
                <a:spcPct val="90000"/>
              </a:lnSpc>
            </a:pPr>
            <a:r>
              <a:rPr lang="en-US" altLang="en-US" smtClean="0">
                <a:ea typeface="ＭＳ Ｐゴシック" panose="020B0600070205080204" pitchFamily="34" charset="-128"/>
              </a:rPr>
              <a:t>The spirit of performance, play, and collaboration remained central to Dada. Dadaists believed that the value of art lay not in the work produced, but in the act of making, and sharing that act with others. </a:t>
            </a:r>
          </a:p>
          <a:p>
            <a:pPr>
              <a:lnSpc>
                <a:spcPct val="90000"/>
              </a:lnSpc>
            </a:pPr>
            <a:endParaRPr lang="en-US" altLang="en-US" smtClean="0">
              <a:ea typeface="ＭＳ Ｐゴシック" panose="020B0600070205080204" pitchFamily="34" charset="-128"/>
            </a:endParaRPr>
          </a:p>
          <a:p>
            <a:pPr>
              <a:lnSpc>
                <a:spcPct val="90000"/>
              </a:lnSpc>
            </a:pPr>
            <a:r>
              <a:rPr lang="en-US" altLang="en-US" smtClean="0">
                <a:ea typeface="ＭＳ Ｐゴシック" panose="020B0600070205080204" pitchFamily="34" charset="-128"/>
              </a:rPr>
              <a:t>Richard Boix.</a:t>
            </a:r>
            <a:r>
              <a:rPr lang="en-US" altLang="en-US" i="1" smtClean="0">
                <a:ea typeface="ＭＳ Ｐゴシック" panose="020B0600070205080204" pitchFamily="34" charset="-128"/>
              </a:rPr>
              <a:t> Da-da (New York Dada Group).</a:t>
            </a:r>
            <a:r>
              <a:rPr lang="en-US" altLang="en-US" smtClean="0">
                <a:ea typeface="ＭＳ Ｐゴシック" panose="020B0600070205080204" pitchFamily="34" charset="-128"/>
              </a:rPr>
              <a:t> 1921. </a:t>
            </a:r>
          </a:p>
          <a:p>
            <a:pPr>
              <a:lnSpc>
                <a:spcPct val="90000"/>
              </a:lnSpc>
            </a:pPr>
            <a:r>
              <a:rPr lang="en-US" altLang="en-US" smtClean="0">
                <a:ea typeface="ＭＳ Ｐゴシック" panose="020B0600070205080204" pitchFamily="34" charset="-128"/>
              </a:rPr>
              <a:t>Ink on paper. 11 1/4" x 14 1/2" (28.6 x 36.8 cm). </a:t>
            </a:r>
          </a:p>
          <a:p>
            <a:pPr>
              <a:lnSpc>
                <a:spcPct val="90000"/>
              </a:lnSpc>
            </a:pPr>
            <a:r>
              <a:rPr lang="en-US" altLang="en-US" smtClean="0">
                <a:ea typeface="ＭＳ Ｐゴシック" panose="020B0600070205080204" pitchFamily="34" charset="-128"/>
              </a:rPr>
              <a:t>Katherine S. Dreier Bequest </a:t>
            </a:r>
          </a:p>
          <a:p>
            <a:pPr>
              <a:lnSpc>
                <a:spcPct val="90000"/>
              </a:lnSpc>
            </a:pPr>
            <a:endParaRPr lang="en-US" altLang="en-US" smtClean="0">
              <a:ea typeface="ＭＳ Ｐゴシック" panose="020B0600070205080204"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5C78853-79DC-439F-80D1-90D1C89FDFA8}" type="slidenum">
              <a:rPr lang="en-US" altLang="en-US" sz="1200">
                <a:latin typeface="Calibri" panose="020F0502020204030204" pitchFamily="34" charset="0"/>
              </a:rPr>
              <a:pPr eaLnBrk="1" hangingPunct="1"/>
              <a:t>15</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Verdana" panose="020B0604030504040204" pitchFamily="34" charset="0"/>
                <a:ea typeface="ＭＳ Ｐゴシック" panose="020B0600070205080204" pitchFamily="34" charset="-128"/>
              </a:rPr>
              <a:t>Share this information with your students: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The Cabaret Voltaire nightclub was launched in Zurich in February 1916 by a group of poets and artists including those mentioned on this program -- Raoul Haussman, Kurt Schwitters and El Lissitzky, who laid out its dynamic typography.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Cabaret Voltaire programs, such as the matinee advertised on this leaflet designed by El Lissitzky, promised not only experimental poetry, lectures, improvisational dance and music, but a variety of Dada pranks from which the audience was not immune.  According to the program, this event featured a reading of Schwitter’s poem </a:t>
            </a:r>
            <a:r>
              <a:rPr lang="en-US" altLang="en-US" i="1" smtClean="0">
                <a:ea typeface="ＭＳ Ｐゴシック" panose="020B0600070205080204" pitchFamily="34" charset="-128"/>
              </a:rPr>
              <a:t>Anna Blume</a:t>
            </a:r>
            <a:r>
              <a:rPr lang="en-US" altLang="en-US" smtClean="0">
                <a:ea typeface="ＭＳ Ｐゴシック" panose="020B0600070205080204" pitchFamily="34" charset="-128"/>
              </a:rPr>
              <a:t>.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El Lissitzky. Cabaret Voltaire Program for </a:t>
            </a:r>
            <a:r>
              <a:rPr lang="en-US" altLang="en-US" i="1" smtClean="0">
                <a:ea typeface="ＭＳ Ｐゴシック" panose="020B0600070205080204" pitchFamily="34" charset="-128"/>
              </a:rPr>
              <a:t>Merz-Matinéen.</a:t>
            </a:r>
            <a:r>
              <a:rPr lang="en-US" altLang="en-US" smtClean="0">
                <a:ea typeface="ＭＳ Ｐゴシック" panose="020B0600070205080204" pitchFamily="34" charset="-128"/>
              </a:rPr>
              <a:t> 1923. </a:t>
            </a:r>
          </a:p>
          <a:p>
            <a:r>
              <a:rPr lang="en-US" altLang="en-US" smtClean="0">
                <a:ea typeface="ＭＳ Ｐゴシック" panose="020B0600070205080204" pitchFamily="34" charset="-128"/>
              </a:rPr>
              <a:t>Publisher: Robert &amp; Chapman Leunis, Publishers. Letterpress, 9 x 11" (22.9 x 27.9 cm). </a:t>
            </a:r>
          </a:p>
          <a:p>
            <a:r>
              <a:rPr lang="en-US" altLang="en-US" smtClean="0">
                <a:ea typeface="ＭＳ Ｐゴシック" panose="020B0600070205080204" pitchFamily="34" charset="-128"/>
              </a:rPr>
              <a:t>Jan Tschichold Collection, Gift of Philip Johnson. </a:t>
            </a:r>
          </a:p>
          <a:p>
            <a:r>
              <a:rPr lang="en-US" altLang="en-US" smtClean="0">
                <a:ea typeface="ＭＳ Ｐゴシック" panose="020B0600070205080204" pitchFamily="34" charset="-128"/>
              </a:rPr>
              <a:t>© 2012 Artists Rights Society (ARS), New York/VG Bild-Kunst, Bonn</a:t>
            </a:r>
          </a:p>
          <a:p>
            <a:endParaRPr lang="en-US" altLang="en-US" smtClean="0">
              <a:ea typeface="ＭＳ Ｐゴシック" panose="020B0600070205080204"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81FF6CE-C2F7-48DE-B5E9-86EF22853A27}"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Verdana" panose="020B0604030504040204" pitchFamily="34" charset="0"/>
                <a:ea typeface="ＭＳ Ｐゴシック" panose="020B0600070205080204" pitchFamily="34" charset="-128"/>
              </a:rPr>
              <a:t>Share this information with your students: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In 1922 Lissitzky traveled from his native Russia to Weimar, Germany, where he met Kurt Schwitters at a conference for progressive artists. Lissitsky’s fragmented double portrait of Schwitters, made by montaging negatives during the developing process, is indicative of the artists’ close collaboration, which lasted until Lissitzky returned to Russia in 1925.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Lissitzky imparted to Schwitters an interest in the crisp geometry of Russian design, while Schwitters exposed Lissitzky to the photomontage process with which this work was made.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El Lissitzky. </a:t>
            </a:r>
            <a:r>
              <a:rPr lang="en-US" altLang="en-US" i="1" smtClean="0">
                <a:ea typeface="ＭＳ Ｐゴシック" panose="020B0600070205080204" pitchFamily="34" charset="-128"/>
              </a:rPr>
              <a:t>Kurt Schwitters</a:t>
            </a:r>
            <a:r>
              <a:rPr lang="en-US" altLang="en-US" smtClean="0">
                <a:ea typeface="ＭＳ Ｐゴシック" panose="020B0600070205080204" pitchFamily="34" charset="-128"/>
              </a:rPr>
              <a:t>. c. 1924. </a:t>
            </a:r>
          </a:p>
          <a:p>
            <a:r>
              <a:rPr lang="en-US" altLang="en-US" smtClean="0">
                <a:ea typeface="ＭＳ Ｐゴシック" panose="020B0600070205080204" pitchFamily="34" charset="-128"/>
              </a:rPr>
              <a:t>Gelatin silver printing-out-paper print, 4 3/16 x 3 11/16" (10.6 x 9.4 cm). </a:t>
            </a:r>
          </a:p>
          <a:p>
            <a:r>
              <a:rPr lang="en-US" altLang="en-US" smtClean="0">
                <a:ea typeface="ＭＳ Ｐゴシック" panose="020B0600070205080204" pitchFamily="34" charset="-128"/>
              </a:rPr>
              <a:t>Thomas Walther Collection. Purchase.</a:t>
            </a:r>
          </a:p>
          <a:p>
            <a:r>
              <a:rPr lang="en-US" altLang="en-US" smtClean="0">
                <a:ea typeface="ＭＳ Ｐゴシック" panose="020B0600070205080204" pitchFamily="34" charset="-128"/>
              </a:rPr>
              <a:t>© 2012 Artists Rights Society (ARS), New York/VG Bild-Kunst, Bonn</a:t>
            </a:r>
          </a:p>
          <a:p>
            <a:endParaRPr lang="en-US" altLang="en-US" smtClean="0">
              <a:ea typeface="ＭＳ Ｐゴシック" panose="020B0600070205080204"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B0E70AE-EAFA-44C8-85B0-F4F4C2F72757}"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Verdana" panose="020B0604030504040204" pitchFamily="34" charset="0"/>
                <a:ea typeface="ＭＳ Ｐゴシック" panose="020B0600070205080204" pitchFamily="34" charset="-128"/>
              </a:rPr>
              <a:t>Share this information with your students: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This Picabia drawing imagines the inner workings of a Dada alarm clock, plots the flow of the current of modern art, beginning with 18th century French history painter Jean-Auguste-Dominique Ingres to 391, Picabia's own Dada magazine. </a:t>
            </a:r>
          </a:p>
          <a:p>
            <a:r>
              <a:rPr lang="en-US" altLang="en-US" smtClean="0">
                <a:ea typeface="ＭＳ Ｐゴシック" panose="020B0600070205080204" pitchFamily="34" charset="-128"/>
              </a:rPr>
              <a:t> </a:t>
            </a:r>
          </a:p>
          <a:p>
            <a:r>
              <a:rPr lang="en-US" altLang="en-US" smtClean="0">
                <a:ea typeface="ＭＳ Ｐゴシック" panose="020B0600070205080204" pitchFamily="34" charset="-128"/>
              </a:rPr>
              <a:t>For those not mechanically inclined, Picabia offered this facetious glimpse of the inner workings of his Dada machine, excerpted from a lengthier explanation: “[…]Around the top of the active, positive (and therefore antitraditional) pole is an international cluster of innovative early twentieth–century artists, headed (of course) by Picabia himself. This positive pole directly connects with the Dada clock. The negative pole of French modernism, however, has to pass through the Dada transformer before it can be wired up to that inner circle. (Even then the wiring job looks amateur and not entirely convincing, but apparently it works.) When thus connected, the circuit is completed; the clock can start ticking, and the bell that was made in Paris and New York can begin to sound.”</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Francis Picabia. </a:t>
            </a:r>
            <a:r>
              <a:rPr lang="en-US" altLang="en-US" i="1" smtClean="0">
                <a:ea typeface="ＭＳ Ｐゴシック" panose="020B0600070205080204" pitchFamily="34" charset="-128"/>
              </a:rPr>
              <a:t>Dada Movement</a:t>
            </a:r>
            <a:r>
              <a:rPr lang="en-US" altLang="en-US" smtClean="0">
                <a:ea typeface="ＭＳ Ｐゴシック" panose="020B0600070205080204" pitchFamily="34" charset="-128"/>
              </a:rPr>
              <a:t>. 1919. </a:t>
            </a:r>
          </a:p>
          <a:p>
            <a:r>
              <a:rPr lang="en-US" altLang="en-US" smtClean="0">
                <a:ea typeface="ＭＳ Ｐゴシック" panose="020B0600070205080204" pitchFamily="34" charset="-128"/>
              </a:rPr>
              <a:t>Ink on paper, 20 1/8 x 14 1/4" (51.1 x 36.2 cm). </a:t>
            </a:r>
          </a:p>
          <a:p>
            <a:r>
              <a:rPr lang="en-US" altLang="en-US" smtClean="0">
                <a:ea typeface="ＭＳ Ｐゴシック" panose="020B0600070205080204" pitchFamily="34" charset="-128"/>
              </a:rPr>
              <a:t>Purchase. </a:t>
            </a:r>
          </a:p>
          <a:p>
            <a:r>
              <a:rPr lang="en-US" altLang="en-US" smtClean="0">
                <a:ea typeface="ＭＳ Ｐゴシック" panose="020B0600070205080204" pitchFamily="34" charset="-128"/>
              </a:rPr>
              <a:t>© 2012 Artists Rights Society (ARS), New York/ADAGP, Paris</a:t>
            </a: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C9E2678-385F-4A8D-9918-D809D9F91954}" type="slidenum">
              <a:rPr lang="en-US" altLang="en-US" sz="1200">
                <a:latin typeface="Calibri" panose="020F0502020204030204" pitchFamily="34" charset="0"/>
              </a:rPr>
              <a:pPr eaLnBrk="1" hangingPunct="1"/>
              <a:t>18</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smtClean="0">
                <a:latin typeface="Verdana" panose="020B0604030504040204" pitchFamily="34" charset="0"/>
                <a:ea typeface="ＭＳ Ｐゴシック" panose="020B0600070205080204" pitchFamily="34" charset="-128"/>
              </a:rPr>
              <a:t>Share this information with your students:  </a:t>
            </a:r>
          </a:p>
          <a:p>
            <a:pPr>
              <a:lnSpc>
                <a:spcPct val="90000"/>
              </a:lnSpc>
            </a:pPr>
            <a:endParaRPr lang="en-US" altLang="en-US" smtClean="0">
              <a:ea typeface="ＭＳ Ｐゴシック" panose="020B0600070205080204" pitchFamily="34" charset="-128"/>
            </a:endParaRPr>
          </a:p>
          <a:p>
            <a:pPr>
              <a:lnSpc>
                <a:spcPct val="90000"/>
              </a:lnSpc>
            </a:pPr>
            <a:r>
              <a:rPr lang="en-US" altLang="en-US" smtClean="0">
                <a:ea typeface="ＭＳ Ｐゴシック" panose="020B0600070205080204" pitchFamily="34" charset="-128"/>
              </a:rPr>
              <a:t>To liberate text and speech from conventional rules of spelling, grammar, and punctuation, Dadaists unleashed an arsenal of puns, word play, and experimental poems and literature. Some Dada artists turned words and letters into abstract forms, stripping them of their legibility. Such experiments were meant to expose the arbitrary relationship between words and their meanings. </a:t>
            </a:r>
          </a:p>
          <a:p>
            <a:pPr>
              <a:lnSpc>
                <a:spcPct val="90000"/>
              </a:lnSpc>
            </a:pPr>
            <a:endParaRPr lang="en-US" altLang="en-US" smtClean="0">
              <a:ea typeface="ＭＳ Ｐゴシック" panose="020B0600070205080204" pitchFamily="34" charset="-128"/>
            </a:endParaRPr>
          </a:p>
          <a:p>
            <a:pPr>
              <a:lnSpc>
                <a:spcPct val="90000"/>
              </a:lnSpc>
            </a:pPr>
            <a:r>
              <a:rPr lang="en-US" altLang="en-US" smtClean="0">
                <a:ea typeface="ＭＳ Ｐゴシック" panose="020B0600070205080204" pitchFamily="34" charset="-128"/>
              </a:rPr>
              <a:t>This is the cover of Jean (Hans) Arp’s portfolio </a:t>
            </a:r>
            <a:r>
              <a:rPr lang="en-US" altLang="en-US" i="1" smtClean="0">
                <a:ea typeface="ＭＳ Ｐゴシック" panose="020B0600070205080204" pitchFamily="34" charset="-128"/>
              </a:rPr>
              <a:t>7 Arpaden</a:t>
            </a:r>
            <a:r>
              <a:rPr lang="en-US" altLang="en-US" smtClean="0">
                <a:ea typeface="ＭＳ Ｐゴシック" panose="020B0600070205080204" pitchFamily="34" charset="-128"/>
              </a:rPr>
              <a:t>. </a:t>
            </a:r>
          </a:p>
          <a:p>
            <a:pPr>
              <a:lnSpc>
                <a:spcPct val="90000"/>
              </a:lnSpc>
            </a:pPr>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Jean (Hans) Arp. </a:t>
            </a:r>
            <a:r>
              <a:rPr lang="en-US" altLang="en-US" i="1" smtClean="0">
                <a:ea typeface="ＭＳ Ｐゴシック" panose="020B0600070205080204" pitchFamily="34" charset="-128"/>
              </a:rPr>
              <a:t>Merz 5, Arp Mappe: 7 Arpaden (Arp Portfolio: 7 Arpades)</a:t>
            </a:r>
            <a:r>
              <a:rPr lang="en-US" altLang="en-US" smtClean="0">
                <a:ea typeface="ＭＳ Ｐゴシック" panose="020B0600070205080204" pitchFamily="34" charset="-128"/>
              </a:rPr>
              <a:t>. 1923. </a:t>
            </a:r>
          </a:p>
          <a:p>
            <a:r>
              <a:rPr lang="en-US" altLang="en-US" smtClean="0">
                <a:ea typeface="ＭＳ Ｐゴシック" panose="020B0600070205080204" pitchFamily="34" charset="-128"/>
              </a:rPr>
              <a:t>Letterpress with collage addition, cover: 18 1/8 x 14 5/16" (46 x 36.3 cm); composition (front cover): 17 1/16 x 13 1/4" (43.4 x 33.6 cm); composition (back cover): 3 5/8 x 3 3/8" (9.2 x 8.5 cm). Publisher: Merzverlag (Kurt Schwitters), Hannover, Germany. Printer: unknown. Edition: 50. Gift of J. B. Neumann. </a:t>
            </a:r>
          </a:p>
          <a:p>
            <a:r>
              <a:rPr lang="en-US" altLang="en-US" smtClean="0">
                <a:ea typeface="ＭＳ Ｐゴシック" panose="020B0600070205080204" pitchFamily="34" charset="-128"/>
              </a:rPr>
              <a:t>© 2012 Artists Rights Society (ARS), New York/VG Bild-Kunst, Bonn</a:t>
            </a:r>
          </a:p>
          <a:p>
            <a:pPr>
              <a:lnSpc>
                <a:spcPct val="90000"/>
              </a:lnSpc>
            </a:pPr>
            <a:endParaRPr lang="en-US" altLang="en-US" smtClean="0">
              <a:ea typeface="ＭＳ Ｐゴシック" panose="020B0600070205080204" pitchFamily="34" charset="-128"/>
            </a:endParaRPr>
          </a:p>
          <a:p>
            <a:pPr>
              <a:lnSpc>
                <a:spcPct val="90000"/>
              </a:lnSpc>
            </a:pPr>
            <a:endParaRPr lang="en-US" altLang="en-US" smtClean="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92F686B-0F2A-4A92-BADA-68CA8774BDF2}" type="slidenum">
              <a:rPr lang="en-US" altLang="en-US" sz="1200">
                <a:latin typeface="Calibri" panose="020F0502020204030204" pitchFamily="34" charset="0"/>
              </a:rPr>
              <a:pPr eaLnBrk="1" hangingPunct="1"/>
              <a:t>20</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Verdana" panose="020B0604030504040204" pitchFamily="34" charset="0"/>
                <a:ea typeface="ＭＳ Ｐゴシック" panose="020B0600070205080204" pitchFamily="34" charset="-128"/>
              </a:rPr>
              <a:t>Share this information with your students: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In these seven lithographs, Arp created a series of simple but evocative "object pictures" that combine allusions to the body and everyday things—Mustache Hat, One Navel, The Sea, Arabic Eight, The Navel Bottle, Mustache Watch, Eggbeater. Each sign evokes familiar letter or number form.</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Ask your students to name the familiar figures, numbers, and letters they see in these </a:t>
            </a:r>
            <a:r>
              <a:rPr lang="en-US" altLang="en-US" i="1" smtClean="0">
                <a:ea typeface="ＭＳ Ｐゴシック" panose="020B0600070205080204" pitchFamily="34" charset="-128"/>
              </a:rPr>
              <a:t>Arpaden</a:t>
            </a:r>
            <a:r>
              <a:rPr lang="en-US" altLang="en-US" smtClean="0">
                <a:ea typeface="ＭＳ Ｐゴシック" panose="020B0600070205080204" pitchFamily="34" charset="-128"/>
              </a:rPr>
              <a:t>.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Jean (Hans) Arp. </a:t>
            </a:r>
            <a:r>
              <a:rPr lang="en-US" altLang="en-US" i="1" smtClean="0">
                <a:ea typeface="ＭＳ Ｐゴシック" panose="020B0600070205080204" pitchFamily="34" charset="-128"/>
              </a:rPr>
              <a:t>Merz 5, Arp Mappe: 7 Arpaden (Arp Portfolio: 7 Arpades)</a:t>
            </a:r>
            <a:r>
              <a:rPr lang="en-US" altLang="en-US" smtClean="0">
                <a:ea typeface="ＭＳ Ｐゴシック" panose="020B0600070205080204" pitchFamily="34" charset="-128"/>
              </a:rPr>
              <a:t>. 1923. </a:t>
            </a:r>
          </a:p>
          <a:p>
            <a:r>
              <a:rPr lang="en-US" altLang="en-US" smtClean="0">
                <a:ea typeface="ＭＳ Ｐゴシック" panose="020B0600070205080204" pitchFamily="34" charset="-128"/>
              </a:rPr>
              <a:t>Letterpress with collage addition, cover: 18 1/8 x 14 5/16" (46 x 36.3 cm); composition (front cover): 17 1/16 x 13 1/4" (43.4 x 33.6 cm); composition (back cover): 3 5/8 x 3 3/8" (9.2 x 8.5 cm). Publisher: Merzverlag (Kurt Schwitters), Hannover, Germany. Printer: unknown. Edition: 50. Gift of J. B. Neumann. </a:t>
            </a:r>
          </a:p>
          <a:p>
            <a:r>
              <a:rPr lang="en-US" altLang="en-US" smtClean="0">
                <a:ea typeface="ＭＳ Ｐゴシック" panose="020B0600070205080204" pitchFamily="34" charset="-128"/>
              </a:rPr>
              <a:t>© 2012 Artists Rights Society (ARS), New York/VG Bild-Kunst, Bonn</a:t>
            </a: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CAD9164-7F03-4DE4-9916-B626ECEDA948}" type="slidenum">
              <a:rPr lang="en-US" altLang="en-US" sz="1200">
                <a:latin typeface="Calibri" panose="020F0502020204030204" pitchFamily="34" charset="0"/>
              </a:rPr>
              <a:pPr eaLnBrk="1" hangingPunct="1"/>
              <a:t>21</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Verdana" panose="020B0604030504040204" pitchFamily="34" charset="0"/>
                <a:ea typeface="ＭＳ Ｐゴシック" panose="020B0600070205080204" pitchFamily="34" charset="-128"/>
              </a:rPr>
              <a:t>Share this information with your students: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In 1923, Schwitters and van Doesburg embarked on a tour of Holland, their so-called “Dada Campaign” to introduce local artists to Dada through a series of evening lectures, and performances.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The poster’s incongruous appearance accurately reflects the tenor of many Dada evenings, which often commenced with mock-serious lectures interrupted by barking audience members, absurd Dada jokes and skits, and experimental poems. This evening’s events include a prelude of “</a:t>
            </a:r>
            <a:r>
              <a:rPr lang="en-US" altLang="ja-JP" smtClean="0">
                <a:ea typeface="ＭＳ Ｐゴシック" panose="020B0600070205080204" pitchFamily="34" charset="-128"/>
              </a:rPr>
              <a:t>Dadawisdom</a:t>
            </a:r>
            <a:r>
              <a:rPr lang="en-US" altLang="en-US" smtClean="0">
                <a:ea typeface="ＭＳ Ｐゴシック" panose="020B0600070205080204" pitchFamily="34" charset="-128"/>
              </a:rPr>
              <a:t>”</a:t>
            </a:r>
            <a:r>
              <a:rPr lang="en-US" altLang="ja-JP" smtClean="0">
                <a:ea typeface="ＭＳ Ｐゴシック" panose="020B0600070205080204" pitchFamily="34" charset="-128"/>
              </a:rPr>
              <a:t> by van Doesburg, </a:t>
            </a:r>
            <a:r>
              <a:rPr lang="en-US" altLang="en-US" smtClean="0">
                <a:ea typeface="ＭＳ Ｐゴシック" panose="020B0600070205080204" pitchFamily="34" charset="-128"/>
              </a:rPr>
              <a:t>“</a:t>
            </a:r>
            <a:r>
              <a:rPr lang="en-US" altLang="ja-JP" smtClean="0">
                <a:ea typeface="ＭＳ Ｐゴシック" panose="020B0600070205080204" pitchFamily="34" charset="-128"/>
              </a:rPr>
              <a:t>abstract poems declaimed as loudly as possible</a:t>
            </a:r>
            <a:r>
              <a:rPr lang="en-US" altLang="en-US" smtClean="0">
                <a:ea typeface="ＭＳ Ｐゴシック" panose="020B0600070205080204" pitchFamily="34" charset="-128"/>
              </a:rPr>
              <a:t>”</a:t>
            </a:r>
            <a:r>
              <a:rPr lang="en-US" altLang="ja-JP" smtClean="0">
                <a:ea typeface="ＭＳ Ｐゴシック" panose="020B0600070205080204" pitchFamily="34" charset="-128"/>
              </a:rPr>
              <a:t> by Schwitters, and ragtime music by composer Erik Satie. </a:t>
            </a:r>
          </a:p>
          <a:p>
            <a:endParaRPr lang="en-US" altLang="ja-JP" smtClean="0">
              <a:ea typeface="ＭＳ Ｐゴシック" panose="020B0600070205080204" pitchFamily="34" charset="-128"/>
            </a:endParaRPr>
          </a:p>
          <a:p>
            <a:r>
              <a:rPr lang="en-US" altLang="en-US" smtClean="0">
                <a:ea typeface="ＭＳ Ｐゴシック" panose="020B0600070205080204" pitchFamily="34" charset="-128"/>
              </a:rPr>
              <a:t>Théo van Doesburg and Kurt Schwitters. </a:t>
            </a:r>
            <a:r>
              <a:rPr lang="en-US" altLang="en-US" i="1" smtClean="0">
                <a:ea typeface="ＭＳ Ｐゴシック" panose="020B0600070205080204" pitchFamily="34" charset="-128"/>
              </a:rPr>
              <a:t>Kleine Dada Soirée (Small Dada Evening)</a:t>
            </a:r>
            <a:r>
              <a:rPr lang="en-US" altLang="en-US" smtClean="0">
                <a:ea typeface="ＭＳ Ｐゴシック" panose="020B0600070205080204" pitchFamily="34" charset="-128"/>
              </a:rPr>
              <a:t>. 1922. </a:t>
            </a:r>
          </a:p>
          <a:p>
            <a:r>
              <a:rPr lang="en-US" altLang="en-US" smtClean="0">
                <a:ea typeface="ＭＳ Ｐゴシック" panose="020B0600070205080204" pitchFamily="34" charset="-128"/>
              </a:rPr>
              <a:t>Lithograph, sheet: 11 7/8 x 11 7/8" (30.2 x 30.2 cm). </a:t>
            </a:r>
          </a:p>
          <a:p>
            <a:r>
              <a:rPr lang="en-US" altLang="en-US" smtClean="0">
                <a:ea typeface="ＭＳ Ｐゴシック" panose="020B0600070205080204" pitchFamily="34" charset="-128"/>
              </a:rPr>
              <a:t>Gift of Philip Johnson. </a:t>
            </a:r>
          </a:p>
          <a:p>
            <a:r>
              <a:rPr lang="en-US" altLang="en-US" smtClean="0">
                <a:ea typeface="ＭＳ Ｐゴシック" panose="020B0600070205080204" pitchFamily="34" charset="-128"/>
              </a:rPr>
              <a:t>© 2012 Artists Rights Society (ARS), New York/VG Bild-Kunst, Bonn</a:t>
            </a:r>
          </a:p>
          <a:p>
            <a:endParaRPr lang="en-US" altLang="ja-JP"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F1F7A9F-7260-418D-B041-FED0F5192F50}" type="slidenum">
              <a:rPr lang="en-US" altLang="en-US" sz="1200">
                <a:latin typeface="Calibri" panose="020F0502020204030204" pitchFamily="34" charset="0"/>
              </a:rPr>
              <a:pPr eaLnBrk="1" hangingPunct="1"/>
              <a:t>22</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r>
              <a:rPr lang="en-US" altLang="en-US" smtClean="0">
                <a:ea typeface="ＭＳ Ｐゴシック" panose="020B0600070205080204" pitchFamily="34" charset="-128"/>
              </a:rPr>
              <a:t>Dada emerged during World War I (1914-1918)-- a conflict that claimed the lives of eight million soldiers and an estimated equal number of civilians. For the disillusioned artists of Dada, the war merely confirmed the bankruptcy of social, political, and economic structures that permitted and supported such violence. From 1916 until the mid 1920s, a loose network of Dada artists in Zurich, New York, Cologne, Hanover, and Paris declared an all-out assault against not only conventional definitions of art but rational thought itself. </a:t>
            </a:r>
            <a:r>
              <a:rPr lang="ja-JP" altLang="en-US" smtClean="0">
                <a:ea typeface="ＭＳ Ｐゴシック" panose="020B0600070205080204" pitchFamily="34" charset="-128"/>
              </a:rPr>
              <a:t>“</a:t>
            </a:r>
            <a:r>
              <a:rPr lang="en-US" altLang="ja-JP" smtClean="0">
                <a:ea typeface="ＭＳ Ｐゴシック" panose="020B0600070205080204" pitchFamily="34" charset="-128"/>
              </a:rPr>
              <a:t>The beginnings of Dada,</a:t>
            </a:r>
            <a:r>
              <a:rPr lang="ja-JP" altLang="en-US" smtClean="0">
                <a:ea typeface="ＭＳ Ｐゴシック" panose="020B0600070205080204" pitchFamily="34" charset="-128"/>
              </a:rPr>
              <a:t>“</a:t>
            </a:r>
            <a:r>
              <a:rPr lang="en-US" altLang="ja-JP" smtClean="0">
                <a:ea typeface="ＭＳ Ｐゴシック" panose="020B0600070205080204" pitchFamily="34" charset="-128"/>
              </a:rPr>
              <a:t> poet Tristan Tzara recalled, </a:t>
            </a:r>
            <a:r>
              <a:rPr lang="ja-JP" altLang="en-US" smtClean="0">
                <a:ea typeface="ＭＳ Ｐゴシック" panose="020B0600070205080204" pitchFamily="34" charset="-128"/>
              </a:rPr>
              <a:t>“</a:t>
            </a:r>
            <a:r>
              <a:rPr lang="en-US" altLang="ja-JP" smtClean="0">
                <a:ea typeface="ＭＳ Ｐゴシック" panose="020B0600070205080204" pitchFamily="34" charset="-128"/>
              </a:rPr>
              <a:t>were not the beginnings of art, but of disgust.</a:t>
            </a:r>
            <a:r>
              <a:rPr lang="ja-JP" altLang="en-US" smtClean="0">
                <a:ea typeface="ＭＳ Ｐゴシック" panose="020B0600070205080204" pitchFamily="34" charset="-128"/>
              </a:rPr>
              <a:t>”</a:t>
            </a:r>
            <a:endParaRPr lang="en-US" altLang="ja-JP" smtClean="0">
              <a:ea typeface="ＭＳ Ｐゴシック" panose="020B0600070205080204" pitchFamily="34" charset="-128"/>
            </a:endParaRP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Dada affiliates did not share a common style or practice so much as the wish, as expressed by French artist Jean (Hans) Arp, “to destroy the hoaxes of reason and to discover an unreasoned order.”</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In Dada, visual art was considered secondary-- useful as a means of communication, but of less importance than the ideas they communicated. "For us, art is not an end in itself,” wrote Dada poet Hugo Ball, “but it is an opportunity for the true perception and criticism of the times we live in.” Artists affiliated with Dada were nevertheless experimental in the ways they made art, provocatively re-imagining what art and art-making could be. They used unorthodox materials and chance procedures, infusing their work with spontaneity and irreverence. </a:t>
            </a:r>
          </a:p>
          <a:p>
            <a:pPr eaLnBrk="1" hangingPunct="1">
              <a:lnSpc>
                <a:spcPct val="90000"/>
              </a:lnSpc>
              <a:spcBef>
                <a:spcPct val="0"/>
              </a:spcBef>
            </a:pPr>
            <a:endParaRPr lang="en-US" altLang="en-US" smtClean="0">
              <a:ea typeface="ＭＳ Ｐゴシック" panose="020B0600070205080204" pitchFamily="34" charset="-128"/>
            </a:endParaRPr>
          </a:p>
          <a:p>
            <a:pPr eaLnBrk="1" hangingPunct="1">
              <a:lnSpc>
                <a:spcPct val="90000"/>
              </a:lnSpc>
              <a:spcBef>
                <a:spcPct val="0"/>
              </a:spcBef>
            </a:pPr>
            <a:r>
              <a:rPr lang="en-US" altLang="en-US" smtClean="0">
                <a:ea typeface="ＭＳ Ｐゴシック" panose="020B0600070205080204" pitchFamily="34" charset="-128"/>
              </a:rPr>
              <a:t>The climax of Berlin Dada was the International Dada Fair of 1920, the central symbol of which was a dummy of a German officer with the head of a pig that hung from the ceiling of the main gallery. </a:t>
            </a:r>
          </a:p>
          <a:p>
            <a:pPr eaLnBrk="1" hangingPunct="1">
              <a:lnSpc>
                <a:spcPct val="90000"/>
              </a:lnSpc>
              <a:spcBef>
                <a:spcPct val="0"/>
              </a:spcBef>
            </a:pPr>
            <a:endParaRPr lang="en-US" altLang="en-US" smtClean="0">
              <a:ea typeface="ＭＳ Ｐゴシック" panose="020B0600070205080204" pitchFamily="34" charset="-128"/>
            </a:endParaRPr>
          </a:p>
          <a:p>
            <a:pPr eaLnBrk="1" hangingPunct="1">
              <a:lnSpc>
                <a:spcPct val="90000"/>
              </a:lnSpc>
              <a:spcBef>
                <a:spcPct val="0"/>
              </a:spcBef>
            </a:pPr>
            <a:r>
              <a:rPr lang="en-US" altLang="en-US" smtClean="0">
                <a:ea typeface="ＭＳ Ｐゴシック" panose="020B0600070205080204" pitchFamily="34" charset="-128"/>
              </a:rPr>
              <a:t>This photo was taken in the room of the fine art dealer, Dr. Burchard, Berlin, June 5, 1920. From left to right: Hausmann, Hanna Höch, Dr Burchard, Baader, W. Hetzfelde, the wife, Dr. Oz, George Grosz, John Heartfield. Reproduction opposite page 128 from the book, "Dada Almanach; im Auftrag des Zentralamts der Deutschen Dada-Bewegung," by Richard Huelsenbeck. </a:t>
            </a:r>
          </a:p>
          <a:p>
            <a:pPr eaLnBrk="1" hangingPunct="1">
              <a:lnSpc>
                <a:spcPct val="90000"/>
              </a:lnSpc>
              <a:spcBef>
                <a:spcPct val="0"/>
              </a:spcBef>
            </a:pPr>
            <a:endParaRPr lang="en-US" altLang="en-US" smtClean="0">
              <a:ea typeface="ＭＳ Ｐゴシック" panose="020B0600070205080204"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F7AC1E4-59BE-448D-9BB9-F7C379F2FEBA}"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Verdana" panose="020B0604030504040204" pitchFamily="34" charset="0"/>
                <a:ea typeface="ＭＳ Ｐゴシック" panose="020B0600070205080204" pitchFamily="34" charset="-128"/>
              </a:rPr>
              <a:t>Share this information with your students: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In this photomontage, Baader depicts a home cluttered with books, photographs, and on the wall, pinned-up Dada ephemera. Baader layered fragments of at least two distinct photographs to construct this work. A section of the top photograph is cut away, revealing the image of a mannequin in military garb—the same dummy Baader had exhibited at the First International Dada Fair in Berlin. This persona, which Baader called the “</a:t>
            </a:r>
            <a:r>
              <a:rPr lang="en-US" altLang="ja-JP" smtClean="0">
                <a:ea typeface="ＭＳ Ｐゴシック" panose="020B0600070205080204" pitchFamily="34" charset="-128"/>
              </a:rPr>
              <a:t>Oberdada</a:t>
            </a:r>
            <a:r>
              <a:rPr lang="en-US" altLang="en-US" smtClean="0">
                <a:ea typeface="ＭＳ Ｐゴシック" panose="020B0600070205080204" pitchFamily="34" charset="-128"/>
              </a:rPr>
              <a:t>”</a:t>
            </a:r>
            <a:r>
              <a:rPr lang="en-US" altLang="ja-JP" smtClean="0">
                <a:ea typeface="ＭＳ Ｐゴシック" panose="020B0600070205080204" pitchFamily="34" charset="-128"/>
              </a:rPr>
              <a:t> (</a:t>
            </a:r>
            <a:r>
              <a:rPr lang="en-US" altLang="en-US" smtClean="0">
                <a:ea typeface="ＭＳ Ｐゴシック" panose="020B0600070205080204" pitchFamily="34" charset="-128"/>
              </a:rPr>
              <a:t>“</a:t>
            </a:r>
            <a:r>
              <a:rPr lang="en-US" altLang="ja-JP" smtClean="0">
                <a:ea typeface="ＭＳ Ｐゴシック" panose="020B0600070205080204" pitchFamily="34" charset="-128"/>
              </a:rPr>
              <a:t>chief dada</a:t>
            </a:r>
            <a:r>
              <a:rPr lang="en-US" altLang="en-US" smtClean="0">
                <a:ea typeface="ＭＳ Ｐゴシック" panose="020B0600070205080204" pitchFamily="34" charset="-128"/>
              </a:rPr>
              <a:t>”</a:t>
            </a:r>
            <a:r>
              <a:rPr lang="en-US" altLang="ja-JP" smtClean="0">
                <a:ea typeface="ＭＳ Ｐゴシック" panose="020B0600070205080204" pitchFamily="34" charset="-128"/>
              </a:rPr>
              <a:t>), was a parody of Germany</a:t>
            </a:r>
            <a:r>
              <a:rPr lang="en-US" altLang="en-US" smtClean="0">
                <a:ea typeface="ＭＳ Ｐゴシック" panose="020B0600070205080204" pitchFamily="34" charset="-128"/>
              </a:rPr>
              <a:t>’</a:t>
            </a:r>
            <a:r>
              <a:rPr lang="en-US" altLang="ja-JP" smtClean="0">
                <a:ea typeface="ＭＳ Ｐゴシック" panose="020B0600070205080204" pitchFamily="34" charset="-128"/>
              </a:rPr>
              <a:t>s high-ranking military officials.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Johannes Baader. </a:t>
            </a:r>
            <a:r>
              <a:rPr lang="en-US" altLang="en-US" i="1" smtClean="0">
                <a:ea typeface="ＭＳ Ｐゴシック" panose="020B0600070205080204" pitchFamily="34" charset="-128"/>
              </a:rPr>
              <a:t>The Author of the Book "Fourteen Letters of Christ" in His Home</a:t>
            </a:r>
            <a:r>
              <a:rPr lang="en-US" altLang="en-US" smtClean="0">
                <a:ea typeface="ＭＳ Ｐゴシック" panose="020B0600070205080204" pitchFamily="34" charset="-128"/>
              </a:rPr>
              <a:t>. 1920. </a:t>
            </a:r>
          </a:p>
          <a:p>
            <a:r>
              <a:rPr lang="en-US" altLang="en-US" smtClean="0">
                <a:ea typeface="ＭＳ Ｐゴシック" panose="020B0600070205080204" pitchFamily="34" charset="-128"/>
              </a:rPr>
              <a:t>Cut-and-pasted gelatin silver prints, cut-and-pasted printed paper, and ink on book pages, 8 1/2 x 5 3/4" (21.6 x 14.6 cm). </a:t>
            </a:r>
          </a:p>
          <a:p>
            <a:r>
              <a:rPr lang="en-US" altLang="en-US" smtClean="0">
                <a:ea typeface="ＭＳ Ｐゴシック" panose="020B0600070205080204" pitchFamily="34" charset="-128"/>
              </a:rPr>
              <a:t>Purchase</a:t>
            </a:r>
          </a:p>
          <a:p>
            <a:endParaRPr lang="en-US" altLang="en-US" smtClean="0">
              <a:ea typeface="ＭＳ Ｐゴシック" panose="020B0600070205080204"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88EC6D5-326E-419F-9CC1-86A176B3AA29}" type="slidenum">
              <a:rPr lang="en-US" altLang="en-US" sz="1200">
                <a:latin typeface="Calibri" panose="020F0502020204030204" pitchFamily="34" charset="0"/>
              </a:rPr>
              <a:pPr eaLnBrk="1" hangingPunct="1"/>
              <a:t>23</a:t>
            </a:fld>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Verdana" panose="020B0604030504040204" pitchFamily="34" charset="0"/>
                <a:ea typeface="ＭＳ Ｐゴシック" panose="020B0600070205080204" pitchFamily="34" charset="-128"/>
              </a:rPr>
              <a:t>Share this information with your students: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This work delivers a barrage of puns and word plays on familiar art terms. Linseed oil (</a:t>
            </a:r>
            <a:r>
              <a:rPr lang="en-US" altLang="en-US" i="1" smtClean="0">
                <a:ea typeface="ＭＳ Ｐゴシック" panose="020B0600070205080204" pitchFamily="34" charset="-128"/>
              </a:rPr>
              <a:t>l’huile de lin</a:t>
            </a:r>
            <a:r>
              <a:rPr lang="en-US" altLang="en-US" smtClean="0">
                <a:ea typeface="ＭＳ Ｐゴシック" panose="020B0600070205080204" pitchFamily="34" charset="-128"/>
              </a:rPr>
              <a:t>) is a commonly used binder in oil paint, but an inscription at the top proclaims this portrait a product of a toxic substance called castor oil (</a:t>
            </a:r>
            <a:r>
              <a:rPr lang="en-US" altLang="en-US" i="1" smtClean="0">
                <a:ea typeface="ＭＳ Ｐゴシック" panose="020B0600070205080204" pitchFamily="34" charset="-128"/>
              </a:rPr>
              <a:t>l’huile de Ricin</a:t>
            </a:r>
            <a:r>
              <a:rPr lang="en-US" altLang="en-US" smtClean="0">
                <a:ea typeface="ＭＳ Ｐゴシック" panose="020B0600070205080204" pitchFamily="34" charset="-128"/>
              </a:rPr>
              <a:t>). Another inscription reads </a:t>
            </a:r>
            <a:r>
              <a:rPr lang="en-US" altLang="en-US" i="1" smtClean="0">
                <a:ea typeface="ＭＳ Ｐゴシック" panose="020B0600070205080204" pitchFamily="34" charset="-128"/>
              </a:rPr>
              <a:t>Ratelier d’artiste</a:t>
            </a:r>
            <a:r>
              <a:rPr lang="en-US" altLang="en-US" smtClean="0">
                <a:ea typeface="ＭＳ Ｐゴシック" panose="020B0600070205080204" pitchFamily="34" charset="-128"/>
              </a:rPr>
              <a:t> (the artist’s false teeth), a play on </a:t>
            </a:r>
            <a:r>
              <a:rPr lang="en-US" altLang="en-US" i="1" smtClean="0">
                <a:ea typeface="ＭＳ Ｐゴシック" panose="020B0600070205080204" pitchFamily="34" charset="-128"/>
              </a:rPr>
              <a:t>atelier d’artiste</a:t>
            </a:r>
            <a:r>
              <a:rPr lang="en-US" altLang="en-US" smtClean="0">
                <a:ea typeface="ＭＳ Ｐゴシック" panose="020B0600070205080204" pitchFamily="34" charset="-128"/>
              </a:rPr>
              <a:t> (artist’s studio). </a:t>
            </a:r>
            <a:r>
              <a:rPr lang="en-US" altLang="en-US" i="1" smtClean="0">
                <a:ea typeface="ＭＳ Ｐゴシック" panose="020B0600070205080204" pitchFamily="34" charset="-128"/>
              </a:rPr>
              <a:t>Peinture crocodile</a:t>
            </a:r>
            <a:r>
              <a:rPr lang="en-US" altLang="en-US" smtClean="0">
                <a:ea typeface="ＭＳ Ｐゴシック" panose="020B0600070205080204" pitchFamily="34" charset="-128"/>
              </a:rPr>
              <a:t> (Crocodile painting) associates art with the hypocrisy of crocodile tears.</a:t>
            </a:r>
          </a:p>
          <a:p>
            <a:r>
              <a:rPr lang="en-US" altLang="en-US" smtClean="0">
                <a:ea typeface="ＭＳ Ｐゴシック" panose="020B0600070205080204" pitchFamily="34" charset="-128"/>
              </a:rPr>
              <a:t> </a:t>
            </a:r>
          </a:p>
          <a:p>
            <a:r>
              <a:rPr lang="en-US" altLang="en-US" smtClean="0">
                <a:ea typeface="ＭＳ Ｐゴシック" panose="020B0600070205080204" pitchFamily="34" charset="-128"/>
              </a:rPr>
              <a:t>The vaguely mechanical imagery reflects Picabia’s interest in optical devices and other machines, including the automobile, whose function is evoked in the title phrase “</a:t>
            </a:r>
            <a:r>
              <a:rPr lang="en-US" altLang="ja-JP" smtClean="0">
                <a:ea typeface="ＭＳ Ｐゴシック" panose="020B0600070205080204" pitchFamily="34" charset="-128"/>
              </a:rPr>
              <a:t>M</a:t>
            </a:r>
            <a:r>
              <a:rPr lang="en-US" altLang="en-US" smtClean="0">
                <a:ea typeface="ＭＳ Ｐゴシック" panose="020B0600070205080204" pitchFamily="34" charset="-128"/>
              </a:rPr>
              <a:t>’</a:t>
            </a:r>
            <a:r>
              <a:rPr lang="en-US" altLang="ja-JP" smtClean="0">
                <a:ea typeface="ＭＳ Ｐゴシック" panose="020B0600070205080204" pitchFamily="34" charset="-128"/>
              </a:rPr>
              <a:t>Amenez-y</a:t>
            </a:r>
            <a:r>
              <a:rPr lang="en-US" altLang="en-US" smtClean="0">
                <a:ea typeface="ＭＳ Ｐゴシック" panose="020B0600070205080204" pitchFamily="34" charset="-128"/>
              </a:rPr>
              <a:t>”</a:t>
            </a:r>
            <a:r>
              <a:rPr lang="en-US" altLang="ja-JP" smtClean="0">
                <a:ea typeface="ＭＳ Ｐゴシック" panose="020B0600070205080204" pitchFamily="34" charset="-128"/>
              </a:rPr>
              <a:t> (Take me there). </a:t>
            </a:r>
          </a:p>
          <a:p>
            <a:endParaRPr lang="en-US" altLang="ja-JP" smtClean="0">
              <a:ea typeface="ＭＳ Ｐゴシック" panose="020B0600070205080204" pitchFamily="34" charset="-128"/>
            </a:endParaRPr>
          </a:p>
          <a:p>
            <a:r>
              <a:rPr lang="en-US" altLang="en-US" smtClean="0">
                <a:ea typeface="ＭＳ Ｐゴシック" panose="020B0600070205080204" pitchFamily="34" charset="-128"/>
              </a:rPr>
              <a:t>Francis Picabia.</a:t>
            </a:r>
            <a:r>
              <a:rPr lang="en-US" altLang="en-US" i="1" smtClean="0">
                <a:ea typeface="ＭＳ Ｐゴシック" panose="020B0600070205080204" pitchFamily="34" charset="-128"/>
              </a:rPr>
              <a:t> M’Amenez-y. </a:t>
            </a:r>
            <a:r>
              <a:rPr lang="en-US" altLang="en-US" smtClean="0">
                <a:ea typeface="ＭＳ Ｐゴシック" panose="020B0600070205080204" pitchFamily="34" charset="-128"/>
              </a:rPr>
              <a:t>1919–20. </a:t>
            </a:r>
          </a:p>
          <a:p>
            <a:r>
              <a:rPr lang="en-US" altLang="en-US" smtClean="0">
                <a:ea typeface="ＭＳ Ｐゴシック" panose="020B0600070205080204" pitchFamily="34" charset="-128"/>
              </a:rPr>
              <a:t>Oil on cardboard, 50 3/4 x 35 3/8" (129.2 x 89.8 cm). </a:t>
            </a:r>
          </a:p>
          <a:p>
            <a:r>
              <a:rPr lang="en-US" altLang="en-US" smtClean="0">
                <a:ea typeface="ＭＳ Ｐゴシック" panose="020B0600070205080204" pitchFamily="34" charset="-128"/>
              </a:rPr>
              <a:t>Helena Rubinstein Fund. </a:t>
            </a:r>
          </a:p>
          <a:p>
            <a:r>
              <a:rPr lang="en-US" altLang="en-US" smtClean="0">
                <a:ea typeface="ＭＳ Ｐゴシック" panose="020B0600070205080204" pitchFamily="34" charset="-128"/>
              </a:rPr>
              <a:t>© 2012 Artists Rights Society (ARS), New York/ADAGP, Paris  </a:t>
            </a:r>
            <a:endParaRPr lang="en-US" altLang="ja-JP"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9C06C70-F91F-4E9E-9F33-E2DD8738BC77}" type="slidenum">
              <a:rPr lang="en-US" altLang="en-US" sz="1200">
                <a:latin typeface="Calibri" panose="020F0502020204030204" pitchFamily="34" charset="0"/>
              </a:rPr>
              <a:pPr eaLnBrk="1" hangingPunct="1"/>
              <a:t>24</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lnSpc>
                <a:spcPct val="80000"/>
              </a:lnSpc>
            </a:pPr>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pPr>
            <a:r>
              <a:rPr lang="en-US" altLang="en-US" smtClean="0">
                <a:ea typeface="ＭＳ Ｐゴシック" panose="020B0600070205080204" pitchFamily="34" charset="-128"/>
              </a:rPr>
              <a:t>Take a moment to think about what makes something a work of art. What is art supposed to accomplish? Who is it for? Does Marcel Duchamp</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sculpture fulfill any of your criteria for something to be called a work of art? </a:t>
            </a:r>
          </a:p>
          <a:p>
            <a:pPr eaLnBrk="1" hangingPunct="1">
              <a:lnSpc>
                <a:spcPct val="90000"/>
              </a:lnSpc>
            </a:pPr>
            <a:endParaRPr lang="en-US" altLang="ja-JP" smtClean="0">
              <a:ea typeface="ＭＳ Ｐゴシック" panose="020B0600070205080204" pitchFamily="34" charset="-128"/>
            </a:endParaRPr>
          </a:p>
          <a:p>
            <a:pPr eaLnBrk="1" hangingPunct="1">
              <a:lnSpc>
                <a:spcPct val="90000"/>
              </a:lnSpc>
            </a:pPr>
            <a:r>
              <a:rPr lang="en-US" altLang="ja-JP" smtClean="0">
                <a:ea typeface="ＭＳ Ｐゴシック" panose="020B0600070205080204" pitchFamily="34" charset="-128"/>
              </a:rPr>
              <a:t>Support your observations with visual evidence. Duchamp made this work by fastening a bicycle wheel to a kitchen stool, rendering these two functional objects unusable. Notice that there is no tire on the bicycle wheel.</a:t>
            </a: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r>
              <a:rPr lang="en-US" altLang="en-US" smtClean="0">
                <a:ea typeface="ＭＳ Ｐゴシック" panose="020B0600070205080204" pitchFamily="34" charset="-128"/>
              </a:rPr>
              <a:t>To challenge accepted notions of art, Duchamp selected mass-produced, often functional objects from everyday life for his artworks, which he called Readymades. He did this to shift viewers</a:t>
            </a:r>
            <a:r>
              <a:rPr lang="ja-JP" altLang="en-US" smtClean="0">
                <a:ea typeface="ＭＳ Ｐゴシック" panose="020B0600070205080204" pitchFamily="34" charset="-128"/>
              </a:rPr>
              <a:t>’</a:t>
            </a:r>
            <a:r>
              <a:rPr lang="en-US" altLang="ja-JP" smtClean="0">
                <a:ea typeface="ＭＳ Ｐゴシック" panose="020B0600070205080204" pitchFamily="34" charset="-128"/>
              </a:rPr>
              <a:t> engagement with a work of art from what he called the </a:t>
            </a:r>
            <a:r>
              <a:rPr lang="ja-JP" altLang="en-US" smtClean="0">
                <a:ea typeface="ＭＳ Ｐゴシック" panose="020B0600070205080204" pitchFamily="34" charset="-128"/>
              </a:rPr>
              <a:t>“</a:t>
            </a:r>
            <a:r>
              <a:rPr lang="en-US" altLang="ja-JP" smtClean="0">
                <a:ea typeface="ＭＳ Ｐゴシック" panose="020B0600070205080204" pitchFamily="34" charset="-128"/>
              </a:rPr>
              <a:t>retinal</a:t>
            </a:r>
            <a:r>
              <a:rPr lang="ja-JP" altLang="en-US" smtClean="0">
                <a:ea typeface="ＭＳ Ｐゴシック" panose="020B0600070205080204" pitchFamily="34" charset="-128"/>
              </a:rPr>
              <a:t>”</a:t>
            </a:r>
            <a:r>
              <a:rPr lang="en-US" altLang="ja-JP" smtClean="0">
                <a:ea typeface="ＭＳ Ｐゴシック" panose="020B0600070205080204" pitchFamily="34" charset="-128"/>
              </a:rPr>
              <a:t> (there to please the eye) to the </a:t>
            </a:r>
            <a:r>
              <a:rPr lang="ja-JP" altLang="en-US" smtClean="0">
                <a:ea typeface="ＭＳ Ｐゴシック" panose="020B0600070205080204" pitchFamily="34" charset="-128"/>
              </a:rPr>
              <a:t>“</a:t>
            </a:r>
            <a:r>
              <a:rPr lang="en-US" altLang="ja-JP" smtClean="0">
                <a:ea typeface="ＭＳ Ｐゴシック" panose="020B0600070205080204" pitchFamily="34" charset="-128"/>
              </a:rPr>
              <a:t>intellectual</a:t>
            </a:r>
            <a:r>
              <a:rPr lang="ja-JP" altLang="en-US" smtClean="0">
                <a:ea typeface="ＭＳ Ｐゴシック" panose="020B0600070205080204" pitchFamily="34" charset="-128"/>
              </a:rPr>
              <a:t>”</a:t>
            </a:r>
            <a:r>
              <a:rPr lang="en-US" altLang="ja-JP" smtClean="0">
                <a:ea typeface="ＭＳ Ｐゴシック" panose="020B0600070205080204" pitchFamily="34" charset="-128"/>
              </a:rPr>
              <a:t> (</a:t>
            </a:r>
            <a:r>
              <a:rPr lang="ja-JP" altLang="en-US" smtClean="0">
                <a:ea typeface="ＭＳ Ｐゴシック" panose="020B0600070205080204" pitchFamily="34" charset="-128"/>
              </a:rPr>
              <a:t>“</a:t>
            </a:r>
            <a:r>
              <a:rPr lang="en-US" altLang="ja-JP" smtClean="0">
                <a:ea typeface="ＭＳ Ｐゴシック" panose="020B0600070205080204" pitchFamily="34" charset="-128"/>
              </a:rPr>
              <a:t>in the service of the mind.</a:t>
            </a:r>
            <a:r>
              <a:rPr lang="ja-JP" altLang="en-US" smtClean="0">
                <a:ea typeface="ＭＳ Ｐゴシック" panose="020B0600070205080204" pitchFamily="34" charset="-128"/>
              </a:rPr>
              <a:t>”</a:t>
            </a:r>
            <a:r>
              <a:rPr lang="en-US" altLang="ja-JP" smtClean="0">
                <a:ea typeface="ＭＳ Ｐゴシック" panose="020B0600070205080204" pitchFamily="34" charset="-128"/>
              </a:rPr>
              <a:t>). By doing so, Duchamp subverted the traditional notion that beauty is a defining characteristic of art.</a:t>
            </a: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r>
              <a:rPr lang="en-US" altLang="en-US" i="1" smtClean="0">
                <a:ea typeface="ＭＳ Ｐゴシック" panose="020B0600070205080204" pitchFamily="34" charset="-128"/>
              </a:rPr>
              <a:t>Bicycle Wheel </a:t>
            </a:r>
            <a:r>
              <a:rPr lang="en-US" altLang="en-US" smtClean="0">
                <a:ea typeface="ＭＳ Ｐゴシック" panose="020B0600070205080204" pitchFamily="34" charset="-128"/>
              </a:rPr>
              <a:t>is the third version of this work. The first, now lost, was made in 1913, almost forty years earlier. Because the materials Duchamp selected to be Readymades were mass-produced, he did not consider any Readymade to be </a:t>
            </a:r>
            <a:r>
              <a:rPr lang="ja-JP" altLang="en-US" smtClean="0">
                <a:ea typeface="ＭＳ Ｐゴシック" panose="020B0600070205080204" pitchFamily="34" charset="-128"/>
              </a:rPr>
              <a:t>“</a:t>
            </a:r>
            <a:r>
              <a:rPr lang="en-US" altLang="ja-JP" smtClean="0">
                <a:ea typeface="ＭＳ Ｐゴシック" panose="020B0600070205080204" pitchFamily="34" charset="-128"/>
              </a:rPr>
              <a:t>original.</a:t>
            </a:r>
            <a:r>
              <a:rPr lang="ja-JP" altLang="en-US" smtClean="0">
                <a:ea typeface="ＭＳ Ｐゴシック" panose="020B0600070205080204" pitchFamily="34" charset="-128"/>
              </a:rPr>
              <a:t>”</a:t>
            </a:r>
            <a:endParaRPr lang="en-US" altLang="ja-JP" smtClean="0">
              <a:ea typeface="ＭＳ Ｐゴシック" panose="020B0600070205080204" pitchFamily="34" charset="-128"/>
            </a:endParaRPr>
          </a:p>
          <a:p>
            <a:pPr eaLnBrk="1" hangingPunct="1">
              <a:lnSpc>
                <a:spcPct val="90000"/>
              </a:lnSpc>
            </a:pPr>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smtClean="0">
                <a:ea typeface="ＭＳ Ｐゴシック" panose="020B0600070205080204" pitchFamily="34" charset="-128"/>
              </a:rPr>
              <a:t>Marcel Duchamp.</a:t>
            </a:r>
            <a:r>
              <a:rPr lang="en-US" altLang="en-US" i="1" smtClean="0">
                <a:ea typeface="ＭＳ Ｐゴシック" panose="020B0600070205080204" pitchFamily="34" charset="-128"/>
              </a:rPr>
              <a:t> Bicycle Wheel. </a:t>
            </a:r>
            <a:r>
              <a:rPr lang="en-US" altLang="en-US" smtClean="0">
                <a:ea typeface="ＭＳ Ｐゴシック" panose="020B0600070205080204" pitchFamily="34" charset="-128"/>
              </a:rPr>
              <a:t>New York, 1951 (third version, after lost original of 1913). </a:t>
            </a:r>
          </a:p>
          <a:p>
            <a:r>
              <a:rPr lang="en-US" altLang="en-US" smtClean="0">
                <a:ea typeface="ＭＳ Ｐゴシック" panose="020B0600070205080204" pitchFamily="34" charset="-128"/>
              </a:rPr>
              <a:t>Metal wheel mounted on painted wood stool, 51 x 25 x 16 1/2" (129.5 x 63.5 x 41.9 cm). </a:t>
            </a:r>
          </a:p>
          <a:p>
            <a:r>
              <a:rPr lang="en-US" altLang="en-US" smtClean="0">
                <a:ea typeface="ＭＳ Ｐゴシック" panose="020B0600070205080204" pitchFamily="34" charset="-128"/>
              </a:rPr>
              <a:t>The Sidney and Harriet Janis Collection. </a:t>
            </a:r>
          </a:p>
          <a:p>
            <a:r>
              <a:rPr lang="en-US" altLang="en-US" smtClean="0">
                <a:ea typeface="ＭＳ Ｐゴシック" panose="020B0600070205080204" pitchFamily="34" charset="-128"/>
              </a:rPr>
              <a:t>© 2012 Artists Rights Society (ARS), New York/ADAGP, Paris/Estate of Marcel Duchamp</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B0E53B2-BC1D-4796-AD5D-3A080EEDCB2A}"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endParaRPr lang="en-US" altLang="en-US" smtClean="0">
              <a:ea typeface="ＭＳ Ｐゴシック" panose="020B0600070205080204" pitchFamily="34" charset="-128"/>
            </a:endParaRPr>
          </a:p>
          <a:p>
            <a:r>
              <a:rPr lang="en-US" altLang="en-US" i="1" smtClean="0">
                <a:ea typeface="ＭＳ Ｐゴシック" panose="020B0600070205080204" pitchFamily="34" charset="-128"/>
              </a:rPr>
              <a:t>In Advance of a Broken Arm</a:t>
            </a:r>
            <a:r>
              <a:rPr lang="en-US" altLang="en-US" smtClean="0">
                <a:ea typeface="ＭＳ Ｐゴシック" panose="020B0600070205080204" pitchFamily="34" charset="-128"/>
              </a:rPr>
              <a:t> presumes that the viewer knows clearing snow with a shovel can prevent a fall that might result in a broken arm. The playfulness of Duchamp’s title is a hallmark of conceptual art, a movement he is considered to have pioneered.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Marcel Duchamp.</a:t>
            </a:r>
            <a:r>
              <a:rPr lang="en-US" altLang="en-US" i="1" smtClean="0">
                <a:ea typeface="ＭＳ Ｐゴシック" panose="020B0600070205080204" pitchFamily="34" charset="-128"/>
              </a:rPr>
              <a:t> In Advance of the Broken Arm</a:t>
            </a:r>
            <a:r>
              <a:rPr lang="en-US" altLang="en-US" smtClean="0">
                <a:ea typeface="ＭＳ Ｐゴシック" panose="020B0600070205080204" pitchFamily="34" charset="-128"/>
              </a:rPr>
              <a:t>. August 1964 (fourth version, after lost original of November 1915). Wood and galvanized-iron snow shovel, 52" (132 cm) high. Gift of The Jerry and Emily Spiegel Family Foundation. © 2012 Artists Rights Society (ARS), New York/ADAGP, Paris/Estate of Marcel Duchamp</a:t>
            </a:r>
          </a:p>
          <a:p>
            <a:endParaRPr lang="en-US" altLang="en-US" smtClean="0">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E8B3F23-B975-47C6-BBC5-C93F1598F9F4}"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endParaRPr lang="en-US" altLang="en-US" smtClean="0">
              <a:ea typeface="ＭＳ Ｐゴシック" panose="020B0600070205080204" pitchFamily="34" charset="-128"/>
            </a:endParaRPr>
          </a:p>
          <a:p>
            <a:pPr>
              <a:lnSpc>
                <a:spcPct val="90000"/>
              </a:lnSpc>
            </a:pPr>
            <a:r>
              <a:rPr lang="en-US" altLang="en-US" smtClean="0">
                <a:ea typeface="ＭＳ Ｐゴシック" panose="020B0600070205080204" pitchFamily="34" charset="-128"/>
              </a:rPr>
              <a:t>Constructed by a carpenter in accordance with Duchamp's instructions, </a:t>
            </a:r>
            <a:r>
              <a:rPr lang="en-US" altLang="en-US" i="1" smtClean="0">
                <a:ea typeface="ＭＳ Ｐゴシック" panose="020B0600070205080204" pitchFamily="34" charset="-128"/>
              </a:rPr>
              <a:t>Fresh Widow</a:t>
            </a:r>
            <a:r>
              <a:rPr lang="en-US" altLang="en-US" smtClean="0">
                <a:ea typeface="ＭＳ Ｐゴシック" panose="020B0600070205080204" pitchFamily="34" charset="-128"/>
              </a:rPr>
              <a:t> is a reduced scale version of the standard double-door French window. Duchamp was fascinated by themes of sight and perception; here, the expectation of a view is thwarted by black leather pieces, which Duchamp insisted “be shined everyday like shoes.” </a:t>
            </a:r>
          </a:p>
          <a:p>
            <a:pPr>
              <a:lnSpc>
                <a:spcPct val="90000"/>
              </a:lnSpc>
            </a:pPr>
            <a:r>
              <a:rPr lang="en-US" altLang="en-US" smtClean="0">
                <a:ea typeface="ＭＳ Ｐゴシック" panose="020B0600070205080204" pitchFamily="34" charset="-128"/>
              </a:rPr>
              <a:t> </a:t>
            </a:r>
          </a:p>
          <a:p>
            <a:pPr>
              <a:lnSpc>
                <a:spcPct val="90000"/>
              </a:lnSpc>
            </a:pPr>
            <a:r>
              <a:rPr lang="en-US" altLang="en-US" smtClean="0">
                <a:ea typeface="ＭＳ Ｐゴシック" panose="020B0600070205080204" pitchFamily="34" charset="-128"/>
              </a:rPr>
              <a:t>Puns and wordplay were also central within Duchamp’s work. With the change of three letters, Duchamp transforms the inanimate "French window" into the title "Fresh Widow," a punning reference to the recently-made widows of World War I fighters.</a:t>
            </a:r>
          </a:p>
          <a:p>
            <a:pPr>
              <a:lnSpc>
                <a:spcPct val="90000"/>
              </a:lnSpc>
            </a:pPr>
            <a:r>
              <a:rPr lang="en-US" altLang="en-US" smtClean="0">
                <a:ea typeface="ＭＳ Ｐゴシック" panose="020B0600070205080204" pitchFamily="34" charset="-128"/>
              </a:rPr>
              <a:t> </a:t>
            </a:r>
          </a:p>
          <a:p>
            <a:pPr>
              <a:lnSpc>
                <a:spcPct val="90000"/>
              </a:lnSpc>
            </a:pPr>
            <a:r>
              <a:rPr lang="en-US" altLang="en-US" smtClean="0">
                <a:ea typeface="ＭＳ Ｐゴシック" panose="020B0600070205080204" pitchFamily="34" charset="-128"/>
              </a:rPr>
              <a:t>An inscription at the base reads "COPYRIGHT ROSE SELAVY 1920," making it the first work to be signed by Duchamp’s female alter ego Rose Sélavy (later spelled Rrose). </a:t>
            </a:r>
          </a:p>
          <a:p>
            <a:pPr>
              <a:lnSpc>
                <a:spcPct val="90000"/>
              </a:lnSpc>
            </a:pPr>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Marcel Duchamp. </a:t>
            </a:r>
            <a:r>
              <a:rPr lang="en-US" altLang="en-US" i="1" smtClean="0">
                <a:ea typeface="ＭＳ Ｐゴシック" panose="020B0600070205080204" pitchFamily="34" charset="-128"/>
              </a:rPr>
              <a:t>Fresh Widow</a:t>
            </a:r>
            <a:r>
              <a:rPr lang="en-US" altLang="en-US" smtClean="0">
                <a:ea typeface="ＭＳ Ｐゴシック" panose="020B0600070205080204" pitchFamily="34" charset="-128"/>
              </a:rPr>
              <a:t>. 1920. Miniature French window, painted wood frame, and panes of glass covered with black leather, 30 1/2 x 17 5/8" (77.5 x 44.8 cm), on wood sill 3/4 x 21 x 4" (1.9 x 53.4 x 10.2 cm). Katherine S. Dreier Bequest. </a:t>
            </a:r>
          </a:p>
          <a:p>
            <a:r>
              <a:rPr lang="en-US" altLang="en-US" smtClean="0">
                <a:ea typeface="ＭＳ Ｐゴシック" panose="020B0600070205080204" pitchFamily="34" charset="-128"/>
              </a:rPr>
              <a:t>© 2012 Artists Rights Society (ARS), New York/ADAGP, Paris/Estate of Marcel Duchamp</a:t>
            </a:r>
          </a:p>
          <a:p>
            <a:pPr>
              <a:lnSpc>
                <a:spcPct val="90000"/>
              </a:lnSpc>
            </a:pPr>
            <a:endParaRPr lang="en-US" altLang="en-US" smtClean="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B6E7900-8A6C-4C8A-B966-F0EB53B4932E}"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pPr>
              <a:lnSpc>
                <a:spcPct val="90000"/>
              </a:lnSpc>
            </a:pPr>
            <a:r>
              <a:rPr lang="en-US" altLang="en-US" smtClean="0">
                <a:ea typeface="ＭＳ Ｐゴシック" panose="020B0600070205080204" pitchFamily="34" charset="-128"/>
              </a:rPr>
              <a:t>Read this note aloud, which describes the parameters by which Duchamp created this work: "If a straight horizontal thread one meter long falls from a height of one meter onto a horizontal plane twisting as it pleases [it] creates a new image of the unit of length." </a:t>
            </a:r>
          </a:p>
          <a:p>
            <a:pPr>
              <a:lnSpc>
                <a:spcPct val="90000"/>
              </a:lnSpc>
            </a:pPr>
            <a:endParaRPr lang="en-US" altLang="en-US" smtClean="0">
              <a:ea typeface="ＭＳ Ｐゴシック" panose="020B0600070205080204" pitchFamily="34" charset="-128"/>
            </a:endParaRPr>
          </a:p>
          <a:p>
            <a:pPr>
              <a:lnSpc>
                <a:spcPct val="90000"/>
              </a:lnSpc>
            </a:pPr>
            <a:r>
              <a:rPr lang="en-US" altLang="en-US" smtClean="0">
                <a:ea typeface="ＭＳ Ｐゴシック" panose="020B0600070205080204" pitchFamily="34" charset="-128"/>
              </a:rPr>
              <a:t>Duchamp dropped three one-meter long threads from the height of one meter onto three stretched canvases. The threads were then adhered to the canvases, preserving the random curves they assumed upon landing. Cut along the threads' profiles, the canvases served as templates for three draftsman’s straightedges—wood tools that retain the length of the meter but paradoxically “standardize” the accidental curve.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Marcel Duchamp. </a:t>
            </a:r>
            <a:r>
              <a:rPr lang="en-US" altLang="en-US" i="1" smtClean="0">
                <a:ea typeface="ＭＳ Ｐゴシック" panose="020B0600070205080204" pitchFamily="34" charset="-128"/>
              </a:rPr>
              <a:t>3 Standard Stoppages</a:t>
            </a:r>
            <a:r>
              <a:rPr lang="en-US" altLang="en-US" smtClean="0">
                <a:ea typeface="ＭＳ Ｐゴシック" panose="020B0600070205080204" pitchFamily="34" charset="-128"/>
              </a:rPr>
              <a:t>. 1913–14. Wood box 11 1/8 x 50 7/8 x 9" (28.2 x 129.2 x 22.7 cm), with three threads 39 3/8" (100 cm), glued to three painted canvas strips 5 1/4 x 47 1/4" (13.3 x 120 cm), each mounted on a glass panel 7 1/4 x 49 3/8 x 1/4" (18.4 x 125.4 x 0.6 cm), three wood slats 2 1/2 x 43 x 1/8" (6.2 x 109.2 x 0.2 cm), shaped along one edge to match the curves of the threads. Katherine S. Dreier Bequest. © 2012 Artists Rights Society (ARS), New York/ADAGP, Paris/Estate of Marcel Duchamp</a:t>
            </a:r>
          </a:p>
          <a:p>
            <a:pPr>
              <a:lnSpc>
                <a:spcPct val="90000"/>
              </a:lnSpc>
            </a:pPr>
            <a:endParaRPr lang="en-US" altLang="en-US" smtClean="0">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0E2EEED-D94A-4483-9983-3D52962CC1B8}"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20765A6-6C8B-42B7-AAA2-CC3A07506DE3}"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In </a:t>
            </a:r>
            <a:r>
              <a:rPr lang="en-US" altLang="en-US" i="1" smtClean="0">
                <a:ea typeface="ＭＳ Ｐゴシック" panose="020B0600070205080204" pitchFamily="34" charset="-128"/>
              </a:rPr>
              <a:t>The Hat Makes the Man</a:t>
            </a:r>
            <a:r>
              <a:rPr lang="en-US" altLang="en-US" smtClean="0">
                <a:ea typeface="ＭＳ Ｐゴシック" panose="020B0600070205080204" pitchFamily="34" charset="-128"/>
              </a:rPr>
              <a:t>, Ernst cut, pasted, and stacked images of men’s hats clipped from a sales catalogue. The suggestively phallic towers and tongue-in-cheek title were likely inspired by Sigmund Freud’s book </a:t>
            </a:r>
            <a:r>
              <a:rPr lang="en-US" altLang="en-US" i="1" smtClean="0">
                <a:ea typeface="ＭＳ Ｐゴシック" panose="020B0600070205080204" pitchFamily="34" charset="-128"/>
              </a:rPr>
              <a:t>The Joke and It’s Relation to the Unconscious </a:t>
            </a:r>
            <a:r>
              <a:rPr lang="en-US" altLang="en-US" smtClean="0">
                <a:ea typeface="ＭＳ Ｐゴシック" panose="020B0600070205080204" pitchFamily="34" charset="-128"/>
              </a:rPr>
              <a:t>(1905), in which the famed psychoanalyst identified the hat as a common symbol representing repressed desire. The visual pun adds new and bawdy spin to the cliché inscribed on the work, "</a:t>
            </a:r>
            <a:r>
              <a:rPr lang="en-US" altLang="en-US" i="1" smtClean="0">
                <a:ea typeface="ＭＳ Ｐゴシック" panose="020B0600070205080204" pitchFamily="34" charset="-128"/>
              </a:rPr>
              <a:t>C'est le chapeau qui fait l'homme</a:t>
            </a:r>
            <a:r>
              <a:rPr lang="en-US" altLang="en-US" smtClean="0">
                <a:ea typeface="ＭＳ Ｐゴシック" panose="020B0600070205080204" pitchFamily="34" charset="-128"/>
              </a:rPr>
              <a:t>" ("The hat makes the man").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r>
              <a:rPr lang="en-US" altLang="en-US" smtClean="0">
                <a:ea typeface="ＭＳ Ｐゴシック" panose="020B0600070205080204" pitchFamily="34" charset="-128"/>
              </a:rPr>
              <a:t>To artists in the Dada circle, irrationality and chance occurrences had more value than rational thought and ordered ideas. To abandon oneself to the laws of chance was to subvert those elements that had long defined artistic practice-- craft, control, and intentionality. Chance, accident, and improvisation figured prominently in the creation of flat collages and three-dimensional assemblages. Closely related photomontages (also known as a photocollages) consisted entirely of found photographic images. </a:t>
            </a:r>
          </a:p>
          <a:p>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Ask your students to describe what objects, images, and texts they have on the walls of their bedrooms or on bulletin boards. Ask them to consider what these objects and their arrangement reveal about them as individuals. Have your students name similarities and differences between school bulletin boards and their own walls or bulletin boards at home with respect to choice of content and how it is arranged.</a:t>
            </a:r>
          </a:p>
          <a:p>
            <a:pPr eaLnBrk="1" hangingPunct="1"/>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This is a work by Max Ernst. Ask your students to imagine how this picture was made. To help students explain what they are seeing, it may be useful to introduce them to the term “collage.” </a:t>
            </a:r>
          </a:p>
          <a:p>
            <a:pPr eaLnBrk="1" hangingPunct="1"/>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Collage is the technique and resulting work of art in which fragments of paper and other materials are arranged and glued to a supporting surface.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Max Ernst. </a:t>
            </a:r>
            <a:r>
              <a:rPr lang="en-US" altLang="en-US" i="1" smtClean="0">
                <a:ea typeface="ＭＳ Ｐゴシック" panose="020B0600070205080204" pitchFamily="34" charset="-128"/>
              </a:rPr>
              <a:t>The Hat Makes the Man</a:t>
            </a:r>
            <a:r>
              <a:rPr lang="en-US" altLang="en-US" smtClean="0">
                <a:ea typeface="ＭＳ Ｐゴシック" panose="020B0600070205080204" pitchFamily="34" charset="-128"/>
              </a:rPr>
              <a:t>. 1920. </a:t>
            </a:r>
          </a:p>
          <a:p>
            <a:r>
              <a:rPr lang="en-US" altLang="en-US" smtClean="0">
                <a:ea typeface="ＭＳ Ｐゴシック" panose="020B0600070205080204" pitchFamily="34" charset="-128"/>
              </a:rPr>
              <a:t>Gouache, pencil, oil, and ink on cut-and-pasted printed paper on paper, 13 7/8 x 17 3/4" (35.2 x 45.1 cm). Purchase. </a:t>
            </a:r>
          </a:p>
          <a:p>
            <a:r>
              <a:rPr lang="en-US" altLang="en-US" smtClean="0">
                <a:ea typeface="ＭＳ Ｐゴシック" panose="020B0600070205080204" pitchFamily="34" charset="-128"/>
              </a:rPr>
              <a:t>© 2012 Artists Rights Society (ARS), New York/ADAGP, Paris</a:t>
            </a:r>
          </a:p>
          <a:p>
            <a:endParaRPr lang="en-US" altLang="en-US" smtClean="0">
              <a:ea typeface="ＭＳ Ｐゴシック" panose="020B0600070205080204"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1DF07FE-AFC4-451C-BB89-731EFF6B7A8A}"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endParaRPr lang="en-US" altLang="en-US" smtClean="0">
              <a:ea typeface="ＭＳ Ｐゴシック" panose="020B0600070205080204" pitchFamily="34" charset="-128"/>
            </a:endParaRPr>
          </a:p>
          <a:p>
            <a:pPr eaLnBrk="1" hangingPunct="1">
              <a:lnSpc>
                <a:spcPct val="80000"/>
              </a:lnSpc>
            </a:pPr>
            <a:r>
              <a:rPr lang="en-US" altLang="en-US" sz="800" smtClean="0">
                <a:ea typeface="ＭＳ Ｐゴシック" panose="020B0600070205080204" pitchFamily="34" charset="-128"/>
              </a:rPr>
              <a:t>Give your class a couple of minutes to look at </a:t>
            </a:r>
            <a:r>
              <a:rPr lang="en-US" altLang="en-US" sz="800" i="1" smtClean="0">
                <a:ea typeface="ＭＳ Ｐゴシック" panose="020B0600070205080204" pitchFamily="34" charset="-128"/>
              </a:rPr>
              <a:t>Merz Picture 32A (The Cherry Picture) </a:t>
            </a:r>
            <a:r>
              <a:rPr lang="en-US" altLang="en-US" sz="800" smtClean="0">
                <a:ea typeface="ＭＳ Ｐゴシック" panose="020B0600070205080204" pitchFamily="34" charset="-128"/>
              </a:rPr>
              <a:t>by Kurt Schwitters. Ask your students to describe what they see. Ask them to consider composition, color, material, and images. Ask your students to imagine how this picture was made. </a:t>
            </a:r>
          </a:p>
          <a:p>
            <a:pPr eaLnBrk="1" hangingPunct="1">
              <a:lnSpc>
                <a:spcPct val="80000"/>
              </a:lnSpc>
            </a:pPr>
            <a:endParaRPr lang="en-US" altLang="en-US" sz="800" smtClean="0">
              <a:ea typeface="ＭＳ Ｐゴシック" panose="020B0600070205080204" pitchFamily="34" charset="-128"/>
            </a:endParaRPr>
          </a:p>
          <a:p>
            <a:pPr eaLnBrk="1" hangingPunct="1">
              <a:lnSpc>
                <a:spcPct val="80000"/>
              </a:lnSpc>
            </a:pPr>
            <a:r>
              <a:rPr lang="en-US" altLang="en-US" sz="800" smtClean="0">
                <a:ea typeface="ＭＳ Ｐゴシック" panose="020B0600070205080204" pitchFamily="34" charset="-128"/>
              </a:rPr>
              <a:t>Schwitters made this work from scraps and objects he collected from the streets of his hometown of Hannover, Germany. Although he scavenged the fragments, Schwitters carefully composed and affixed them with glue and nails to a painted board to make this collage.</a:t>
            </a:r>
          </a:p>
          <a:p>
            <a:pPr eaLnBrk="1" hangingPunct="1">
              <a:lnSpc>
                <a:spcPct val="80000"/>
              </a:lnSpc>
            </a:pPr>
            <a:endParaRPr lang="en-US" altLang="en-US" sz="800" smtClean="0">
              <a:ea typeface="ＭＳ Ｐゴシック" panose="020B0600070205080204" pitchFamily="34" charset="-128"/>
            </a:endParaRPr>
          </a:p>
          <a:p>
            <a:pPr eaLnBrk="1" hangingPunct="1">
              <a:lnSpc>
                <a:spcPct val="80000"/>
              </a:lnSpc>
            </a:pPr>
            <a:r>
              <a:rPr lang="en-US" altLang="en-US" sz="800" smtClean="0">
                <a:ea typeface="ＭＳ Ｐゴシック" panose="020B0600070205080204" pitchFamily="34" charset="-128"/>
              </a:rPr>
              <a:t>Schwitters was trained as a painter, but as World War I came to an end he adopted collage as his preferred process, saying, </a:t>
            </a:r>
            <a:r>
              <a:rPr lang="ja-JP" altLang="en-US" sz="800" smtClean="0">
                <a:ea typeface="ＭＳ Ｐゴシック" panose="020B0600070205080204" pitchFamily="34" charset="-128"/>
              </a:rPr>
              <a:t>“</a:t>
            </a:r>
            <a:r>
              <a:rPr lang="en-US" altLang="ja-JP" sz="800" smtClean="0">
                <a:ea typeface="ＭＳ Ｐゴシック" panose="020B0600070205080204" pitchFamily="34" charset="-128"/>
              </a:rPr>
              <a:t>[. . .] everything had broken down in any case and new things had to be made out of the fragments.</a:t>
            </a:r>
            <a:r>
              <a:rPr lang="ja-JP" altLang="en-US" sz="800" smtClean="0">
                <a:ea typeface="ＭＳ Ｐゴシック" panose="020B0600070205080204" pitchFamily="34" charset="-128"/>
              </a:rPr>
              <a:t>”</a:t>
            </a:r>
            <a:r>
              <a:rPr lang="en-US" altLang="ja-JP" sz="800" smtClean="0">
                <a:ea typeface="ＭＳ Ｐゴシック" panose="020B0600070205080204" pitchFamily="34" charset="-128"/>
              </a:rPr>
              <a:t> </a:t>
            </a:r>
            <a:r>
              <a:rPr lang="en-US" altLang="ja-JP" sz="800" i="1" smtClean="0">
                <a:ea typeface="ＭＳ Ｐゴシック" panose="020B0600070205080204" pitchFamily="34" charset="-128"/>
              </a:rPr>
              <a:t>Merz Picture 32A (The Cherry Picture)</a:t>
            </a:r>
            <a:r>
              <a:rPr lang="en-US" altLang="ja-JP" sz="800" smtClean="0">
                <a:ea typeface="ＭＳ Ｐゴシック" panose="020B0600070205080204" pitchFamily="34" charset="-128"/>
              </a:rPr>
              <a:t> belongs to the so-called Merz series, a term Schwitters derived from a syllable of the German word </a:t>
            </a:r>
            <a:r>
              <a:rPr lang="ja-JP" altLang="en-US" sz="800" smtClean="0">
                <a:ea typeface="ＭＳ Ｐゴシック" panose="020B0600070205080204" pitchFamily="34" charset="-128"/>
              </a:rPr>
              <a:t>“</a:t>
            </a:r>
            <a:r>
              <a:rPr lang="en-US" altLang="ja-JP" sz="800" smtClean="0">
                <a:ea typeface="ＭＳ Ｐゴシック" panose="020B0600070205080204" pitchFamily="34" charset="-128"/>
              </a:rPr>
              <a:t>Kommerz</a:t>
            </a:r>
            <a:r>
              <a:rPr lang="ja-JP" altLang="en-US" sz="800" smtClean="0">
                <a:ea typeface="ＭＳ Ｐゴシック" panose="020B0600070205080204" pitchFamily="34" charset="-128"/>
              </a:rPr>
              <a:t>”</a:t>
            </a:r>
            <a:r>
              <a:rPr lang="en-US" altLang="ja-JP" sz="800" smtClean="0">
                <a:ea typeface="ＭＳ Ｐゴシック" panose="020B0600070205080204" pitchFamily="34" charset="-128"/>
              </a:rPr>
              <a:t> </a:t>
            </a:r>
            <a:r>
              <a:rPr lang="en-US" altLang="en-US" sz="800" smtClean="0">
                <a:ea typeface="ＭＳ Ｐゴシック" panose="020B0600070205080204" pitchFamily="34" charset="-128"/>
              </a:rPr>
              <a:t>(commerce), which he included in one of his early collage paintings. Schwitters stated that with his Merz project he aimed </a:t>
            </a:r>
            <a:r>
              <a:rPr lang="ja-JP" altLang="en-US" sz="800" smtClean="0">
                <a:ea typeface="ＭＳ Ｐゴシック" panose="020B0600070205080204" pitchFamily="34" charset="-128"/>
              </a:rPr>
              <a:t>“</a:t>
            </a:r>
            <a:r>
              <a:rPr lang="en-US" altLang="ja-JP" sz="800" smtClean="0">
                <a:ea typeface="ＭＳ Ｐゴシック" panose="020B0600070205080204" pitchFamily="34" charset="-128"/>
              </a:rPr>
              <a:t>to create connections, preferably between everything in this world.</a:t>
            </a:r>
            <a:r>
              <a:rPr lang="ja-JP" altLang="en-US" sz="800" smtClean="0">
                <a:ea typeface="ＭＳ Ｐゴシック" panose="020B0600070205080204" pitchFamily="34" charset="-128"/>
              </a:rPr>
              <a:t>”</a:t>
            </a:r>
            <a:r>
              <a:rPr lang="en-US" altLang="ja-JP" sz="800" smtClean="0">
                <a:ea typeface="ＭＳ Ｐゴシック" panose="020B0600070205080204" pitchFamily="34" charset="-128"/>
              </a:rPr>
              <a:t> </a:t>
            </a:r>
          </a:p>
          <a:p>
            <a:pPr eaLnBrk="1" hangingPunct="1">
              <a:lnSpc>
                <a:spcPct val="80000"/>
              </a:lnSpc>
            </a:pPr>
            <a:endParaRPr lang="en-US" altLang="en-US" sz="800" smtClean="0">
              <a:ea typeface="ＭＳ Ｐゴシック" panose="020B0600070205080204" pitchFamily="34" charset="-128"/>
            </a:endParaRPr>
          </a:p>
          <a:p>
            <a:pPr eaLnBrk="1" hangingPunct="1">
              <a:lnSpc>
                <a:spcPct val="80000"/>
              </a:lnSpc>
            </a:pPr>
            <a:r>
              <a:rPr lang="en-US" altLang="en-US" sz="800" smtClean="0">
                <a:ea typeface="ＭＳ Ｐゴシック" panose="020B0600070205080204" pitchFamily="34" charset="-128"/>
              </a:rPr>
              <a:t>Ask your students: What connections can you draw between the fragments? How might the elements be related?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Kurt Schwitters. </a:t>
            </a:r>
            <a:r>
              <a:rPr lang="en-US" altLang="en-US" i="1" smtClean="0">
                <a:ea typeface="ＭＳ Ｐゴシック" panose="020B0600070205080204" pitchFamily="34" charset="-128"/>
              </a:rPr>
              <a:t>Merz Picture 32 A. The Cherry Picture</a:t>
            </a:r>
            <a:r>
              <a:rPr lang="en-US" altLang="en-US" smtClean="0">
                <a:ea typeface="ＭＳ Ｐゴシック" panose="020B0600070205080204" pitchFamily="34" charset="-128"/>
              </a:rPr>
              <a:t>. 1921. Cut-and-pasted colored and printed paper, cloth, wood, metal, cork, oil, pencil, and ink on paperboard, 36 1/8 x 27 3/4" (91.8 x 70.5 cm). Mr. and Mrs. A. Atwater Kent, Jr. Fund. © 2012 Artists Rights Society (ARS), New York/VG Bild-Kunst, Bonn</a:t>
            </a:r>
          </a:p>
          <a:p>
            <a:endParaRPr lang="en-US" altLang="en-US" smtClean="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AEEB963-2FF4-49DF-808D-833D626C7BE7}"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384768D-221E-4708-B007-E3EFD5223AAF}" type="datetime1">
              <a:rPr lang="en-US" altLang="en-US"/>
              <a:pPr/>
              <a:t>4/1/2023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C3F223-DDE9-406B-A8C6-2F77044BFD13}" type="slidenum">
              <a:rPr lang="en-US" altLang="en-US"/>
              <a:pPr/>
              <a:t>‹#›</a:t>
            </a:fld>
            <a:endParaRPr lang="en-US" altLang="en-US"/>
          </a:p>
        </p:txBody>
      </p:sp>
    </p:spTree>
    <p:extLst>
      <p:ext uri="{BB962C8B-B14F-4D97-AF65-F5344CB8AC3E}">
        <p14:creationId xmlns:p14="http://schemas.microsoft.com/office/powerpoint/2010/main" val="84766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B9057E-CDEC-4A6C-873B-296BE510356E}" type="datetime1">
              <a:rPr lang="en-US" altLang="en-US"/>
              <a:pPr/>
              <a:t>4/1/2023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658AFB-53AD-448A-BB4E-B3D403589E64}" type="slidenum">
              <a:rPr lang="en-US" altLang="en-US"/>
              <a:pPr/>
              <a:t>‹#›</a:t>
            </a:fld>
            <a:endParaRPr lang="en-US" altLang="en-US"/>
          </a:p>
        </p:txBody>
      </p:sp>
    </p:spTree>
    <p:extLst>
      <p:ext uri="{BB962C8B-B14F-4D97-AF65-F5344CB8AC3E}">
        <p14:creationId xmlns:p14="http://schemas.microsoft.com/office/powerpoint/2010/main" val="373075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85DA80-8741-4829-B01B-880041E8B71B}" type="datetime1">
              <a:rPr lang="en-US" altLang="en-US"/>
              <a:pPr/>
              <a:t>4/1/2023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D17B0F6-BF06-4620-948C-461B7865B4BE}" type="slidenum">
              <a:rPr lang="en-US" altLang="en-US"/>
              <a:pPr/>
              <a:t>‹#›</a:t>
            </a:fld>
            <a:endParaRPr lang="en-US" altLang="en-US"/>
          </a:p>
        </p:txBody>
      </p:sp>
    </p:spTree>
    <p:extLst>
      <p:ext uri="{BB962C8B-B14F-4D97-AF65-F5344CB8AC3E}">
        <p14:creationId xmlns:p14="http://schemas.microsoft.com/office/powerpoint/2010/main" val="238150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B9E237-3002-4F3A-B4F6-5C4C627B39B4}" type="datetime1">
              <a:rPr lang="en-US" altLang="en-US"/>
              <a:pPr/>
              <a:t>4/1/2023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4E4D35-6895-4DB7-954B-4D53C03BA1C0}" type="slidenum">
              <a:rPr lang="en-US" altLang="en-US"/>
              <a:pPr/>
              <a:t>‹#›</a:t>
            </a:fld>
            <a:endParaRPr lang="en-US" altLang="en-US"/>
          </a:p>
        </p:txBody>
      </p:sp>
    </p:spTree>
    <p:extLst>
      <p:ext uri="{BB962C8B-B14F-4D97-AF65-F5344CB8AC3E}">
        <p14:creationId xmlns:p14="http://schemas.microsoft.com/office/powerpoint/2010/main" val="340559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E0DEDFE-70D6-4262-B835-02D60F6555E6}" type="datetime1">
              <a:rPr lang="en-US" altLang="en-US"/>
              <a:pPr/>
              <a:t>4/1/2023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D35844-959C-48B8-AA99-F8E55E3E031B}" type="slidenum">
              <a:rPr lang="en-US" altLang="en-US"/>
              <a:pPr/>
              <a:t>‹#›</a:t>
            </a:fld>
            <a:endParaRPr lang="en-US" altLang="en-US"/>
          </a:p>
        </p:txBody>
      </p:sp>
    </p:spTree>
    <p:extLst>
      <p:ext uri="{BB962C8B-B14F-4D97-AF65-F5344CB8AC3E}">
        <p14:creationId xmlns:p14="http://schemas.microsoft.com/office/powerpoint/2010/main" val="190605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A172FBA-4BE9-44ED-AC78-DB0C3A3B7791}" type="datetime1">
              <a:rPr lang="en-US" altLang="en-US"/>
              <a:pPr/>
              <a:t>4/1/2023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40F1739-CB68-40E9-8981-00BE148C89DC}" type="slidenum">
              <a:rPr lang="en-US" altLang="en-US"/>
              <a:pPr/>
              <a:t>‹#›</a:t>
            </a:fld>
            <a:endParaRPr lang="en-US" altLang="en-US"/>
          </a:p>
        </p:txBody>
      </p:sp>
    </p:spTree>
    <p:extLst>
      <p:ext uri="{BB962C8B-B14F-4D97-AF65-F5344CB8AC3E}">
        <p14:creationId xmlns:p14="http://schemas.microsoft.com/office/powerpoint/2010/main" val="19136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9BAD669-AE8D-4E71-9D71-1E24069BC160}" type="datetime1">
              <a:rPr lang="en-US" altLang="en-US"/>
              <a:pPr/>
              <a:t>4/1/2023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BC4E1D3-8DF3-46DC-9FC8-3B3FDA0E30B1}" type="slidenum">
              <a:rPr lang="en-US" altLang="en-US"/>
              <a:pPr/>
              <a:t>‹#›</a:t>
            </a:fld>
            <a:endParaRPr lang="en-US" altLang="en-US"/>
          </a:p>
        </p:txBody>
      </p:sp>
    </p:spTree>
    <p:extLst>
      <p:ext uri="{BB962C8B-B14F-4D97-AF65-F5344CB8AC3E}">
        <p14:creationId xmlns:p14="http://schemas.microsoft.com/office/powerpoint/2010/main" val="87361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A7F5FBC-BBA4-444B-9DB4-01E737958FF2}" type="datetime1">
              <a:rPr lang="en-US" altLang="en-US"/>
              <a:pPr/>
              <a:t>4/1/2023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DFF8846-EE97-4D37-8021-8916E914FC12}" type="slidenum">
              <a:rPr lang="en-US" altLang="en-US"/>
              <a:pPr/>
              <a:t>‹#›</a:t>
            </a:fld>
            <a:endParaRPr lang="en-US" altLang="en-US"/>
          </a:p>
        </p:txBody>
      </p:sp>
    </p:spTree>
    <p:extLst>
      <p:ext uri="{BB962C8B-B14F-4D97-AF65-F5344CB8AC3E}">
        <p14:creationId xmlns:p14="http://schemas.microsoft.com/office/powerpoint/2010/main" val="12776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D877AAF-4E9E-4DA9-BC86-FE653B566E27}" type="datetime1">
              <a:rPr lang="en-US" altLang="en-US"/>
              <a:pPr/>
              <a:t>4/1/2023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BF17C26-8FA6-4287-837B-106D7994E47A}" type="slidenum">
              <a:rPr lang="en-US" altLang="en-US"/>
              <a:pPr/>
              <a:t>‹#›</a:t>
            </a:fld>
            <a:endParaRPr lang="en-US" altLang="en-US"/>
          </a:p>
        </p:txBody>
      </p:sp>
    </p:spTree>
    <p:extLst>
      <p:ext uri="{BB962C8B-B14F-4D97-AF65-F5344CB8AC3E}">
        <p14:creationId xmlns:p14="http://schemas.microsoft.com/office/powerpoint/2010/main" val="370364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213B0F9-43D1-410B-A846-14F53E7CC818}" type="datetime1">
              <a:rPr lang="en-US" altLang="en-US"/>
              <a:pPr/>
              <a:t>4/1/2023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E34091-98A1-4560-846B-A6963FDC742E}" type="slidenum">
              <a:rPr lang="en-US" altLang="en-US"/>
              <a:pPr/>
              <a:t>‹#›</a:t>
            </a:fld>
            <a:endParaRPr lang="en-US" altLang="en-US"/>
          </a:p>
        </p:txBody>
      </p:sp>
    </p:spTree>
    <p:extLst>
      <p:ext uri="{BB962C8B-B14F-4D97-AF65-F5344CB8AC3E}">
        <p14:creationId xmlns:p14="http://schemas.microsoft.com/office/powerpoint/2010/main" val="63492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9D79CB3-502C-44CB-BB38-242DFE075F7C}" type="datetime1">
              <a:rPr lang="en-US" altLang="en-US"/>
              <a:pPr/>
              <a:t>4/1/2023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42E3F0F-3A5F-4621-8B54-3E0C11668D11}" type="slidenum">
              <a:rPr lang="en-US" altLang="en-US"/>
              <a:pPr/>
              <a:t>‹#›</a:t>
            </a:fld>
            <a:endParaRPr lang="en-US" altLang="en-US"/>
          </a:p>
        </p:txBody>
      </p:sp>
    </p:spTree>
    <p:extLst>
      <p:ext uri="{BB962C8B-B14F-4D97-AF65-F5344CB8AC3E}">
        <p14:creationId xmlns:p14="http://schemas.microsoft.com/office/powerpoint/2010/main" val="206617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8DAFA265-F692-4406-A95E-3A04CC2E9905}" type="datetime1">
              <a:rPr lang="en-US" altLang="en-US"/>
              <a:pPr/>
              <a:t>4/1/2023</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AE05D0E-E160-4C64-B6EF-2ACB7F6048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5"/>
          <p:cNvSpPr>
            <a:spLocks noChangeArrowheads="1"/>
          </p:cNvSpPr>
          <p:nvPr/>
        </p:nvSpPr>
        <p:spPr bwMode="auto">
          <a:xfrm>
            <a:off x="0" y="0"/>
            <a:ext cx="9144000" cy="7315200"/>
          </a:xfrm>
          <a:prstGeom prst="rect">
            <a:avLst/>
          </a:prstGeom>
          <a:solidFill>
            <a:schemeClr val="bg1"/>
          </a:solidFill>
          <a:ln w="9525">
            <a:solidFill>
              <a:schemeClr val="bg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4339" name="Rectangle 11"/>
          <p:cNvSpPr>
            <a:spLocks noChangeArrowheads="1"/>
          </p:cNvSpPr>
          <p:nvPr/>
        </p:nvSpPr>
        <p:spPr bwMode="auto">
          <a:xfrm>
            <a:off x="0" y="1981200"/>
            <a:ext cx="8026400" cy="5346700"/>
          </a:xfrm>
          <a:prstGeom prst="rect">
            <a:avLst/>
          </a:pr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4340" name="Rectangle 5"/>
          <p:cNvSpPr>
            <a:spLocks noChangeArrowheads="1"/>
          </p:cNvSpPr>
          <p:nvPr/>
        </p:nvSpPr>
        <p:spPr bwMode="auto">
          <a:xfrm>
            <a:off x="0" y="0"/>
            <a:ext cx="80121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3000">
                <a:latin typeface="Arial Black" panose="020B0A04020102020204" pitchFamily="34" charset="0"/>
              </a:rPr>
              <a:t>Dada (1916-1922)</a:t>
            </a:r>
          </a:p>
        </p:txBody>
      </p:sp>
      <p:pic>
        <p:nvPicPr>
          <p:cNvPr id="14341" name="Picture 6" descr="M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700" y="0"/>
            <a:ext cx="11430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31747" name="Text Box 2"/>
          <p:cNvSpPr txBox="1">
            <a:spLocks noChangeArrowheads="1"/>
          </p:cNvSpPr>
          <p:nvPr/>
        </p:nvSpPr>
        <p:spPr bwMode="auto">
          <a:xfrm>
            <a:off x="2286000" y="5870575"/>
            <a:ext cx="50292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Kurt Schwitters. </a:t>
            </a:r>
            <a:r>
              <a:rPr lang="en-US" altLang="en-US" sz="1400" i="1"/>
              <a:t>Merz Picture 32 A. The Cherry Picture</a:t>
            </a:r>
            <a:r>
              <a:rPr lang="en-US" altLang="en-US" sz="1400"/>
              <a:t>. 1921.  </a:t>
            </a:r>
          </a:p>
        </p:txBody>
      </p:sp>
      <p:cxnSp>
        <p:nvCxnSpPr>
          <p:cNvPr id="31748"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49"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pic>
        <p:nvPicPr>
          <p:cNvPr id="31750" name="Picture 7" descr="Schwitters. Merz Picture 32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5213" y="228600"/>
            <a:ext cx="44735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33795" name="Text Box 2"/>
          <p:cNvSpPr txBox="1">
            <a:spLocks noChangeArrowheads="1"/>
          </p:cNvSpPr>
          <p:nvPr/>
        </p:nvSpPr>
        <p:spPr bwMode="auto">
          <a:xfrm>
            <a:off x="2800350" y="5486400"/>
            <a:ext cx="36004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Jean (Hans) Arp</a:t>
            </a:r>
            <a:r>
              <a:rPr lang="en-US" altLang="en-US" sz="1400" i="1"/>
              <a:t>. Untitled (Collage with Squares Arranged According to the Laws of Chance</a:t>
            </a:r>
            <a:r>
              <a:rPr lang="en-US" altLang="en-US" sz="1400"/>
              <a:t>. 1916–17.   </a:t>
            </a:r>
          </a:p>
        </p:txBody>
      </p:sp>
      <p:cxnSp>
        <p:nvCxnSpPr>
          <p:cNvPr id="33796"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3797"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pic>
        <p:nvPicPr>
          <p:cNvPr id="33798" name="Picture 6" descr="Jean Arp. Collage with Squa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381000"/>
            <a:ext cx="35623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35843" name="Text Box 2"/>
          <p:cNvSpPr txBox="1">
            <a:spLocks noChangeArrowheads="1"/>
          </p:cNvSpPr>
          <p:nvPr/>
        </p:nvSpPr>
        <p:spPr bwMode="auto">
          <a:xfrm>
            <a:off x="838200" y="5821363"/>
            <a:ext cx="741203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Man Ray</a:t>
            </a:r>
            <a:r>
              <a:rPr lang="en-US" altLang="en-US" sz="1400" i="1"/>
              <a:t>. The Rope Dancer Accompanies Herself with Her Shadows</a:t>
            </a:r>
            <a:r>
              <a:rPr lang="en-US" altLang="en-US" sz="1400"/>
              <a:t>. 1916. </a:t>
            </a:r>
          </a:p>
          <a:p>
            <a:pPr eaLnBrk="1" hangingPunct="1"/>
            <a:r>
              <a:rPr lang="en-US" altLang="en-US" sz="1400"/>
              <a:t> </a:t>
            </a:r>
          </a:p>
          <a:p>
            <a:pPr eaLnBrk="1" hangingPunct="1"/>
            <a:endParaRPr lang="en-US" altLang="en-US" sz="1400"/>
          </a:p>
        </p:txBody>
      </p:sp>
      <p:cxnSp>
        <p:nvCxnSpPr>
          <p:cNvPr id="35844"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5845"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pic>
        <p:nvPicPr>
          <p:cNvPr id="35846" name="Picture 7" descr="Man Ray. The Rope Danc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763" y="479425"/>
            <a:ext cx="7356475"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37891" name="Text Box 2"/>
          <p:cNvSpPr txBox="1">
            <a:spLocks noChangeArrowheads="1"/>
          </p:cNvSpPr>
          <p:nvPr/>
        </p:nvSpPr>
        <p:spPr bwMode="auto">
          <a:xfrm>
            <a:off x="838200" y="5884863"/>
            <a:ext cx="4114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Marcel Duchamp. </a:t>
            </a:r>
            <a:r>
              <a:rPr lang="en-US" altLang="en-US" sz="1400" i="1"/>
              <a:t>3 Standard Stoppages</a:t>
            </a:r>
            <a:r>
              <a:rPr lang="en-US" altLang="en-US" sz="1400"/>
              <a:t>. 1913–14.  </a:t>
            </a:r>
          </a:p>
          <a:p>
            <a:pPr eaLnBrk="1" hangingPunct="1"/>
            <a:endParaRPr lang="en-US" altLang="en-US" sz="1400"/>
          </a:p>
        </p:txBody>
      </p:sp>
      <p:cxnSp>
        <p:nvCxnSpPr>
          <p:cNvPr id="37892"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7893"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pic>
        <p:nvPicPr>
          <p:cNvPr id="37894" name="Picture 7" descr="Duchamp. Three Standard Stopp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8" y="341313"/>
            <a:ext cx="7313612"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57200" y="838200"/>
            <a:ext cx="7737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a:latin typeface="Arial Black" panose="020B0A04020102020204" pitchFamily="34" charset="0"/>
              </a:rPr>
              <a:t>Artistic Collaboration</a:t>
            </a:r>
            <a:endParaRPr lang="en-US" altLang="en-US" sz="3000">
              <a:latin typeface="Arial Black" panose="020B0A04020102020204" pitchFamily="34" charset="0"/>
            </a:endParaRPr>
          </a:p>
        </p:txBody>
      </p:sp>
      <p:sp>
        <p:nvSpPr>
          <p:cNvPr id="39939"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cxnSp>
        <p:nvCxnSpPr>
          <p:cNvPr id="39940"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9941"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066800" y="5715000"/>
            <a:ext cx="660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1400"/>
              <a:t>Richard Boix.</a:t>
            </a:r>
            <a:r>
              <a:rPr lang="en-US" altLang="en-US" sz="1400" i="1"/>
              <a:t> Da-da (New York Dada Group).</a:t>
            </a:r>
            <a:r>
              <a:rPr lang="en-US" altLang="en-US" sz="1400"/>
              <a:t> 1921. </a:t>
            </a:r>
            <a:endParaRPr lang="en-US" altLang="en-US" sz="1400">
              <a:ea typeface="Times New Roman" panose="02020603050405020304" pitchFamily="18" charset="0"/>
            </a:endParaRPr>
          </a:p>
        </p:txBody>
      </p:sp>
      <p:pic>
        <p:nvPicPr>
          <p:cNvPr id="40963" name="Picture 5" descr="SC143_1953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411163"/>
            <a:ext cx="6608763"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964"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0965"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561_1977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285750"/>
            <a:ext cx="6740525"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1"/>
          <p:cNvSpPr>
            <a:spLocks noChangeArrowheads="1"/>
          </p:cNvSpPr>
          <p:nvPr/>
        </p:nvSpPr>
        <p:spPr bwMode="auto">
          <a:xfrm>
            <a:off x="1143000" y="5864225"/>
            <a:ext cx="679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1400"/>
              <a:t>El Lissitzky. Cabaret Voltaire Program for </a:t>
            </a:r>
            <a:r>
              <a:rPr lang="en-US" altLang="en-US" sz="1400" i="1"/>
              <a:t>Merz-Matinéen.</a:t>
            </a:r>
            <a:r>
              <a:rPr lang="en-US" altLang="en-US" sz="1400"/>
              <a:t> 1923. </a:t>
            </a:r>
          </a:p>
        </p:txBody>
      </p:sp>
      <p:cxnSp>
        <p:nvCxnSpPr>
          <p:cNvPr id="43012"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3013"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1763_2001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457200"/>
            <a:ext cx="4695825"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1"/>
          <p:cNvSpPr>
            <a:spLocks noChangeArrowheads="1"/>
          </p:cNvSpPr>
          <p:nvPr/>
        </p:nvSpPr>
        <p:spPr bwMode="auto">
          <a:xfrm>
            <a:off x="2006600" y="5791200"/>
            <a:ext cx="4851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1400"/>
              <a:t>El Lissitzky. </a:t>
            </a:r>
            <a:r>
              <a:rPr lang="en-US" altLang="en-US" sz="1400" i="1"/>
              <a:t>Kurt Schwitters</a:t>
            </a:r>
            <a:r>
              <a:rPr lang="en-US" altLang="en-US" sz="1400"/>
              <a:t>. c. 1924. </a:t>
            </a:r>
            <a:endParaRPr lang="en-US" altLang="en-US" sz="1400">
              <a:cs typeface="Times New Roman" panose="02020603050405020304" pitchFamily="18" charset="0"/>
            </a:endParaRPr>
          </a:p>
        </p:txBody>
      </p:sp>
      <p:cxnSp>
        <p:nvCxnSpPr>
          <p:cNvPr id="45060"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5061"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285_1937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457200"/>
            <a:ext cx="3789362"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1"/>
          <p:cNvSpPr>
            <a:spLocks noChangeArrowheads="1"/>
          </p:cNvSpPr>
          <p:nvPr/>
        </p:nvSpPr>
        <p:spPr bwMode="auto">
          <a:xfrm>
            <a:off x="2584450" y="5791200"/>
            <a:ext cx="434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1400"/>
              <a:t>Francis Picabia. </a:t>
            </a:r>
            <a:r>
              <a:rPr lang="en-US" altLang="en-US" sz="1400" i="1"/>
              <a:t>Dada Movement</a:t>
            </a:r>
            <a:r>
              <a:rPr lang="en-US" altLang="en-US" sz="1400"/>
              <a:t>. 1919. </a:t>
            </a:r>
          </a:p>
          <a:p>
            <a:pPr defTabSz="914400" eaLnBrk="1" hangingPunct="1"/>
            <a:endParaRPr lang="en-US" altLang="en-US" sz="1400">
              <a:cs typeface="Times New Roman" panose="02020603050405020304" pitchFamily="18" charset="0"/>
            </a:endParaRPr>
          </a:p>
        </p:txBody>
      </p:sp>
      <p:cxnSp>
        <p:nvCxnSpPr>
          <p:cNvPr id="47108"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7109"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57200" y="838200"/>
            <a:ext cx="7737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a:latin typeface="Arial Black" panose="020B0A04020102020204" pitchFamily="34" charset="0"/>
              </a:rPr>
              <a:t>Word Play</a:t>
            </a:r>
            <a:endParaRPr lang="en-US" altLang="en-US" sz="3000">
              <a:latin typeface="Arial Black" panose="020B0A04020102020204" pitchFamily="34" charset="0"/>
            </a:endParaRPr>
          </a:p>
        </p:txBody>
      </p:sp>
      <p:sp>
        <p:nvSpPr>
          <p:cNvPr id="49155"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cxnSp>
        <p:nvCxnSpPr>
          <p:cNvPr id="49156"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9157"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6387" name="Text Box 2"/>
          <p:cNvSpPr txBox="1">
            <a:spLocks noChangeArrowheads="1"/>
          </p:cNvSpPr>
          <p:nvPr/>
        </p:nvSpPr>
        <p:spPr bwMode="auto">
          <a:xfrm>
            <a:off x="827088" y="5641975"/>
            <a:ext cx="752316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400">
                <a:cs typeface="Arial" panose="020B0604020202020204" pitchFamily="34" charset="0"/>
              </a:rPr>
              <a:t>The first gallery of the First International Dada Fair. This photo was taken in the room of fine art dealer Dr. Otto Burchard. Berlin, Germany, June 30-August 25, 1920.  </a:t>
            </a:r>
          </a:p>
        </p:txBody>
      </p:sp>
      <p:cxnSp>
        <p:nvCxnSpPr>
          <p:cNvPr id="16388" name="Straight Connector 4"/>
          <p:cNvCxnSpPr>
            <a:cxnSpLocks noChangeShapeType="1"/>
          </p:cNvCxnSpPr>
          <p:nvPr/>
        </p:nvCxnSpPr>
        <p:spPr bwMode="auto">
          <a:xfrm>
            <a:off x="396875" y="6246813"/>
            <a:ext cx="77470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389"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pic>
        <p:nvPicPr>
          <p:cNvPr id="16390" name="Picture 5" descr="LI318_cropp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57200"/>
            <a:ext cx="7523162"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578_1939_8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381000"/>
            <a:ext cx="40640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2"/>
          <p:cNvSpPr txBox="1">
            <a:spLocks noChangeArrowheads="1"/>
          </p:cNvSpPr>
          <p:nvPr/>
        </p:nvSpPr>
        <p:spPr bwMode="auto">
          <a:xfrm>
            <a:off x="2465388" y="5562600"/>
            <a:ext cx="431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Jean (Hans) Arp. </a:t>
            </a:r>
            <a:r>
              <a:rPr lang="en-US" altLang="en-US" sz="1400" i="1"/>
              <a:t>Merz 5, Arp Mappe: 7 Arpaden (Arp Portfolio: 7 Arpades)</a:t>
            </a:r>
            <a:r>
              <a:rPr lang="en-US" altLang="en-US" sz="1400"/>
              <a:t>. 1923. </a:t>
            </a:r>
          </a:p>
        </p:txBody>
      </p:sp>
      <p:cxnSp>
        <p:nvCxnSpPr>
          <p:cNvPr id="50180"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0181"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578_1939_7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5650" y="3700463"/>
            <a:ext cx="19272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578_1939_1_CCC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638" y="612775"/>
            <a:ext cx="1931987"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3" descr="578_1939_2_CCC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8413" y="612775"/>
            <a:ext cx="1925637"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578_1939_3_CCC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95838" y="612775"/>
            <a:ext cx="1938337"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5" descr="578_1939_4_CCC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48500" y="661988"/>
            <a:ext cx="1901825"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6" descr="578_1939_5_CCC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49525" y="3711575"/>
            <a:ext cx="19034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7" descr="578_1939_6_CCCR.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06950" y="3700463"/>
            <a:ext cx="19034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Box 8"/>
          <p:cNvSpPr txBox="1">
            <a:spLocks noChangeArrowheads="1"/>
          </p:cNvSpPr>
          <p:nvPr/>
        </p:nvSpPr>
        <p:spPr bwMode="auto">
          <a:xfrm>
            <a:off x="185738" y="3276600"/>
            <a:ext cx="236378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t>Jean (Hans) Arp. </a:t>
            </a:r>
            <a:r>
              <a:rPr lang="en-US" altLang="en-US" sz="1200" i="1"/>
              <a:t>Merz 5, Arp Mappe: 7 Arpaden (Arp Portfolio: 7 Arpades)</a:t>
            </a:r>
            <a:r>
              <a:rPr lang="en-US" altLang="en-US" sz="1200"/>
              <a:t>. 1923. </a:t>
            </a:r>
          </a:p>
          <a:p>
            <a:pPr eaLnBrk="1" hangingPunct="1"/>
            <a:endParaRPr lang="en-US" altLang="en-US" sz="1200">
              <a:cs typeface="Arial" panose="020B0604020202020204" pitchFamily="34" charset="0"/>
            </a:endParaRPr>
          </a:p>
          <a:p>
            <a:pPr eaLnBrk="1" hangingPunct="1"/>
            <a:r>
              <a:rPr lang="en-US" altLang="en-US" sz="1200">
                <a:cs typeface="Arial" panose="020B0604020202020204" pitchFamily="34" charset="0"/>
              </a:rPr>
              <a:t>TOP ROW (Left to Right)</a:t>
            </a:r>
          </a:p>
          <a:p>
            <a:pPr eaLnBrk="1" hangingPunct="1"/>
            <a:r>
              <a:rPr lang="en-US" altLang="en-US" sz="1200">
                <a:cs typeface="Arial" panose="020B0604020202020204" pitchFamily="34" charset="0"/>
              </a:rPr>
              <a:t>1 Schnurrhut (Mustachehat)</a:t>
            </a:r>
          </a:p>
          <a:p>
            <a:pPr eaLnBrk="1" hangingPunct="1"/>
            <a:r>
              <a:rPr lang="en-US" altLang="en-US" sz="1200">
                <a:cs typeface="Arial" panose="020B0604020202020204" pitchFamily="34" charset="0"/>
              </a:rPr>
              <a:t>2 Das Meer (The Sea)</a:t>
            </a:r>
          </a:p>
          <a:p>
            <a:pPr eaLnBrk="1" hangingPunct="1"/>
            <a:r>
              <a:rPr lang="en-US" altLang="en-US" sz="1200">
                <a:cs typeface="Arial" panose="020B0604020202020204" pitchFamily="34" charset="0"/>
              </a:rPr>
              <a:t>3 Ein Nabel (One Navel)</a:t>
            </a:r>
          </a:p>
          <a:p>
            <a:pPr eaLnBrk="1" hangingPunct="1"/>
            <a:r>
              <a:rPr lang="en-US" altLang="en-US" sz="1200">
                <a:cs typeface="Arial" panose="020B0604020202020204" pitchFamily="34" charset="0"/>
              </a:rPr>
              <a:t>4 Die Nabelflasche (The Navelbottle)</a:t>
            </a:r>
          </a:p>
          <a:p>
            <a:pPr eaLnBrk="1" hangingPunct="1"/>
            <a:endParaRPr lang="en-US" altLang="en-US" sz="1200">
              <a:cs typeface="Arial" panose="020B0604020202020204" pitchFamily="34" charset="0"/>
            </a:endParaRPr>
          </a:p>
          <a:p>
            <a:pPr eaLnBrk="1" hangingPunct="1"/>
            <a:r>
              <a:rPr lang="en-US" altLang="en-US" sz="1200">
                <a:cs typeface="Arial" panose="020B0604020202020204" pitchFamily="34" charset="0"/>
              </a:rPr>
              <a:t>BOTTOM ROW (Left to Right)</a:t>
            </a:r>
          </a:p>
          <a:p>
            <a:pPr eaLnBrk="1" hangingPunct="1"/>
            <a:r>
              <a:rPr lang="en-US" altLang="en-US" sz="1200">
                <a:cs typeface="Arial" panose="020B0604020202020204" pitchFamily="34" charset="0"/>
              </a:rPr>
              <a:t>5 Schnurruhr (Mustachewatch)</a:t>
            </a:r>
          </a:p>
          <a:p>
            <a:pPr eaLnBrk="1" hangingPunct="1"/>
            <a:r>
              <a:rPr lang="en-US" altLang="en-US" sz="1200">
                <a:cs typeface="Arial" panose="020B0604020202020204" pitchFamily="34" charset="0"/>
              </a:rPr>
              <a:t>6 Eierschläger (Eggbeater)</a:t>
            </a:r>
          </a:p>
          <a:p>
            <a:pPr eaLnBrk="1" hangingPunct="1"/>
            <a:r>
              <a:rPr lang="en-US" altLang="en-US" sz="1200">
                <a:cs typeface="Arial" panose="020B0604020202020204" pitchFamily="34" charset="0"/>
              </a:rPr>
              <a:t>7 Arabische Acht (Arabic Eight)</a:t>
            </a:r>
          </a:p>
          <a:p>
            <a:pPr eaLnBrk="1" hangingPunct="1"/>
            <a:endParaRPr lang="en-US" altLang="en-US" sz="1200">
              <a:latin typeface="Calibri" panose="020F0502020204030204" pitchFamily="34" charset="0"/>
            </a:endParaRPr>
          </a:p>
        </p:txBody>
      </p:sp>
      <p:cxnSp>
        <p:nvCxnSpPr>
          <p:cNvPr id="52234"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2235" name="TextBox 10"/>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178_1945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442913"/>
            <a:ext cx="514985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275"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4276"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sp>
        <p:nvSpPr>
          <p:cNvPr id="54277" name="Rectangle 6"/>
          <p:cNvSpPr>
            <a:spLocks noChangeArrowheads="1"/>
          </p:cNvSpPr>
          <p:nvPr/>
        </p:nvSpPr>
        <p:spPr bwMode="auto">
          <a:xfrm>
            <a:off x="1905000" y="5638800"/>
            <a:ext cx="5473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Théo van Doesburg and Kurt Schwitters. </a:t>
            </a:r>
            <a:r>
              <a:rPr lang="en-US" altLang="en-US" sz="1400" i="1"/>
              <a:t>Kleine Dada Soirée (Small Dada Evening)</a:t>
            </a:r>
            <a:r>
              <a:rPr lang="en-US" altLang="en-US" sz="1400"/>
              <a:t>. 1922.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275_1937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750" y="188913"/>
            <a:ext cx="3746500"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323"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6324"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sp>
        <p:nvSpPr>
          <p:cNvPr id="56325" name="Rectangle 5"/>
          <p:cNvSpPr>
            <a:spLocks noChangeArrowheads="1"/>
          </p:cNvSpPr>
          <p:nvPr/>
        </p:nvSpPr>
        <p:spPr bwMode="auto">
          <a:xfrm>
            <a:off x="2590800" y="5638800"/>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30000"/>
              </a:spcBef>
            </a:pPr>
            <a:r>
              <a:rPr lang="en-US" altLang="en-US" sz="1400"/>
              <a:t>Johannes Baader. </a:t>
            </a:r>
            <a:r>
              <a:rPr lang="en-US" altLang="en-US" sz="1400" i="1"/>
              <a:t>The Author of the Book "Fourteen Letters of Christ" in His Home</a:t>
            </a:r>
            <a:r>
              <a:rPr lang="en-US" altLang="en-US" sz="1400"/>
              <a:t>. 1920.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1309_1968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474663"/>
            <a:ext cx="3719513"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1"/>
          <p:cNvSpPr>
            <a:spLocks noChangeArrowheads="1"/>
          </p:cNvSpPr>
          <p:nvPr/>
        </p:nvSpPr>
        <p:spPr bwMode="auto">
          <a:xfrm>
            <a:off x="2713038" y="5867400"/>
            <a:ext cx="3763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30000"/>
              </a:spcBef>
            </a:pPr>
            <a:r>
              <a:rPr lang="en-US" altLang="en-US" sz="1400"/>
              <a:t>Francis Picabia.</a:t>
            </a:r>
            <a:r>
              <a:rPr lang="en-US" altLang="en-US" sz="1400" i="1"/>
              <a:t> M’Amenez-y. </a:t>
            </a:r>
            <a:r>
              <a:rPr lang="en-US" altLang="en-US" sz="1400"/>
              <a:t>1919–20. </a:t>
            </a:r>
          </a:p>
        </p:txBody>
      </p:sp>
      <p:cxnSp>
        <p:nvCxnSpPr>
          <p:cNvPr id="58372"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8373"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838200"/>
            <a:ext cx="77374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a:latin typeface="Arial Black" panose="020B0A04020102020204" pitchFamily="34" charset="0"/>
              </a:rPr>
              <a:t>Marcel Duchamp and the Readymade</a:t>
            </a:r>
            <a:endParaRPr lang="en-US" altLang="en-US" sz="3000">
              <a:latin typeface="Arial Black" panose="020B0A04020102020204" pitchFamily="34" charset="0"/>
            </a:endParaRPr>
          </a:p>
        </p:txBody>
      </p:sp>
      <p:sp>
        <p:nvSpPr>
          <p:cNvPr id="18435"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cxnSp>
        <p:nvCxnSpPr>
          <p:cNvPr id="18436"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8437"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9459" name="Text Box 2"/>
          <p:cNvSpPr txBox="1">
            <a:spLocks noChangeArrowheads="1"/>
          </p:cNvSpPr>
          <p:nvPr/>
        </p:nvSpPr>
        <p:spPr bwMode="auto">
          <a:xfrm>
            <a:off x="1295400" y="5257800"/>
            <a:ext cx="2286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Marcel Duchamp.</a:t>
            </a:r>
            <a:r>
              <a:rPr lang="en-US" altLang="en-US" sz="1400" i="1"/>
              <a:t> Bicycle Wheel. </a:t>
            </a:r>
            <a:r>
              <a:rPr lang="en-US" altLang="en-US" sz="1400"/>
              <a:t>New York, 1951 (third version, after lost original of 1913). </a:t>
            </a:r>
          </a:p>
        </p:txBody>
      </p:sp>
      <p:cxnSp>
        <p:nvCxnSpPr>
          <p:cNvPr id="19460"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1"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pic>
        <p:nvPicPr>
          <p:cNvPr id="19462" name="Picture 5" descr="595_1967_a-b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9850" y="762000"/>
            <a:ext cx="224155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6"/>
          <p:cNvSpPr txBox="1">
            <a:spLocks noChangeArrowheads="1"/>
          </p:cNvSpPr>
          <p:nvPr/>
        </p:nvSpPr>
        <p:spPr bwMode="auto">
          <a:xfrm>
            <a:off x="4191000" y="1320800"/>
            <a:ext cx="3759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800"/>
              <a:t>Take a moment to think about what makes something a work of art. </a:t>
            </a:r>
            <a:endParaRPr lang="en-US" altLang="en-US" sz="1800">
              <a:cs typeface="Arial" panose="020B0604020202020204" pitchFamily="34" charset="0"/>
            </a:endParaRPr>
          </a:p>
          <a:p>
            <a:pPr eaLnBrk="1" hangingPunct="1"/>
            <a:endParaRPr lang="en-US" altLang="en-US" sz="1800">
              <a:cs typeface="Arial" panose="020B0604020202020204" pitchFamily="34" charset="0"/>
            </a:endParaRPr>
          </a:p>
          <a:p>
            <a:pPr eaLnBrk="1" hangingPunct="1">
              <a:buFont typeface="Arial" panose="020B0604020202020204" pitchFamily="34" charset="0"/>
              <a:buChar char="•"/>
            </a:pPr>
            <a:r>
              <a:rPr lang="en-US" altLang="en-US" sz="1800"/>
              <a:t>Does Marcel Duchamp’</a:t>
            </a:r>
            <a:r>
              <a:rPr lang="en-US" altLang="ja-JP" sz="1800"/>
              <a:t>s sculpture fulfill any of your criteria for something to be called a work of art?</a:t>
            </a:r>
            <a:endParaRPr lang="en-US" altLang="en-US" sz="180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21507" name="Text Box 2"/>
          <p:cNvSpPr txBox="1">
            <a:spLocks noChangeArrowheads="1"/>
          </p:cNvSpPr>
          <p:nvPr/>
        </p:nvSpPr>
        <p:spPr bwMode="auto">
          <a:xfrm>
            <a:off x="2667000" y="5486400"/>
            <a:ext cx="41148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Marcel Duchamp.</a:t>
            </a:r>
            <a:r>
              <a:rPr lang="en-US" altLang="en-US" sz="1400" i="1"/>
              <a:t> In Advance of the Broken Arm</a:t>
            </a:r>
            <a:r>
              <a:rPr lang="en-US" altLang="en-US" sz="1400"/>
              <a:t>. August 1964 (fourth version, after lost original of November 1915). </a:t>
            </a:r>
          </a:p>
          <a:p>
            <a:pPr eaLnBrk="1" hangingPunct="1"/>
            <a:endParaRPr lang="en-US" altLang="en-US" sz="1400"/>
          </a:p>
        </p:txBody>
      </p:sp>
      <p:cxnSp>
        <p:nvCxnSpPr>
          <p:cNvPr id="21508"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1509"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pic>
        <p:nvPicPr>
          <p:cNvPr id="21510" name="Picture 9" descr="Duchamp. In advance of a Broken A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3825" y="314325"/>
            <a:ext cx="381635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23555" name="Text Box 2"/>
          <p:cNvSpPr txBox="1">
            <a:spLocks noChangeArrowheads="1"/>
          </p:cNvSpPr>
          <p:nvPr/>
        </p:nvSpPr>
        <p:spPr bwMode="auto">
          <a:xfrm>
            <a:off x="2667000" y="5867400"/>
            <a:ext cx="41148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Marcel Duchamp. </a:t>
            </a:r>
            <a:r>
              <a:rPr lang="en-US" altLang="en-US" sz="1400" i="1"/>
              <a:t>Fresh Widow</a:t>
            </a:r>
            <a:r>
              <a:rPr lang="en-US" altLang="en-US" sz="1400"/>
              <a:t>. 1920. </a:t>
            </a:r>
          </a:p>
          <a:p>
            <a:pPr eaLnBrk="1" hangingPunct="1"/>
            <a:endParaRPr lang="en-US" altLang="en-US" sz="1400"/>
          </a:p>
        </p:txBody>
      </p:sp>
      <p:cxnSp>
        <p:nvCxnSpPr>
          <p:cNvPr id="23556"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557"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pic>
        <p:nvPicPr>
          <p:cNvPr id="23558" name="Picture 6" descr="Duchamp. Fresh Windo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304800"/>
            <a:ext cx="3708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25603" name="Text Box 2"/>
          <p:cNvSpPr txBox="1">
            <a:spLocks noChangeArrowheads="1"/>
          </p:cNvSpPr>
          <p:nvPr/>
        </p:nvSpPr>
        <p:spPr bwMode="auto">
          <a:xfrm>
            <a:off x="838200" y="5884863"/>
            <a:ext cx="4114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Marcel Duchamp. </a:t>
            </a:r>
            <a:r>
              <a:rPr lang="en-US" altLang="en-US" sz="1400" i="1"/>
              <a:t>3 Standard Stoppages</a:t>
            </a:r>
            <a:r>
              <a:rPr lang="en-US" altLang="en-US" sz="1400"/>
              <a:t>. 1913–14.  </a:t>
            </a:r>
          </a:p>
          <a:p>
            <a:pPr eaLnBrk="1" hangingPunct="1"/>
            <a:endParaRPr lang="en-US" altLang="en-US" sz="1400"/>
          </a:p>
        </p:txBody>
      </p:sp>
      <p:cxnSp>
        <p:nvCxnSpPr>
          <p:cNvPr id="25604"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605"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pic>
        <p:nvPicPr>
          <p:cNvPr id="25606" name="Picture 7" descr="Duchamp. Three Standard Stopp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8" y="341313"/>
            <a:ext cx="7313612"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0" y="838200"/>
            <a:ext cx="77374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a:latin typeface="Arial Black" panose="020B0A04020102020204" pitchFamily="34" charset="0"/>
              </a:rPr>
              <a:t>Chance Creations:                   Collage, Photomontage, and Assemblage</a:t>
            </a:r>
            <a:endParaRPr lang="en-US" altLang="en-US" sz="3000">
              <a:latin typeface="Arial Black" panose="020B0A04020102020204" pitchFamily="34" charset="0"/>
            </a:endParaRPr>
          </a:p>
        </p:txBody>
      </p:sp>
      <p:sp>
        <p:nvSpPr>
          <p:cNvPr id="27651"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cxnSp>
        <p:nvCxnSpPr>
          <p:cNvPr id="27652"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653"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29699" name="Text Box 2"/>
          <p:cNvSpPr txBox="1">
            <a:spLocks noChangeArrowheads="1"/>
          </p:cNvSpPr>
          <p:nvPr/>
        </p:nvSpPr>
        <p:spPr bwMode="auto">
          <a:xfrm>
            <a:off x="1066800" y="5867400"/>
            <a:ext cx="41148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Max Ernst. </a:t>
            </a:r>
            <a:r>
              <a:rPr lang="en-US" altLang="en-US" sz="1400" i="1"/>
              <a:t>The Hat Makes the Man</a:t>
            </a:r>
            <a:r>
              <a:rPr lang="en-US" altLang="en-US" sz="1400"/>
              <a:t>. 1920.  </a:t>
            </a:r>
          </a:p>
          <a:p>
            <a:pPr eaLnBrk="1" hangingPunct="1"/>
            <a:endParaRPr lang="en-US" altLang="en-US" sz="1400"/>
          </a:p>
        </p:txBody>
      </p:sp>
      <p:cxnSp>
        <p:nvCxnSpPr>
          <p:cNvPr id="29700"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701"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Dada Theme</a:t>
            </a:r>
          </a:p>
        </p:txBody>
      </p:sp>
      <p:pic>
        <p:nvPicPr>
          <p:cNvPr id="29702" name="Picture 6" descr="Max Ernst. The Hat Makes the M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81000"/>
            <a:ext cx="6908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TotalTime>
  <Words>4654</Words>
  <Application>Microsoft Office PowerPoint</Application>
  <PresentationFormat>On-screen Show (4:3)</PresentationFormat>
  <Paragraphs>275</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ＭＳ Ｐゴシック</vt:lpstr>
      <vt:lpstr>Calibri</vt:lpstr>
      <vt:lpstr>Arial Black</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Garfinkel</dc:creator>
  <cp:lastModifiedBy>Owner</cp:lastModifiedBy>
  <cp:revision>32</cp:revision>
  <dcterms:created xsi:type="dcterms:W3CDTF">2012-12-10T22:15:05Z</dcterms:created>
  <dcterms:modified xsi:type="dcterms:W3CDTF">2023-04-01T13:34:15Z</dcterms:modified>
</cp:coreProperties>
</file>