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7772400" cy="100584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4" d="100"/>
          <a:sy n="54" d="100"/>
        </p:scale>
        <p:origin x="22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CB6F-E7BA-4601-99BD-FC78263707EB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2B2AD-6DE5-4C09-BCB8-A5D4A118B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68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CB6F-E7BA-4601-99BD-FC78263707EB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2B2AD-6DE5-4C09-BCB8-A5D4A118B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443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CB6F-E7BA-4601-99BD-FC78263707EB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2B2AD-6DE5-4C09-BCB8-A5D4A118B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730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CB6F-E7BA-4601-99BD-FC78263707EB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2B2AD-6DE5-4C09-BCB8-A5D4A118B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51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CB6F-E7BA-4601-99BD-FC78263707EB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2B2AD-6DE5-4C09-BCB8-A5D4A118B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530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CB6F-E7BA-4601-99BD-FC78263707EB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2B2AD-6DE5-4C09-BCB8-A5D4A118B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594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CB6F-E7BA-4601-99BD-FC78263707EB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2B2AD-6DE5-4C09-BCB8-A5D4A118B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069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CB6F-E7BA-4601-99BD-FC78263707EB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2B2AD-6DE5-4C09-BCB8-A5D4A118B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581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CB6F-E7BA-4601-99BD-FC78263707EB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2B2AD-6DE5-4C09-BCB8-A5D4A118B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426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CB6F-E7BA-4601-99BD-FC78263707EB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2B2AD-6DE5-4C09-BCB8-A5D4A118B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847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CB6F-E7BA-4601-99BD-FC78263707EB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2B2AD-6DE5-4C09-BCB8-A5D4A118B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548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7CB6F-E7BA-4601-99BD-FC78263707EB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2B2AD-6DE5-4C09-BCB8-A5D4A118B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37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3128632"/>
              </p:ext>
            </p:extLst>
          </p:nvPr>
        </p:nvGraphicFramePr>
        <p:xfrm>
          <a:off x="413334" y="4577824"/>
          <a:ext cx="6945729" cy="44899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5243"/>
                <a:gridCol w="2315243"/>
                <a:gridCol w="2315243"/>
              </a:tblGrid>
              <a:tr h="3864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cap="none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cap="none" baseline="0" dirty="0" smtClean="0">
                          <a:solidFill>
                            <a:schemeClr val="tx1"/>
                          </a:solidFill>
                          <a:effectLst/>
                        </a:rPr>
                        <a:t>Keyword</a:t>
                      </a:r>
                      <a:endParaRPr lang="en-US" sz="1200" b="1" cap="none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cap="none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cap="none" baseline="0" dirty="0" smtClean="0">
                          <a:solidFill>
                            <a:schemeClr val="tx1"/>
                          </a:solidFill>
                          <a:effectLst/>
                        </a:rPr>
                        <a:t>Synonyms</a:t>
                      </a:r>
                      <a:endParaRPr lang="en-US" sz="1200" b="1" cap="none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cap="none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cap="none" baseline="0" dirty="0" smtClean="0">
                          <a:solidFill>
                            <a:schemeClr val="tx1"/>
                          </a:solidFill>
                          <a:effectLst/>
                        </a:rPr>
                        <a:t>Related </a:t>
                      </a:r>
                      <a:r>
                        <a:rPr lang="en-US" sz="1200" b="1" cap="none" baseline="0" dirty="0">
                          <a:solidFill>
                            <a:schemeClr val="tx1"/>
                          </a:solidFill>
                          <a:effectLst/>
                        </a:rPr>
                        <a:t>Terms</a:t>
                      </a:r>
                      <a:endParaRPr lang="en-US" sz="1200" b="1" cap="none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15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cap="all" baseline="0" dirty="0" smtClean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r>
                        <a:rPr lang="en-US" sz="1200" b="0" i="1" cap="none" baseline="0" dirty="0" smtClean="0">
                          <a:solidFill>
                            <a:schemeClr val="tx1"/>
                          </a:solidFill>
                          <a:effectLst/>
                        </a:rPr>
                        <a:t>xample</a:t>
                      </a:r>
                      <a:r>
                        <a:rPr lang="en-US" sz="1200" b="0" i="1" cap="none" baseline="0" dirty="0">
                          <a:solidFill>
                            <a:schemeClr val="tx1"/>
                          </a:solidFill>
                          <a:effectLst/>
                        </a:rPr>
                        <a:t>: women</a:t>
                      </a:r>
                      <a:endParaRPr lang="en-US" sz="1200" b="0" i="1" cap="none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cap="none" baseline="0" dirty="0" smtClean="0">
                          <a:solidFill>
                            <a:schemeClr val="tx1"/>
                          </a:solidFill>
                          <a:effectLst/>
                        </a:rPr>
                        <a:t>females, </a:t>
                      </a:r>
                      <a:r>
                        <a:rPr lang="en-US" sz="1200" b="0" i="1" cap="none" baseline="0" dirty="0">
                          <a:solidFill>
                            <a:schemeClr val="tx1"/>
                          </a:solidFill>
                          <a:effectLst/>
                        </a:rPr>
                        <a:t>girls</a:t>
                      </a:r>
                      <a:endParaRPr lang="en-US" sz="1200" b="0" i="1" cap="none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cap="none" baseline="0" dirty="0" smtClean="0">
                          <a:solidFill>
                            <a:schemeClr val="tx1"/>
                          </a:solidFill>
                          <a:effectLst/>
                        </a:rPr>
                        <a:t>gender, sex, sexism</a:t>
                      </a:r>
                      <a:endParaRPr lang="en-US" sz="1200" b="0" i="1" cap="none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679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679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679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cap="all" baseline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679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Subtitle 2"/>
          <p:cNvSpPr txBox="1">
            <a:spLocks/>
          </p:cNvSpPr>
          <p:nvPr/>
        </p:nvSpPr>
        <p:spPr>
          <a:xfrm>
            <a:off x="182880" y="304311"/>
            <a:ext cx="7589520" cy="4239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582930" rtl="0" eaLnBrk="1" latinLnBrk="0" hangingPunct="1">
              <a:lnSpc>
                <a:spcPct val="100000"/>
              </a:lnSpc>
              <a:spcBef>
                <a:spcPts val="595"/>
              </a:spcBef>
              <a:buClr>
                <a:schemeClr val="tx2"/>
              </a:buClr>
              <a:buFont typeface="Arial" panose="020B0604020202020204" pitchFamily="34" charset="0"/>
              <a:buNone/>
              <a:defRPr sz="1275" b="1" i="0" kern="1200" cap="all" spc="25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91465" indent="0" algn="ctr" defTabSz="582930" rtl="0" eaLnBrk="1" latinLnBrk="0" hangingPunct="1">
              <a:lnSpc>
                <a:spcPct val="110000"/>
              </a:lnSpc>
              <a:spcBef>
                <a:spcPts val="595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275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82930" indent="0" algn="ctr" defTabSz="582930" rtl="0" eaLnBrk="1" latinLnBrk="0" hangingPunct="1">
              <a:lnSpc>
                <a:spcPct val="110000"/>
              </a:lnSpc>
              <a:spcBef>
                <a:spcPts val="595"/>
              </a:spcBef>
              <a:buClr>
                <a:schemeClr val="tx2"/>
              </a:buClr>
              <a:buFont typeface="Arial" panose="020B0604020202020204" pitchFamily="34" charset="0"/>
              <a:buNone/>
              <a:defRPr sz="1148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74395" indent="0" algn="ctr" defTabSz="582930" rtl="0" eaLnBrk="1" latinLnBrk="0" hangingPunct="1">
              <a:lnSpc>
                <a:spcPct val="110000"/>
              </a:lnSpc>
              <a:spcBef>
                <a:spcPts val="595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02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65860" indent="0" algn="ctr" defTabSz="582930" rtl="0" eaLnBrk="1" latinLnBrk="0" hangingPunct="1">
              <a:lnSpc>
                <a:spcPct val="110000"/>
              </a:lnSpc>
              <a:spcBef>
                <a:spcPts val="595"/>
              </a:spcBef>
              <a:buClr>
                <a:schemeClr val="tx2"/>
              </a:buClr>
              <a:buFont typeface="Arial" panose="020B0604020202020204" pitchFamily="34" charset="0"/>
              <a:buNone/>
              <a:defRPr sz="102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457325" indent="0" algn="ctr" defTabSz="582930" rtl="0" eaLnBrk="1" latinLnBrk="0" hangingPunct="1">
              <a:lnSpc>
                <a:spcPct val="110000"/>
              </a:lnSpc>
              <a:spcBef>
                <a:spcPts val="595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02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748790" indent="0" algn="ctr" defTabSz="582930" rtl="0" eaLnBrk="1" latinLnBrk="0" hangingPunct="1">
              <a:lnSpc>
                <a:spcPct val="110000"/>
              </a:lnSpc>
              <a:spcBef>
                <a:spcPts val="595"/>
              </a:spcBef>
              <a:buClr>
                <a:schemeClr val="tx2"/>
              </a:buClr>
              <a:buFont typeface="Arial" panose="020B0604020202020204" pitchFamily="34" charset="0"/>
              <a:buNone/>
              <a:defRPr sz="102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040255" indent="0" algn="ctr" defTabSz="582930" rtl="0" eaLnBrk="1" latinLnBrk="0" hangingPunct="1">
              <a:lnSpc>
                <a:spcPct val="110000"/>
              </a:lnSpc>
              <a:spcBef>
                <a:spcPts val="595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02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331720" indent="0" algn="ctr" defTabSz="582930" rtl="0" eaLnBrk="1" latinLnBrk="0" hangingPunct="1">
              <a:lnSpc>
                <a:spcPct val="110000"/>
              </a:lnSpc>
              <a:spcBef>
                <a:spcPts val="595"/>
              </a:spcBef>
              <a:buClr>
                <a:schemeClr val="tx2"/>
              </a:buClr>
              <a:buFont typeface="Arial" panose="020B0604020202020204" pitchFamily="34" charset="0"/>
              <a:buNone/>
              <a:defRPr sz="102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bg1"/>
                </a:solidFill>
              </a:rPr>
              <a:t>Creating Keywords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3464649"/>
              </p:ext>
            </p:extLst>
          </p:nvPr>
        </p:nvGraphicFramePr>
        <p:xfrm>
          <a:off x="413335" y="1032583"/>
          <a:ext cx="6945729" cy="36828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45729"/>
              </a:tblGrid>
              <a:tr h="564565">
                <a:tc>
                  <a:txBody>
                    <a:bodyPr/>
                    <a:lstStyle/>
                    <a:p>
                      <a:endParaRPr lang="en-US" sz="1200" b="0" kern="1200" cap="all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200" b="0" kern="1200" cap="all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Write your research question, and circle the 2-4 terms in your question that you will use as keywords.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900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kern="1200" cap="all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07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kern="1200" cap="all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2993">
                <a:tc>
                  <a:txBody>
                    <a:bodyPr/>
                    <a:lstStyle/>
                    <a:p>
                      <a:endParaRPr lang="en-US" sz="1200" b="0" kern="1200" cap="all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200" b="0" kern="1200" cap="all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What do you already know about your research question?</a:t>
                      </a: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2874">
                <a:tc>
                  <a:txBody>
                    <a:bodyPr/>
                    <a:lstStyle/>
                    <a:p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049">
                <a:tc>
                  <a:txBody>
                    <a:bodyPr/>
                    <a:lstStyle/>
                    <a:p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6400">
                <a:tc>
                  <a:txBody>
                    <a:bodyPr/>
                    <a:lstStyle/>
                    <a:p>
                      <a:endParaRPr lang="en-US" sz="1200" b="0" kern="1200" cap="all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200" b="0" kern="1200" cap="all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What questions do you have about your research topic? What else do you want to know?</a:t>
                      </a:r>
                      <a:endParaRPr lang="en-US" sz="1200" b="0" i="0" kern="1200" cap="all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2212">
                <a:tc>
                  <a:txBody>
                    <a:bodyPr/>
                    <a:lstStyle/>
                    <a:p>
                      <a:endParaRPr lang="en-US" sz="1200" b="0" i="0" kern="1200" cap="all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072">
                <a:tc>
                  <a:txBody>
                    <a:bodyPr/>
                    <a:lstStyle/>
                    <a:p>
                      <a:endParaRPr lang="en-US" sz="1200" b="0" i="0" kern="1200" cap="all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1177">
                <a:tc>
                  <a:txBody>
                    <a:bodyPr/>
                    <a:lstStyle/>
                    <a:p>
                      <a:endParaRPr lang="en-US" sz="1200" b="0" kern="1200" cap="all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200" b="0" kern="1200" cap="all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List the keywords you circled in question 1 and identify 2-4 synonyms and related terms for each one.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 bwMode="white">
          <a:xfrm>
            <a:off x="413334" y="1562100"/>
            <a:ext cx="1064946" cy="114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 bwMode="white">
          <a:xfrm>
            <a:off x="182881" y="2491181"/>
            <a:ext cx="4754879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712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182880" y="304311"/>
            <a:ext cx="7589520" cy="4239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582930" rtl="0" eaLnBrk="1" latinLnBrk="0" hangingPunct="1">
              <a:lnSpc>
                <a:spcPct val="100000"/>
              </a:lnSpc>
              <a:spcBef>
                <a:spcPts val="595"/>
              </a:spcBef>
              <a:buClr>
                <a:schemeClr val="tx2"/>
              </a:buClr>
              <a:buFont typeface="Arial" panose="020B0604020202020204" pitchFamily="34" charset="0"/>
              <a:buNone/>
              <a:defRPr sz="1275" b="1" i="0" kern="1200" cap="all" spc="25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91465" indent="0" algn="ctr" defTabSz="582930" rtl="0" eaLnBrk="1" latinLnBrk="0" hangingPunct="1">
              <a:lnSpc>
                <a:spcPct val="110000"/>
              </a:lnSpc>
              <a:spcBef>
                <a:spcPts val="595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275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82930" indent="0" algn="ctr" defTabSz="582930" rtl="0" eaLnBrk="1" latinLnBrk="0" hangingPunct="1">
              <a:lnSpc>
                <a:spcPct val="110000"/>
              </a:lnSpc>
              <a:spcBef>
                <a:spcPts val="595"/>
              </a:spcBef>
              <a:buClr>
                <a:schemeClr val="tx2"/>
              </a:buClr>
              <a:buFont typeface="Arial" panose="020B0604020202020204" pitchFamily="34" charset="0"/>
              <a:buNone/>
              <a:defRPr sz="1148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74395" indent="0" algn="ctr" defTabSz="582930" rtl="0" eaLnBrk="1" latinLnBrk="0" hangingPunct="1">
              <a:lnSpc>
                <a:spcPct val="110000"/>
              </a:lnSpc>
              <a:spcBef>
                <a:spcPts val="595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02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65860" indent="0" algn="ctr" defTabSz="582930" rtl="0" eaLnBrk="1" latinLnBrk="0" hangingPunct="1">
              <a:lnSpc>
                <a:spcPct val="110000"/>
              </a:lnSpc>
              <a:spcBef>
                <a:spcPts val="595"/>
              </a:spcBef>
              <a:buClr>
                <a:schemeClr val="tx2"/>
              </a:buClr>
              <a:buFont typeface="Arial" panose="020B0604020202020204" pitchFamily="34" charset="0"/>
              <a:buNone/>
              <a:defRPr sz="102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457325" indent="0" algn="ctr" defTabSz="582930" rtl="0" eaLnBrk="1" latinLnBrk="0" hangingPunct="1">
              <a:lnSpc>
                <a:spcPct val="110000"/>
              </a:lnSpc>
              <a:spcBef>
                <a:spcPts val="595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02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748790" indent="0" algn="ctr" defTabSz="582930" rtl="0" eaLnBrk="1" latinLnBrk="0" hangingPunct="1">
              <a:lnSpc>
                <a:spcPct val="110000"/>
              </a:lnSpc>
              <a:spcBef>
                <a:spcPts val="595"/>
              </a:spcBef>
              <a:buClr>
                <a:schemeClr val="tx2"/>
              </a:buClr>
              <a:buFont typeface="Arial" panose="020B0604020202020204" pitchFamily="34" charset="0"/>
              <a:buNone/>
              <a:defRPr sz="102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040255" indent="0" algn="ctr" defTabSz="582930" rtl="0" eaLnBrk="1" latinLnBrk="0" hangingPunct="1">
              <a:lnSpc>
                <a:spcPct val="110000"/>
              </a:lnSpc>
              <a:spcBef>
                <a:spcPts val="595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02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331720" indent="0" algn="ctr" defTabSz="582930" rtl="0" eaLnBrk="1" latinLnBrk="0" hangingPunct="1">
              <a:lnSpc>
                <a:spcPct val="110000"/>
              </a:lnSpc>
              <a:spcBef>
                <a:spcPts val="595"/>
              </a:spcBef>
              <a:buClr>
                <a:schemeClr val="tx2"/>
              </a:buClr>
              <a:buFont typeface="Arial" panose="020B0604020202020204" pitchFamily="34" charset="0"/>
              <a:buNone/>
              <a:defRPr sz="102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bg1"/>
                </a:solidFill>
              </a:rPr>
              <a:t>Creating Keywords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673571"/>
              </p:ext>
            </p:extLst>
          </p:nvPr>
        </p:nvGraphicFramePr>
        <p:xfrm>
          <a:off x="413335" y="899233"/>
          <a:ext cx="6945729" cy="5645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45729"/>
              </a:tblGrid>
              <a:tr h="564565">
                <a:tc>
                  <a:txBody>
                    <a:bodyPr/>
                    <a:lstStyle/>
                    <a:p>
                      <a:endParaRPr lang="en-US" sz="1200" b="0" kern="1200" cap="all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200" b="0" kern="1200" cap="all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List four combinations of 2-4 terms you identified in question 3 that you plan to use in </a:t>
                      </a:r>
                      <a:br>
                        <a:rPr lang="en-US" sz="1200" b="0" kern="1200" cap="all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b="0" kern="1200" cap="all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your search. </a:t>
                      </a:r>
                      <a:endParaRPr kumimoji="0" lang="en-US" altLang="en-US" sz="1200" b="0" i="0" u="none" strike="noStrike" cap="all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82539"/>
              </p:ext>
            </p:extLst>
          </p:nvPr>
        </p:nvGraphicFramePr>
        <p:xfrm>
          <a:off x="289510" y="6695810"/>
          <a:ext cx="6945729" cy="23650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45729"/>
              </a:tblGrid>
              <a:tr h="547957">
                <a:tc>
                  <a:txBody>
                    <a:bodyPr/>
                    <a:lstStyle/>
                    <a:p>
                      <a:endParaRPr lang="en-US" sz="1200" b="0" kern="1200" cap="all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defTabSz="914400"/>
                      <a:r>
                        <a:rPr lang="en-US" sz="1200" b="0" cap="all" dirty="0" smtClean="0">
                          <a:solidFill>
                            <a:schemeClr val="tx1"/>
                          </a:solidFill>
                          <a:latin typeface="+mn-lt"/>
                        </a:rPr>
                        <a:t>7. Which terms or combinations of terms yielded the best results or yielded results that interested you the most?</a:t>
                      </a:r>
                      <a:endParaRPr lang="en-US" altLang="en-US" sz="1200" b="0" cap="all" dirty="0">
                        <a:solidFill>
                          <a:schemeClr val="tx1"/>
                        </a:solidFill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7338">
                <a:tc>
                  <a:txBody>
                    <a:bodyPr/>
                    <a:lstStyle/>
                    <a:p>
                      <a:endParaRPr lang="en-US" sz="1200" b="0" i="0" kern="1200" cap="all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2108">
                <a:tc>
                  <a:txBody>
                    <a:bodyPr/>
                    <a:lstStyle/>
                    <a:p>
                      <a:endParaRPr lang="en-US" sz="1200" b="0" i="0" kern="1200" cap="all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01059">
                <a:tc>
                  <a:txBody>
                    <a:bodyPr/>
                    <a:lstStyle/>
                    <a:p>
                      <a:endParaRPr lang="en-US" sz="1200" b="0" kern="1200" cap="all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200" b="0" cap="all" dirty="0" smtClean="0">
                          <a:solidFill>
                            <a:schemeClr val="tx1"/>
                          </a:solidFill>
                          <a:latin typeface="+mn-lt"/>
                        </a:rPr>
                        <a:t>8. Now that you have seen a little bit about what has been written on your topic, has your research question changed? Are you interested in a different aspect of your question? Explain.</a:t>
                      </a:r>
                      <a:endParaRPr lang="en-US" sz="1200" b="0" cap="all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7420">
                <a:tc>
                  <a:txBody>
                    <a:bodyPr/>
                    <a:lstStyle/>
                    <a:p>
                      <a:endParaRPr lang="en-US" sz="1200" b="0" cap="all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8008">
                <a:tc>
                  <a:txBody>
                    <a:bodyPr/>
                    <a:lstStyle/>
                    <a:p>
                      <a:endParaRPr lang="en-US" sz="1200" b="0" cap="all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0413244"/>
              </p:ext>
            </p:extLst>
          </p:nvPr>
        </p:nvGraphicFramePr>
        <p:xfrm>
          <a:off x="413333" y="1531994"/>
          <a:ext cx="6821905" cy="22418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3107"/>
                <a:gridCol w="5238798"/>
              </a:tblGrid>
              <a:tr h="2646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cap="all" baseline="0" dirty="0" smtClean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r>
                        <a:rPr lang="en-US" sz="1200" b="0" i="1" cap="none" baseline="0" dirty="0" smtClean="0">
                          <a:solidFill>
                            <a:schemeClr val="tx1"/>
                          </a:solidFill>
                          <a:effectLst/>
                        </a:rPr>
                        <a:t>xample </a:t>
                      </a:r>
                      <a:r>
                        <a:rPr lang="en-US" sz="12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Combination</a:t>
                      </a:r>
                      <a:r>
                        <a:rPr lang="en-US" sz="1200" b="0" i="1" cap="none" baseline="0" dirty="0" smtClean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endParaRPr lang="en-US" sz="1200" b="0" i="1" cap="none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582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Women and sexism</a:t>
                      </a:r>
                      <a:endParaRPr lang="en-US" sz="1200" b="0" cap="all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55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Combination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1: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10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Combination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2: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19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Combination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3: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Combination 4: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492119"/>
              </p:ext>
            </p:extLst>
          </p:nvPr>
        </p:nvGraphicFramePr>
        <p:xfrm>
          <a:off x="413333" y="3967058"/>
          <a:ext cx="6945729" cy="5645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45729"/>
              </a:tblGrid>
              <a:tr h="564565">
                <a:tc>
                  <a:txBody>
                    <a:bodyPr/>
                    <a:lstStyle/>
                    <a:p>
                      <a:pPr defTabSz="914400"/>
                      <a:r>
                        <a:rPr lang="en-US" sz="1200" b="0" cap="all" dirty="0" smtClean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6. Go to ______________________ and try the combinations you identified in question 5. Explore some of the results that interest you and complete the chart below: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158061"/>
              </p:ext>
            </p:extLst>
          </p:nvPr>
        </p:nvGraphicFramePr>
        <p:xfrm>
          <a:off x="413331" y="4356748"/>
          <a:ext cx="6821906" cy="23183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3069"/>
                <a:gridCol w="1615440"/>
                <a:gridCol w="3943397"/>
              </a:tblGrid>
              <a:tr h="2857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Combination 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Number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of Results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582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relevant were the results? Very? Somewhat? Not at all?</a:t>
                      </a:r>
                      <a:endParaRPr lang="en-US" sz="1200" b="0" cap="all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38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1247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14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cap="all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cap="all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4"/>
          <p:cNvSpPr/>
          <p:nvPr/>
        </p:nvSpPr>
        <p:spPr bwMode="white">
          <a:xfrm>
            <a:off x="289510" y="7229475"/>
            <a:ext cx="1950769" cy="1161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 bwMode="white">
          <a:xfrm>
            <a:off x="182881" y="8486775"/>
            <a:ext cx="838200" cy="78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620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237</Words>
  <Application>Microsoft Office PowerPoint</Application>
  <PresentationFormat>Custom</PresentationFormat>
  <Paragraphs>68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MS Mincho</vt:lpstr>
      <vt:lpstr>Arial</vt:lpstr>
      <vt:lpstr>Calibri</vt:lpstr>
      <vt:lpstr>Calibri Light</vt:lpstr>
      <vt:lpstr>Cambria</vt:lpstr>
      <vt:lpstr>Gill Sans MT</vt:lpstr>
      <vt:lpstr>Times New Roman</vt:lpstr>
      <vt:lpstr>Office Theme</vt:lpstr>
      <vt:lpstr>PowerPoint Presentation</vt:lpstr>
      <vt:lpstr>PowerPoint Presentation</vt:lpstr>
    </vt:vector>
  </TitlesOfParts>
  <Company>Guttman Community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Uroos</dc:creator>
  <cp:lastModifiedBy>Meagan Lacy</cp:lastModifiedBy>
  <cp:revision>3</cp:revision>
  <dcterms:created xsi:type="dcterms:W3CDTF">2017-02-15T19:00:26Z</dcterms:created>
  <dcterms:modified xsi:type="dcterms:W3CDTF">2017-03-08T20:39:27Z</dcterms:modified>
</cp:coreProperties>
</file>