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300" r:id="rId4"/>
    <p:sldId id="302" r:id="rId5"/>
    <p:sldId id="258" r:id="rId6"/>
    <p:sldId id="268" r:id="rId7"/>
    <p:sldId id="270" r:id="rId8"/>
    <p:sldId id="272" r:id="rId9"/>
    <p:sldId id="274" r:id="rId10"/>
    <p:sldId id="276" r:id="rId11"/>
    <p:sldId id="278" r:id="rId12"/>
    <p:sldId id="312" r:id="rId13"/>
    <p:sldId id="284" r:id="rId14"/>
    <p:sldId id="313" r:id="rId15"/>
    <p:sldId id="286" r:id="rId16"/>
    <p:sldId id="290" r:id="rId17"/>
    <p:sldId id="304" r:id="rId18"/>
    <p:sldId id="305" r:id="rId19"/>
    <p:sldId id="306" r:id="rId20"/>
    <p:sldId id="314" r:id="rId21"/>
    <p:sldId id="308" r:id="rId22"/>
    <p:sldId id="309" r:id="rId23"/>
    <p:sldId id="310" r:id="rId24"/>
    <p:sldId id="311"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81" d="100"/>
          <a:sy n="81" d="100"/>
        </p:scale>
        <p:origin x="1502" y="24"/>
      </p:cViewPr>
      <p:guideLst>
        <p:guide orient="horz" pos="2160"/>
        <p:guide pos="2880"/>
      </p:guideLst>
    </p:cSldViewPr>
  </p:slideViewPr>
  <p:notesTextViewPr>
    <p:cViewPr>
      <p:scale>
        <a:sx n="150" d="100"/>
        <a:sy n="150" d="100"/>
      </p:scale>
      <p:origin x="0" y="-79"/>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2" charset="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59E093EE-DB45-4546-AE58-1788E6612831}" type="datetime1">
              <a:rPr lang="en-US" altLang="en-US"/>
              <a:pPr/>
              <a:t>4/1/2023</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2" charset="0"/>
                <a:ea typeface="ＭＳ Ｐゴシック" pitchFamily="-112" charset="-128"/>
                <a:cs typeface="ＭＳ Ｐゴシック" pitchFamily="-11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38EB273-F71D-4910-B144-0078CC42A6F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blogs.vassar.edu/fllaceducation/files/2011/06/marilyn-portrait.jpe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File:Barack_Obama_Hope_poster.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By late 1950s and early 1960s, a “cultural revolution” was underway, led by the activists, thinkers, and artists who sought to rethink and even overturn what was, in their eyes, a stifling social order ruled by conformity. The Vietnam War incited mass protests, the Civil Rights Movement sought equality for African Americans, and the women’s liberation movement gained momentum. </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It was in this climate of turbulence, experimentation, and consumerism that a new generation of artists emerged in Britain and America in the mid- to late-1950s. Pop artists began to look for inspiration in the world around them, representing—and, at times, making art directly from—everyday items, consumer goods, and mass media</a:t>
            </a:r>
            <a:r>
              <a:rPr lang="en-US" altLang="en-US" smtClean="0">
                <a:ea typeface="ＭＳ Ｐゴシック" panose="020B0600070205080204" pitchFamily="34" charset="-128"/>
              </a:rPr>
              <a:t>. </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Pop artists like Andy Warhol and Roy Lichtenstein were very aware of the past. They sought to connect fine art traditions with pop culture elements from television, advertisements, films, and cartoons. At the same time, their work challenged traditional boundaries between media, combining painted gestures with photography and printmaking; combining handmade and readymade or mass-produced elements; and combining objects, images, and sometimes text to make new meanings. </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Andy Warhol. </a:t>
            </a:r>
            <a:r>
              <a:rPr lang="en-US" altLang="en-US" i="1" smtClean="0">
                <a:ea typeface="ＭＳ Ｐゴシック" panose="020B0600070205080204" pitchFamily="34" charset="-128"/>
              </a:rPr>
              <a:t>Campbell's Soup Cans</a:t>
            </a:r>
            <a:r>
              <a:rPr lang="en-US" altLang="en-US" smtClean="0">
                <a:ea typeface="ＭＳ Ｐゴシック" panose="020B0600070205080204" pitchFamily="34" charset="-128"/>
              </a:rPr>
              <a:t>. 1962</a:t>
            </a:r>
          </a:p>
          <a:p>
            <a:r>
              <a:rPr lang="en-US" altLang="en-US" smtClean="0">
                <a:ea typeface="ＭＳ Ｐゴシック" panose="020B0600070205080204" pitchFamily="34" charset="-128"/>
              </a:rPr>
              <a:t>Synthetic polymer paint on 32 canvases, each canvas 20 x 16" (50.8 x 40.6 cm). Partial gift of Irving Blum. Additional funding provided by Nelson A. Rockefeller Bequest, gift of Mr. and Mrs. William A. M. Burden, Abby Aldrich Rockefeller Fund, gift of Nina and Gordon Bunshaft in honor of Henry Moore, Lillie P. Bliss Bequest, Philip Johnson Fund, Frances R. Keech Bequest, gift of Mrs. Bliss Parkinson, and Florence B. Wesley Bequest (all by exchange). </a:t>
            </a:r>
          </a:p>
          <a:p>
            <a:r>
              <a:rPr lang="en-US" altLang="en-US" smtClean="0">
                <a:ea typeface="ＭＳ Ｐゴシック" panose="020B0600070205080204" pitchFamily="34" charset="-128"/>
              </a:rPr>
              <a:t>© 2012 Andy Warhol Foundation/ARS, NY/TM Licensed by Campbell's Soup Co. All rights reserved </a:t>
            </a:r>
            <a:endParaRPr lang="en-US" altLang="en-US" b="1" smtClean="0">
              <a:ea typeface="ＭＳ Ｐゴシック" panose="020B0600070205080204" pitchFamily="34" charset="-128"/>
            </a:endParaRPr>
          </a:p>
          <a:p>
            <a:endParaRPr lang="en-US" altLang="en-US" smtClean="0">
              <a:ea typeface="ＭＳ Ｐゴシック" panose="020B0600070205080204" pitchFamily="34"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4FB4D8-2311-4746-A356-C6D00C348F48}"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Painter Tom Wesselmann loved to construct complicated juxtapositions.  In his series of still-lifes, Wesselmann appropriated images from magazines and collaged them directly onto the surface of his paintings, concentrating on the juxtaposition of objects, colors and textures. As well, he experimented with assemblage.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Still Life #30</a:t>
            </a:r>
            <a:r>
              <a:rPr lang="en-US" altLang="en-US" smtClean="0">
                <a:latin typeface="Arial" panose="020B0604020202020204" pitchFamily="34" charset="0"/>
                <a:ea typeface="ＭＳ Ｐゴシック" panose="020B0600070205080204" pitchFamily="34" charset="-128"/>
                <a:cs typeface="Arial" panose="020B0604020202020204" pitchFamily="34" charset="0"/>
              </a:rPr>
              <a:t> is a giant still-life composed of a table laden with food balanced by a pink icebox door, 7-Up bottles, and window.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Wesselmann remarked, “This kind of relationship helps establish a momentum throughout the picture… At first glance my pictures seem well behaved, as if –that is a still life, O.K. But these things have such crazy give-and-take that I feel they get really very wild.” Interview with G. Swenson, ARTnews, 1964, p. 44</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Tom Wesselmann.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Still Life #30. </a:t>
            </a:r>
            <a:r>
              <a:rPr lang="en-US" altLang="en-US" smtClean="0">
                <a:latin typeface="Arial" panose="020B0604020202020204" pitchFamily="34" charset="0"/>
                <a:ea typeface="ＭＳ Ｐゴシック" panose="020B0600070205080204" pitchFamily="34" charset="-128"/>
                <a:cs typeface="Arial" panose="020B0604020202020204" pitchFamily="34" charset="0"/>
              </a:rPr>
              <a:t>April 1963</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Oil, enamel and synthetic polymer paint on composition board with collage of printed advertisements, plastic flowers, refrigerator door, plastic replicas of 7-Up bottles, glazed and framed color reproduction, and stamped metal, 48 1/2 x 66 x 4" (122 x 167.5 x 10 cm).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Gift of Philip Johnson</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0C03836-EAE3-43F2-BA27-F88E54BDFCFA}" type="slidenum">
              <a:rPr lang="en-US" altLang="en-US" sz="1200">
                <a:latin typeface="Calibri" panose="020F0502020204030204" pitchFamily="34" charset="0"/>
              </a:rPr>
              <a:pPr eaLnBrk="1" hangingPunct="1"/>
              <a:t>12</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The gasoline station is Ruscha's most iconic image. He began experimenting with the subject in his first artist's book,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Twentysix Gasoline Stations</a:t>
            </a:r>
            <a:r>
              <a:rPr lang="en-US" altLang="en-US" smtClean="0">
                <a:latin typeface="Arial" panose="020B0604020202020204" pitchFamily="34" charset="0"/>
                <a:ea typeface="ＭＳ Ｐゴシック" panose="020B0600070205080204" pitchFamily="34" charset="-128"/>
                <a:cs typeface="Arial" panose="020B0604020202020204" pitchFamily="34" charset="0"/>
              </a:rPr>
              <a:t> (1963), which reproduces a series of banal photographs the artist took while driving on Route 66 between Los Angeles and his hometown of Oklahoma City. That year, converting an otherwise ordinary locale into a dramatic, even mysterious symbol of the American vernacular landscape, Ruscha created a monumental painting titled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Standard Station, Amarillo, Texas</a:t>
            </a:r>
            <a:r>
              <a:rPr lang="en-US" altLang="en-US" smtClean="0">
                <a:latin typeface="Arial" panose="020B0604020202020204" pitchFamily="34" charset="0"/>
                <a:ea typeface="ＭＳ Ｐゴシック" panose="020B0600070205080204" pitchFamily="34" charset="-128"/>
                <a:cs typeface="Arial" panose="020B0604020202020204" pitchFamily="34" charset="0"/>
              </a:rPr>
              <a:t>, based on one of the photographs but with a radically foreshortened composition.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Edward Ruscha.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Standard Station.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1966</a:t>
            </a:r>
          </a:p>
          <a:p>
            <a:pPr eaLnBrk="1" hangingPunct="1">
              <a:spcBef>
                <a:spcPct val="0"/>
              </a:spcBef>
            </a:pPr>
            <a:r>
              <a:rPr lang="en-US" altLang="en-US" smtClean="0">
                <a:ea typeface="ＭＳ Ｐゴシック" panose="020B0600070205080204" pitchFamily="34" charset="-128"/>
              </a:rPr>
              <a:t>Screenprint, composition: 19 5/8 x 36 15/16" (49.6 x 93.8 cm); sheet: 25 5/8 x 39 15/16" (65.1 x 101.5 cm). </a:t>
            </a:r>
          </a:p>
          <a:p>
            <a:pPr eaLnBrk="1" hangingPunct="1">
              <a:spcBef>
                <a:spcPct val="0"/>
              </a:spcBef>
            </a:pPr>
            <a:r>
              <a:rPr lang="en-US" altLang="en-US" smtClean="0">
                <a:ea typeface="ＭＳ Ｐゴシック" panose="020B0600070205080204" pitchFamily="34" charset="-128"/>
              </a:rPr>
              <a:t>Publisher: Audrey Sabol, Villanova, Penn.. Printer: Art Krebs Screen Studio, Los Angeles. Edition: 50. John B. Turner Fund. </a:t>
            </a:r>
          </a:p>
          <a:p>
            <a:pPr eaLnBrk="1" hangingPunct="1">
              <a:spcBef>
                <a:spcPct val="0"/>
              </a:spcBef>
            </a:pPr>
            <a:r>
              <a:rPr lang="en-US" altLang="en-US" smtClean="0">
                <a:ea typeface="ＭＳ Ｐゴシック" panose="020B0600070205080204" pitchFamily="34" charset="-128"/>
              </a:rPr>
              <a:t>© 2012 Edward Ruscha</a:t>
            </a:r>
            <a:r>
              <a:rPr lang="en-US" altLang="en-US" b="1" smtClean="0">
                <a:ea typeface="ＭＳ Ｐゴシック" panose="020B0600070205080204" pitchFamily="34" charset="-128"/>
              </a:rPr>
              <a: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6EE0FBA-6178-41A2-AF18-922FD40A2FD2}" type="slidenum">
              <a:rPr lang="en-US" altLang="en-US" sz="1200">
                <a:latin typeface="Calibri" panose="020F0502020204030204" pitchFamily="34" charset="0"/>
              </a:rPr>
              <a:pPr eaLnBrk="1" hangingPunct="1"/>
              <a:t>13</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The gasoline station is Ruscha's most iconic image. He began experimenting with the subject in his first artist's book,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Twentysix Gasoline Stations</a:t>
            </a:r>
            <a:r>
              <a:rPr lang="en-US" altLang="en-US" smtClean="0">
                <a:latin typeface="Arial" panose="020B0604020202020204" pitchFamily="34" charset="0"/>
                <a:ea typeface="ＭＳ Ｐゴシック" panose="020B0600070205080204" pitchFamily="34" charset="-128"/>
                <a:cs typeface="Arial" panose="020B0604020202020204" pitchFamily="34" charset="0"/>
              </a:rPr>
              <a:t> (1963), which reproduces a series of banal photographs the artist took while driving on Route 66 between Los Angeles and his hometown of Oklahoma City. That year, converting an otherwise ordinary locale into a dramatic, even mysterious symbol of the American vernacular landscape, Ruscha created a monumental painting titled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Standard Station, Amarillo, Texas</a:t>
            </a:r>
            <a:r>
              <a:rPr lang="en-US" altLang="en-US" smtClean="0">
                <a:latin typeface="Arial" panose="020B0604020202020204" pitchFamily="34" charset="0"/>
                <a:ea typeface="ＭＳ Ｐゴシック" panose="020B0600070205080204" pitchFamily="34" charset="-128"/>
                <a:cs typeface="Arial" panose="020B0604020202020204" pitchFamily="34" charset="0"/>
              </a:rPr>
              <a:t>, based on one of the photographs but with a radically foreshortened composition.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Edward Ruscha.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Standard Station.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1966</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Screenprint, composition: 19 5/8 x 36 15/16" (49.6 x 93.8 cm); sheet: 25 5/8 x 39 15/16" (65.1 x 101.5 cm). Publisher: Audrey Sabol, Villanova, Penn.. Printer: Art Krebs Screen Studio, Los Angeles. Edition: 50. John B. Turner Fund.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Edward Ruscha</a:t>
            </a:r>
          </a:p>
          <a:p>
            <a:pPr eaLnBrk="1" hangingPunct="1"/>
            <a:r>
              <a:rPr lang="en-US" altLang="en-US" b="1" smtClean="0">
                <a:ea typeface="ＭＳ Ｐゴシック" panose="020B0600070205080204" pitchFamily="34" charset="-128"/>
              </a:rPr>
              <a: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9E3CBE2-EA76-40E3-8AAF-B94E4D96B6EB}" type="slidenum">
              <a:rPr lang="en-US" altLang="en-US" sz="1200">
                <a:latin typeface="Calibri" panose="020F0502020204030204" pitchFamily="34" charset="0"/>
              </a:rPr>
              <a:pPr eaLnBrk="1" hangingPunct="1"/>
              <a:t>14</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At first glance, this sculpture may not appear to represent an ordinary plug-in table fan. The object’s size is greatly exaggerated, ad its scale is comically disproportionate to the room. Deflated and unable to stand on its own, it must be suspended from wires in the ceiling. Rendered in soft black vinyl, the body and blades sag and droop beneath their own weight.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Claes Oldenburg made many giant objects, both humorous and disorienting in their scale.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Giant Soft Fan </a:t>
            </a:r>
            <a:r>
              <a:rPr lang="en-US" altLang="en-US" smtClean="0">
                <a:latin typeface="Arial" panose="020B0604020202020204" pitchFamily="34" charset="0"/>
                <a:ea typeface="ＭＳ Ｐゴシック" panose="020B0600070205080204" pitchFamily="34" charset="-128"/>
                <a:cs typeface="Arial" panose="020B0604020202020204" pitchFamily="34" charset="0"/>
              </a:rPr>
              <a:t>is made of vinyl, wood, metal, and plastic. Like Oldenburg’s other soft sculptures,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Giant Soft Fan</a:t>
            </a:r>
            <a:r>
              <a:rPr lang="en-US" altLang="en-US" smtClean="0">
                <a:latin typeface="Arial" panose="020B0604020202020204" pitchFamily="34" charset="0"/>
                <a:ea typeface="ＭＳ Ｐゴシック" panose="020B0600070205080204" pitchFamily="34" charset="-128"/>
                <a:cs typeface="Arial" panose="020B0604020202020204" pitchFamily="34" charset="0"/>
              </a:rPr>
              <a:t> was carefully planned before it was hand sewn by his wife, Pat Oldenburg.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Claes Oldenburg.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Giant Soft Fan.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1966-67</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Vinyl filled with foam rubber, wood, metal, and plastic tubing, Fan, approximately 10' x 58 7/8" x 61 7/8" (305 x 149.5 x 157.1 cm), plus cord and plug 24' 3 1/4" (739.6 cm) long.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The Sidney and Harriet Janis Collection.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Claes Oldenburg</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50FB96E-387D-496F-BDCF-B01D9DF9F780}" type="slidenum">
              <a:rPr lang="en-US" altLang="en-US" sz="1200">
                <a:latin typeface="Calibri" panose="020F0502020204030204" pitchFamily="34" charset="0"/>
              </a:rPr>
              <a:pPr eaLnBrk="1" hangingPunct="1"/>
              <a:t>15</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Andy Warhol’s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Double Elvis </a:t>
            </a:r>
            <a:r>
              <a:rPr lang="en-US" altLang="en-US" smtClean="0">
                <a:latin typeface="Arial" panose="020B0604020202020204" pitchFamily="34" charset="0"/>
                <a:ea typeface="ＭＳ Ｐゴシック" panose="020B0600070205080204" pitchFamily="34" charset="-128"/>
                <a:cs typeface="Arial" panose="020B0604020202020204" pitchFamily="34" charset="0"/>
              </a:rPr>
              <a:t>achieves a strobe effect, emulating a film strip or the passage of time. By layering two images of Elvis one over the other, Warhol creates an illusion of movement.  The image source is unknown, though it was supposedly taken from a publicity still from Don Siegel’s Western,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Flaming Star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(1960</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a:t>
            </a:r>
            <a:r>
              <a:rPr lang="en-US" altLang="en-US" smtClean="0">
                <a:latin typeface="Arial" panose="020B0604020202020204" pitchFamily="34" charset="0"/>
                <a:ea typeface="ＭＳ Ｐゴシック" panose="020B0600070205080204" pitchFamily="34" charset="-128"/>
                <a:cs typeface="Arial" panose="020B0604020202020204" pitchFamily="34" charset="0"/>
              </a:rPr>
              <a:t> Warhol’s shimmery, opaque background achieved with silver spray paint, allowed him to easily mask and silkscreen multiple images on top of each other. He created a long line of Elvises that were originally displayed as one long painting and were later cut into multiple paintings. The artist’s interest in film might explain why he created Elvis in double—the singer/actor appears to be moving back and forth, as if in a film strip.</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Andy Warhol.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Double Elvis</a:t>
            </a:r>
            <a:r>
              <a:rPr lang="en-US" altLang="en-US" smtClean="0">
                <a:latin typeface="Arial" panose="020B0604020202020204" pitchFamily="34" charset="0"/>
                <a:ea typeface="ＭＳ Ｐゴシック" panose="020B0600070205080204" pitchFamily="34" charset="-128"/>
                <a:cs typeface="Arial" panose="020B0604020202020204" pitchFamily="34" charset="0"/>
              </a:rPr>
              <a:t>. 1963</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Silkscreen ink on synthetic polymer paint on canvas, 6' 11" x 53" (210.8 x 134.6 cm). Gift of the Jerry and Emily Spiegel Family Foundation in honor of Kirk Varnedoe. © 2012 Andy Warhol Foundation for the Visual Arts / Artists Rights Society (ARS), New York</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986E7A6-9A4C-47C3-B811-0839B8D491D6}" type="slidenum">
              <a:rPr lang="en-US" altLang="en-US" sz="1200">
                <a:latin typeface="Calibri" panose="020F0502020204030204" pitchFamily="34" charset="0"/>
              </a:rPr>
              <a:pPr eaLnBrk="1" hangingPunct="1"/>
              <a:t>17</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Soon after her tragic death in 1962, Warhol made a series of paintings paying tribute to Marilyn Monroe, the film star and sex symbol who had captured America’s imagination in films like </a:t>
            </a:r>
            <a:r>
              <a:rPr lang="en-US" altLang="en-US" i="1" smtClean="0">
                <a:ea typeface="ＭＳ Ｐゴシック" panose="020B0600070205080204" pitchFamily="34" charset="-128"/>
              </a:rPr>
              <a:t>Gentlemen Prefer Blondes</a:t>
            </a:r>
            <a:r>
              <a:rPr lang="en-US" altLang="en-US" smtClean="0">
                <a:ea typeface="ＭＳ Ｐゴシック" panose="020B0600070205080204" pitchFamily="34" charset="-128"/>
              </a:rPr>
              <a:t> and </a:t>
            </a:r>
            <a:r>
              <a:rPr lang="en-US" altLang="en-US" i="1" smtClean="0">
                <a:ea typeface="ＭＳ Ｐゴシック" panose="020B0600070205080204" pitchFamily="34" charset="-128"/>
              </a:rPr>
              <a:t>How to Marry a Millionaire.</a:t>
            </a:r>
            <a:r>
              <a:rPr lang="en-US" altLang="en-US" smtClean="0">
                <a:ea typeface="ＭＳ Ｐゴシック" panose="020B0600070205080204" pitchFamily="34" charset="-128"/>
              </a:rPr>
              <a:t> Warhol based this portrait on a publicity still from the 1953 film </a:t>
            </a:r>
            <a:r>
              <a:rPr lang="en-US" altLang="en-US" i="1" smtClean="0">
                <a:ea typeface="ＭＳ Ｐゴシック" panose="020B0600070205080204" pitchFamily="34" charset="-128"/>
              </a:rPr>
              <a:t>Niagara.</a:t>
            </a:r>
            <a:r>
              <a:rPr lang="en-US" altLang="en-US" smtClean="0">
                <a:ea typeface="ＭＳ Ｐゴシック" panose="020B0600070205080204" pitchFamily="34" charset="-128"/>
              </a:rPr>
              <a: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He painted the background solid gold before silkscreening her face in the center of the canvas, creating a slick, commercial look. The gold background and centered figure are reminiscent of Christian icon paintings—perfectly fitting for a tribute to such a prominent cultural icon. </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Original publicity still for the 1953 film </a:t>
            </a:r>
            <a:r>
              <a:rPr lang="en-US" altLang="en-US" i="1" smtClean="0">
                <a:ea typeface="ＭＳ Ｐゴシック" panose="020B0600070205080204" pitchFamily="34" charset="-128"/>
              </a:rPr>
              <a:t>Niagara</a:t>
            </a:r>
            <a:r>
              <a:rPr lang="en-US" altLang="en-US" smtClean="0">
                <a:ea typeface="ＭＳ Ｐゴシック" panose="020B0600070205080204" pitchFamily="34" charset="-128"/>
              </a:rPr>
              <a:t>.</a:t>
            </a:r>
            <a:endParaRPr lang="en-US" altLang="en-US" i="1" smtClean="0">
              <a:ea typeface="ＭＳ Ｐゴシック" panose="020B0600070205080204" pitchFamily="34" charset="-128"/>
            </a:endParaRPr>
          </a:p>
          <a:p>
            <a:r>
              <a:rPr lang="en-US" altLang="en-US" smtClean="0">
                <a:ea typeface="ＭＳ Ｐゴシック" panose="020B0600070205080204" pitchFamily="34" charset="-128"/>
              </a:rPr>
              <a:t>SOURCE: </a:t>
            </a:r>
            <a:r>
              <a:rPr lang="en-US" altLang="en-US" u="sng" smtClean="0">
                <a:ea typeface="ＭＳ Ｐゴシック" panose="020B0600070205080204" pitchFamily="34" charset="-128"/>
                <a:hlinkClick r:id="rId3"/>
              </a:rPr>
              <a:t>http://blogs.vassar.edu/fllaceducation/files/2011/06/marilyn-portrait.jpeg</a:t>
            </a: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Andy Warhol. </a:t>
            </a:r>
            <a:r>
              <a:rPr lang="en-US" altLang="en-US" i="1" smtClean="0">
                <a:ea typeface="ＭＳ Ｐゴシック" panose="020B0600070205080204" pitchFamily="34" charset="-128"/>
              </a:rPr>
              <a:t>Gold Marilyn. </a:t>
            </a:r>
            <a:r>
              <a:rPr lang="en-US" altLang="en-US" smtClean="0">
                <a:ea typeface="ＭＳ Ｐゴシック" panose="020B0600070205080204" pitchFamily="34" charset="-128"/>
              </a:rPr>
              <a:t>1962</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Silkscreen ink on synthetic polymer paint on canvas, 6' 11 1/4" x 57" (211.4 x 144.7 cm). Gift of Philip Johnson.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Andy Warhol Foundation for the Visual Arts / Artists Rights Society (ARS), New York</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BF3E546-0301-4434-8E38-58E54A8B7D02}" type="slidenum">
              <a:rPr lang="en-US" altLang="en-US" sz="1200">
                <a:latin typeface="Calibri" panose="020F0502020204030204" pitchFamily="34" charset="0"/>
              </a:rPr>
              <a:pPr eaLnBrk="1" hangingPunct="1"/>
              <a:t>18</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Richard Pettibone’s, </a:t>
            </a:r>
            <a:r>
              <a:rPr lang="en-US" altLang="en-US" i="1" smtClean="0">
                <a:ea typeface="ＭＳ Ｐゴシック" panose="020B0600070205080204" pitchFamily="34" charset="-128"/>
              </a:rPr>
              <a:t>Andy Warhol, “Marilyn Monroe,” 1964</a:t>
            </a:r>
            <a:r>
              <a:rPr lang="en-US" altLang="en-US" smtClean="0">
                <a:ea typeface="ＭＳ Ｐゴシック" panose="020B0600070205080204" pitchFamily="34" charset="-128"/>
              </a:rPr>
              <a:t> is a small silkscreened ‘replica’ of Warhol’s 1962 famed silkscreened portrait of Marilyn Monroe. Seeing art as a ‘readymade’—or an object for creative opportunity, Pettibone appropriates others’ artwork to explore authorship. His versions are scaled down to an art magazine size. This piece is only 5 inches tall.</a:t>
            </a:r>
            <a:r>
              <a:rPr lang="en-US" altLang="en-US" i="1" smtClean="0">
                <a:ea typeface="ＭＳ Ｐゴシック" panose="020B0600070205080204" pitchFamily="34" charset="-128"/>
              </a:rPr>
              <a:t> </a:t>
            </a:r>
          </a:p>
          <a:p>
            <a:pPr eaLnBrk="1" hangingPunct="1">
              <a:spcBef>
                <a:spcPct val="0"/>
              </a:spcBef>
            </a:pPr>
            <a:endParaRPr lang="en-US" altLang="en-US" smtClean="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Richard Pettibone.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Andy Warhol, "Marilyn Monroe," 1964.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1968</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Silkscreen ink on canvas, 5 1/4 x 5 1/4" (13.3 x 13.3 cm). </a:t>
            </a:r>
            <a:br>
              <a:rPr lang="en-US" altLang="en-US" smtClean="0">
                <a:latin typeface="Arial" panose="020B0604020202020204" pitchFamily="34" charset="0"/>
                <a:ea typeface="ＭＳ Ｐゴシック" panose="020B0600070205080204" pitchFamily="34" charset="-128"/>
                <a:cs typeface="Arial" panose="020B0604020202020204" pitchFamily="34" charset="0"/>
              </a:rPr>
            </a:br>
            <a:r>
              <a:rPr lang="en-US" altLang="en-US" smtClean="0">
                <a:latin typeface="Arial" panose="020B0604020202020204" pitchFamily="34" charset="0"/>
                <a:ea typeface="ＭＳ Ｐゴシック" panose="020B0600070205080204" pitchFamily="34" charset="-128"/>
                <a:cs typeface="Arial" panose="020B0604020202020204" pitchFamily="34" charset="0"/>
              </a:rPr>
              <a:t>Frances R. Keech Bequest</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AAC3E8A-E227-4C7A-816E-31DCE8C3E3F9}" type="slidenum">
              <a:rPr lang="en-US" altLang="en-US" sz="1200">
                <a:latin typeface="Calibri" panose="020F0502020204030204" pitchFamily="34" charset="0"/>
              </a:rPr>
              <a:pPr eaLnBrk="1" hangingPunct="1"/>
              <a:t>19</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He painted the background solid gold before silkscreening her face in the center of the canvas, creating a slick, commercial look. The gold background and centered figure are reminiscent of Christian icon paintings—perfectly fitting for a tribute to such a prominent cultural icon.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Andy Warhol. </a:t>
            </a:r>
            <a:r>
              <a:rPr lang="en-US" altLang="en-US" i="1" smtClean="0">
                <a:ea typeface="ＭＳ Ｐゴシック" panose="020B0600070205080204" pitchFamily="34" charset="-128"/>
              </a:rPr>
              <a:t>Gold Marilyn. </a:t>
            </a:r>
            <a:r>
              <a:rPr lang="en-US" altLang="en-US" smtClean="0">
                <a:ea typeface="ＭＳ Ｐゴシック" panose="020B0600070205080204" pitchFamily="34" charset="-128"/>
              </a:rPr>
              <a:t>1962</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Silkscreen ink on synthetic polymer paint on canvas, 6' 11 1/4" x 57" (211.4 x 144.7 cm). Gift of Philip Johnson.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Andy Warhol Foundation for the Visual Arts / Artists Rights Society (ARS), New York</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Richard Pettibone. </a:t>
            </a:r>
            <a:r>
              <a:rPr lang="en-US" altLang="en-US" i="1" smtClean="0">
                <a:ea typeface="ＭＳ Ｐゴシック" panose="020B0600070205080204" pitchFamily="34" charset="-128"/>
              </a:rPr>
              <a:t>Andy Warhol, "Marilyn Monroe," 1964</a:t>
            </a:r>
            <a:r>
              <a:rPr lang="en-US" altLang="en-US" smtClean="0">
                <a:ea typeface="ＭＳ Ｐゴシック" panose="020B0600070205080204" pitchFamily="34" charset="-128"/>
              </a:rPr>
              <a:t>. </a:t>
            </a:r>
          </a:p>
          <a:p>
            <a:r>
              <a:rPr lang="en-US" altLang="en-US" smtClean="0">
                <a:ea typeface="ＭＳ Ｐゴシック" panose="020B0600070205080204" pitchFamily="34" charset="-128"/>
              </a:rPr>
              <a:t>1968. </a:t>
            </a:r>
          </a:p>
          <a:p>
            <a:r>
              <a:rPr lang="en-US" altLang="en-US" smtClean="0">
                <a:ea typeface="ＭＳ Ｐゴシック" panose="020B0600070205080204" pitchFamily="34" charset="-128"/>
              </a:rPr>
              <a:t>Silkscreen ink on canvas, 5 1/4 x 5 1/4" (13.3 x 13.3 cm). </a:t>
            </a:r>
          </a:p>
          <a:p>
            <a:r>
              <a:rPr lang="en-US" altLang="en-US" smtClean="0">
                <a:ea typeface="ＭＳ Ｐゴシック" panose="020B0600070205080204" pitchFamily="34" charset="-128"/>
              </a:rPr>
              <a:t>Frances R. Keech Bequest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CFCBC90-B0A2-4C53-8012-F6A1DFA3691B}" type="slidenum">
              <a:rPr lang="en-US" altLang="en-US" sz="1200">
                <a:latin typeface="Calibri" panose="020F0502020204030204" pitchFamily="34" charset="0"/>
              </a:rPr>
              <a:pPr eaLnBrk="1" hangingPunct="1"/>
              <a:t>20</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Andy Warhol rose to celebrity status during the early to mid-1960s while creating portraits of cultural icons and images of commercial products, and hobnobbing with the cultural ‘elite.’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Self-Portrait,</a:t>
            </a:r>
            <a:r>
              <a:rPr lang="en-US" altLang="en-US" smtClean="0">
                <a:latin typeface="Arial" panose="020B0604020202020204" pitchFamily="34" charset="0"/>
                <a:ea typeface="ＭＳ Ｐゴシック" panose="020B0600070205080204" pitchFamily="34" charset="-128"/>
                <a:cs typeface="Arial" panose="020B0604020202020204" pitchFamily="34" charset="0"/>
              </a:rPr>
              <a:t> 1966 was constructed in what would become one of Warhol’s signature styles—the repeated, silkscreened grid of highly saturated color. An expert colorist, Warhol juxtaposed primary and secondary colors as well as different hues of the same color to evoke mystery and mood. Primary reds, turquoise blues, and yellows dominate while contrasting with secondary greens, oranges, pink, and burgundy. In time, Warhol’s self-portraits became as famous as the iconic portraits of Marilyn Monroe or Elizabeth Taylor—the artist had become a celebrity.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Andy Warhol.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Self-Portrait.</a:t>
            </a:r>
            <a:r>
              <a:rPr lang="en-US" altLang="en-US" smtClean="0">
                <a:latin typeface="Arial" panose="020B0604020202020204" pitchFamily="34" charset="0"/>
                <a:ea typeface="ＭＳ Ｐゴシック" panose="020B0600070205080204" pitchFamily="34" charset="-128"/>
                <a:cs typeface="Arial" panose="020B0604020202020204" pitchFamily="34" charset="0"/>
              </a:rPr>
              <a:t> 1966</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Silkscreen ink on synthetic polymer paint on nine canvases, Each canvas 22 1/2 x 22 1/2" (57.2 x 57.2 cm), overall 67 5/8 x 67 5/8" (171.7 x 171.7 cm). Gift of Philip Johnson.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Andy Warhol Foundation for the Visual Arts / Artists Rights Society (ARS), New York</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30C449A-051A-48ED-A744-BBE97ADD9FFD}"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Captivated by the death of screen icon and sex symbol Marilyn Monroe like so many other Pop artists, James Rosenquist created a stylized, fragmented and inverted portrait of Monroe. Hyper-real, upside down body parts are covered with Marilyn’s name and the popular soda brand: Coca-Cola. </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“Painting is probably more exciting than advertising – so why shouldn’t it be done with that power and gusto, that impact …When I use a combination of fragments of things, the fragments or objects or real things are caustic to one another, and the title is also caustic to the fragments…” (</a:t>
            </a:r>
            <a:r>
              <a:rPr lang="en-US" altLang="en-US" i="1" smtClean="0">
                <a:ea typeface="ＭＳ Ｐゴシック" panose="020B0600070205080204" pitchFamily="34" charset="-128"/>
              </a:rPr>
              <a:t>ARTnews,</a:t>
            </a:r>
            <a:r>
              <a:rPr lang="en-US" altLang="en-US" smtClean="0">
                <a:ea typeface="ＭＳ Ｐゴシック" panose="020B0600070205080204" pitchFamily="34" charset="-128"/>
              </a:rPr>
              <a:t> 1964) By fragmenting Monroe’s image and combining her with two very popular ‘products’—Marilyn and Coca-Cola, Rosenquist comments on how the late actress’ life and career had been co-opted and consumed by her superstar status. </a:t>
            </a:r>
          </a:p>
          <a:p>
            <a:pPr eaLnBrk="1" hangingPunct="1">
              <a:spcBef>
                <a:spcPct val="0"/>
              </a:spcBef>
            </a:pPr>
            <a:endParaRPr lang="en-US" altLang="en-US" smtClean="0">
              <a:ea typeface="ＭＳ Ｐゴシック" panose="020B0600070205080204" pitchFamily="34" charset="-128"/>
            </a:endParaRPr>
          </a:p>
          <a:p>
            <a:pPr eaLnBrk="1" hangingPunct="1">
              <a:spcBef>
                <a:spcPct val="0"/>
              </a:spcBef>
            </a:pPr>
            <a:r>
              <a:rPr lang="en-US" altLang="en-US" smtClean="0">
                <a:ea typeface="ＭＳ Ｐゴシック" panose="020B0600070205080204" pitchFamily="34" charset="-128"/>
              </a:rPr>
              <a:t>James Rosenquist. </a:t>
            </a:r>
            <a:r>
              <a:rPr lang="en-US" altLang="en-US" i="1" smtClean="0">
                <a:ea typeface="ＭＳ Ｐゴシック" panose="020B0600070205080204" pitchFamily="34" charset="-128"/>
              </a:rPr>
              <a:t>Marilyn Monroe, I. </a:t>
            </a:r>
            <a:r>
              <a:rPr lang="en-US" altLang="en-US" smtClean="0">
                <a:ea typeface="ＭＳ Ｐゴシック" panose="020B0600070205080204" pitchFamily="34" charset="-128"/>
              </a:rPr>
              <a:t>1962</a:t>
            </a:r>
          </a:p>
          <a:p>
            <a:pPr eaLnBrk="1" hangingPunct="1">
              <a:spcBef>
                <a:spcPct val="0"/>
              </a:spcBef>
            </a:pPr>
            <a:r>
              <a:rPr lang="en-US" altLang="en-US" smtClean="0">
                <a:ea typeface="ＭＳ Ｐゴシック" panose="020B0600070205080204" pitchFamily="34" charset="-128"/>
              </a:rPr>
              <a:t>Oil and spray enamel on canvas, 7' 9" x 6' 1/4" (236.2 x 183.3 cm). The Sidney and Harriet Janis Collection. </a:t>
            </a:r>
          </a:p>
          <a:p>
            <a:pPr eaLnBrk="1" hangingPunct="1">
              <a:spcBef>
                <a:spcPct val="0"/>
              </a:spcBef>
            </a:pPr>
            <a:r>
              <a:rPr lang="en-US" altLang="en-US" smtClean="0">
                <a:ea typeface="ＭＳ Ｐゴシック" panose="020B0600070205080204" pitchFamily="34" charset="-128"/>
              </a:rPr>
              <a:t>© 2012 James Rosenquist/Licensed by VAGA, New York, NY</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DAC3E1-968C-4349-BAEA-CB4399328160}" type="slidenum">
              <a:rPr lang="en-US" altLang="en-US" sz="1200">
                <a:latin typeface="Calibri" panose="020F0502020204030204" pitchFamily="34" charset="0"/>
              </a:rPr>
              <a:pPr eaLnBrk="1" hangingPunct="1"/>
              <a:t>22</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Pop Artists adopted commercial methods like silkscreening, or produced multiples of works, downplaying the artist's hand and subverting the idea of originality—in marked contrast with the highly expressive, large-scale abstract works of the Abstract Expressionists whose work had dominated postwar American art. Pop artists favored realism, everyday (and even mundane) imagery, and heavy doses of irony and wit.  </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Andy Warhol. </a:t>
            </a:r>
            <a:r>
              <a:rPr lang="en-US" altLang="en-US" i="1" smtClean="0">
                <a:ea typeface="ＭＳ Ｐゴシック" panose="020B0600070205080204" pitchFamily="34" charset="-128"/>
              </a:rPr>
              <a:t>Campbell's Soup Cans</a:t>
            </a:r>
            <a:r>
              <a:rPr lang="en-US" altLang="en-US" smtClean="0">
                <a:ea typeface="ＭＳ Ｐゴシック" panose="020B0600070205080204" pitchFamily="34" charset="-128"/>
              </a:rPr>
              <a:t>. 1962</a:t>
            </a:r>
          </a:p>
          <a:p>
            <a:r>
              <a:rPr lang="en-US" altLang="en-US" smtClean="0">
                <a:ea typeface="ＭＳ Ｐゴシック" panose="020B0600070205080204" pitchFamily="34" charset="-128"/>
              </a:rPr>
              <a:t>Synthetic polymer paint on 32 canvases, each canvas 20 x 16" (50.8 x 40.6 cm). Partial gift of Irving Blum. Additional funding provided by Nelson A. Rockefeller Bequest, gift of Mr. and Mrs. William A. M. Burden, Abby Aldrich Rockefeller Fund, gift of Nina and Gordon Bunshaft in honor of Henry Moore, Lillie P. Bliss Bequest, Philip Johnson Fund, Frances R. Keech Bequest, gift of Mrs. Bliss Parkinson, and Florence B. Wesley Bequest (all by exchange). </a:t>
            </a:r>
          </a:p>
          <a:p>
            <a:r>
              <a:rPr lang="en-US" altLang="en-US" smtClean="0">
                <a:ea typeface="ＭＳ Ｐゴシック" panose="020B0600070205080204" pitchFamily="34" charset="-128"/>
              </a:rPr>
              <a:t>© 2012 Andy Warhol Foundation/ARS, NY/TM Licensed by Campbell's Soup Co. All rights reserved </a:t>
            </a:r>
            <a:endParaRPr lang="en-US" altLang="en-US" b="1" smtClean="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Jackson Pollock.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One: Number 31, 1950.</a:t>
            </a:r>
            <a:r>
              <a:rPr lang="en-US" altLang="en-US" smtClean="0">
                <a:latin typeface="Arial" panose="020B0604020202020204" pitchFamily="34" charset="0"/>
                <a:ea typeface="ＭＳ Ｐゴシック" panose="020B0600070205080204" pitchFamily="34" charset="-128"/>
                <a:cs typeface="Arial" panose="020B0604020202020204" pitchFamily="34" charset="0"/>
              </a:rPr>
              <a:t> 1950. </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Oil and enamel paint on canvas, 8' 10" x 17' 5 5/8" (269.5 x 530.8 cm). Sidney and Harriet Janis Collection Fund (by exchange). </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 2012 Pollock-Krasner Foundation/Artists Rights Society (ARS), New York </a:t>
            </a:r>
          </a:p>
          <a:p>
            <a:endParaRPr lang="en-US" altLang="en-US" smtClean="0">
              <a:ea typeface="ＭＳ Ｐゴシック"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BE15C3C-B852-47B1-BDCA-8701CB838074}"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Photographer Richard Avedon photographed fashion models for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Harpers Bazaar </a:t>
            </a:r>
            <a:r>
              <a:rPr lang="en-US" altLang="en-US" smtClean="0">
                <a:latin typeface="Arial" panose="020B0604020202020204" pitchFamily="34" charset="0"/>
                <a:ea typeface="ＭＳ Ｐゴシック" panose="020B0600070205080204" pitchFamily="34" charset="-128"/>
                <a:cs typeface="Arial" panose="020B0604020202020204" pitchFamily="34" charset="0"/>
              </a:rPr>
              <a:t>magazine from 1945 - 65. He also created hundreds of portraits of famous and ordinary people, portraying contrasting levels of American society.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Black" panose="020B0A04020102020204" pitchFamily="34" charset="0"/>
                <a:ea typeface="ＭＳ Ｐゴシック" panose="020B0600070205080204" pitchFamily="34" charset="-128"/>
              </a:rPr>
              <a:t>How did the photographer capture each subject’s personality?</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Richard Avedon. </a:t>
            </a:r>
            <a:r>
              <a:rPr lang="en-US" altLang="en-US" i="1" smtClean="0">
                <a:ea typeface="ＭＳ Ｐゴシック" panose="020B0600070205080204" pitchFamily="34" charset="-128"/>
              </a:rPr>
              <a:t>Malcolm X, Black Nationalist leader, New York. </a:t>
            </a:r>
            <a:r>
              <a:rPr lang="en-US" altLang="en-US" smtClean="0">
                <a:ea typeface="ＭＳ Ｐゴシック" panose="020B0600070205080204" pitchFamily="34" charset="-128"/>
              </a:rPr>
              <a:t>March 27, 1963</a:t>
            </a:r>
          </a:p>
          <a:p>
            <a:r>
              <a:rPr lang="en-US" altLang="en-US" smtClean="0">
                <a:ea typeface="ＭＳ Ｐゴシック" panose="020B0600070205080204" pitchFamily="34" charset="-128"/>
              </a:rPr>
              <a:t>Gelatin silver print, 19 3/4 x 15 7/8" (50.2 x 40.4 cm)</a:t>
            </a:r>
          </a:p>
          <a:p>
            <a:r>
              <a:rPr lang="en-US" altLang="en-US" smtClean="0">
                <a:ea typeface="ＭＳ Ｐゴシック" panose="020B0600070205080204" pitchFamily="34" charset="-128"/>
              </a:rPr>
              <a:t>The Family of Man Fund</a:t>
            </a:r>
          </a:p>
          <a:p>
            <a:r>
              <a:rPr lang="en-US" altLang="en-US" smtClean="0">
                <a:ea typeface="ＭＳ Ｐゴシック" panose="020B0600070205080204" pitchFamily="34" charset="-128"/>
              </a:rPr>
              <a:t>© 2012 The Richard Avedon Foundation</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Richard Avedon. </a:t>
            </a:r>
            <a:r>
              <a:rPr lang="en-US" altLang="en-US" i="1" smtClean="0">
                <a:ea typeface="ＭＳ Ｐゴシック" panose="020B0600070205080204" pitchFamily="34" charset="-128"/>
              </a:rPr>
              <a:t>Marilyn Monroe, actress, New York. </a:t>
            </a:r>
            <a:r>
              <a:rPr lang="en-US" altLang="en-US" smtClean="0">
                <a:ea typeface="ＭＳ Ｐゴシック" panose="020B0600070205080204" pitchFamily="34" charset="-128"/>
              </a:rPr>
              <a:t>May 6, 1957</a:t>
            </a:r>
          </a:p>
          <a:p>
            <a:r>
              <a:rPr lang="en-US" altLang="en-US" smtClean="0">
                <a:ea typeface="ＭＳ Ｐゴシック" panose="020B0600070205080204" pitchFamily="34" charset="-128"/>
              </a:rPr>
              <a:t>Gelatin silver print, printed 1989, 7 15/16 x 7 13/16" (20.2 x 19.8 cm)</a:t>
            </a:r>
          </a:p>
          <a:p>
            <a:r>
              <a:rPr lang="en-US" altLang="en-US" smtClean="0">
                <a:ea typeface="ＭＳ Ｐゴシック" panose="020B0600070205080204" pitchFamily="34" charset="-128"/>
              </a:rPr>
              <a:t>Carl Jacobs Fund</a:t>
            </a:r>
          </a:p>
          <a:p>
            <a:r>
              <a:rPr lang="en-US" altLang="en-US" smtClean="0">
                <a:ea typeface="ＭＳ Ｐゴシック" panose="020B0600070205080204" pitchFamily="34" charset="-128"/>
              </a:rPr>
              <a:t>© 2012 The Richard Avedon Foundation</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B31EBF-3A86-4FC1-B1A4-46DDD80BBE0D}" type="slidenum">
              <a:rPr lang="en-US" altLang="en-US" sz="1200">
                <a:latin typeface="Calibri" panose="020F0502020204030204" pitchFamily="34" charset="0"/>
              </a:rPr>
              <a:pPr eaLnBrk="1" hangingPunct="1"/>
              <a:t>23</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Think about how Americans have come to admire celebrities. </a:t>
            </a:r>
          </a:p>
          <a:p>
            <a:pPr>
              <a:buFontTx/>
              <a:buChar char="•"/>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Do you think celebrities are important to society? Why or why not? </a:t>
            </a:r>
          </a:p>
          <a:p>
            <a:pPr>
              <a:buFontTx/>
              <a:buChar char="•"/>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If you were to make a portrait of a person you admire, what visual elements would it contain?</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Richard Avedon.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John Lennon.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1967</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Offset lithograph, 31 x 22 1/2" (78.8 x 57 cm). Gift of the designer. © 2012 The Richard Avedon Foundation</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cs typeface="Arial" panose="020B0604020202020204" pitchFamily="34" charset="0"/>
              </a:rPr>
              <a:t>Sheppard Fairey. </a:t>
            </a:r>
            <a:r>
              <a:rPr lang="en-US" altLang="en-US" i="1" smtClean="0">
                <a:ea typeface="ＭＳ Ｐゴシック" panose="020B0600070205080204" pitchFamily="34" charset="-128"/>
              </a:rPr>
              <a:t>Barack Obama "Hope" poster. </a:t>
            </a:r>
            <a:r>
              <a:rPr lang="en-US" altLang="en-US" smtClean="0">
                <a:ea typeface="ＭＳ Ｐゴシック" panose="020B0600070205080204" pitchFamily="34" charset="-128"/>
              </a:rPr>
              <a:t>2008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SOURCE: </a:t>
            </a:r>
            <a:r>
              <a:rPr lang="en-US" altLang="en-US" smtClean="0">
                <a:ea typeface="ＭＳ Ｐゴシック" panose="020B0600070205080204" pitchFamily="34" charset="-128"/>
                <a:hlinkClick r:id="rId3"/>
              </a:rPr>
              <a:t>http://en.wikipedia.org/wiki/File:Barack_Obama_Hope_poster.jpg</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Andy Warhol.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Untitled from Marilyn Monroe (Marilyn).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1967</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One from a portfolio of ten screenprints, Composition and sheet: 36 x 36" (91.5 x 91.5 cm)</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Gift of Mr. David Whitney</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Andy Warhol Foundation for the Visual Arts / Artists Rights Society (ARS), New York</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88E3657-7D3A-4DFC-AA52-6224DB8A3860}"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The concept of </a:t>
            </a:r>
            <a:r>
              <a:rPr lang="en-US" altLang="en-US" b="1" smtClean="0">
                <a:latin typeface="Arial" panose="020B0604020202020204" pitchFamily="34" charset="0"/>
                <a:ea typeface="ＭＳ Ｐゴシック" panose="020B0600070205080204" pitchFamily="34" charset="-128"/>
                <a:cs typeface="Arial" panose="020B0604020202020204" pitchFamily="34" charset="0"/>
              </a:rPr>
              <a:t>appropriation</a:t>
            </a:r>
            <a:r>
              <a:rPr lang="en-US" altLang="en-US" smtClean="0">
                <a:latin typeface="Arial" panose="020B0604020202020204" pitchFamily="34" charset="0"/>
                <a:ea typeface="ＭＳ Ｐゴシック" panose="020B0600070205080204" pitchFamily="34" charset="-128"/>
                <a:cs typeface="Arial" panose="020B0604020202020204" pitchFamily="34" charset="0"/>
              </a:rPr>
              <a:t>—borrowing images or objects to make art—began in the early 20</a:t>
            </a:r>
            <a:r>
              <a:rPr lang="en-US" altLang="en-US" baseline="30000" smtClean="0">
                <a:latin typeface="Arial" panose="020B0604020202020204" pitchFamily="34" charset="0"/>
                <a:ea typeface="ＭＳ Ｐゴシック" panose="020B0600070205080204" pitchFamily="34" charset="-128"/>
                <a:cs typeface="Arial" panose="020B0604020202020204" pitchFamily="34" charset="0"/>
              </a:rPr>
              <a:t>th</a:t>
            </a:r>
            <a:r>
              <a:rPr lang="en-US" altLang="en-US" smtClean="0">
                <a:latin typeface="Arial" panose="020B0604020202020204" pitchFamily="34" charset="0"/>
                <a:ea typeface="ＭＳ Ｐゴシック" panose="020B0600070205080204" pitchFamily="34" charset="-128"/>
                <a:cs typeface="Arial" panose="020B0604020202020204" pitchFamily="34" charset="0"/>
              </a:rPr>
              <a:t> century with Dada artists like Marcel Duchamp.</a:t>
            </a:r>
          </a:p>
          <a:p>
            <a:pPr eaLnBrk="1" hangingPunct="1"/>
            <a:r>
              <a:rPr lang="en-US" altLang="en-US" i="1" smtClean="0">
                <a:latin typeface="Arial" panose="020B0604020202020204" pitchFamily="34" charset="0"/>
                <a:ea typeface="ＭＳ Ｐゴシック" panose="020B0600070205080204" pitchFamily="34" charset="-128"/>
                <a:cs typeface="Arial" panose="020B0604020202020204" pitchFamily="34" charset="0"/>
              </a:rPr>
              <a:t>Bicycle Wheel </a:t>
            </a:r>
            <a:r>
              <a:rPr lang="en-US" altLang="en-US" smtClean="0">
                <a:latin typeface="Arial" panose="020B0604020202020204" pitchFamily="34" charset="0"/>
                <a:ea typeface="ＭＳ Ｐゴシック" panose="020B0600070205080204" pitchFamily="34" charset="-128"/>
                <a:cs typeface="Arial" panose="020B0604020202020204" pitchFamily="34" charset="0"/>
              </a:rPr>
              <a:t>is Duchamp’s first </a:t>
            </a:r>
            <a:r>
              <a:rPr lang="en-US" altLang="en-US" b="1" smtClean="0">
                <a:latin typeface="Arial" panose="020B0604020202020204" pitchFamily="34" charset="0"/>
                <a:ea typeface="ＭＳ Ｐゴシック" panose="020B0600070205080204" pitchFamily="34" charset="-128"/>
                <a:cs typeface="Arial" panose="020B0604020202020204" pitchFamily="34" charset="0"/>
              </a:rPr>
              <a:t>Readymade</a:t>
            </a:r>
            <a:r>
              <a:rPr lang="en-US" altLang="en-US" smtClean="0">
                <a:latin typeface="Arial" panose="020B0604020202020204" pitchFamily="34" charset="0"/>
                <a:ea typeface="ＭＳ Ｐゴシック" panose="020B0600070205080204" pitchFamily="34" charset="-128"/>
                <a:cs typeface="Arial" panose="020B0604020202020204" pitchFamily="34" charset="0"/>
              </a:rPr>
              <a:t>—class of objects that he invented to challenge assumptions about what constitutes a work of art</a:t>
            </a:r>
            <a:r>
              <a:rPr lang="en-US" altLang="en-US" b="1" smtClean="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Here Duchamp chose two mass-produced parts—a bicycle wheel and a kitchen stool—and put them together in an assemblage, creating a sort of nonfunctional machine. By simply selecting prefabricated items and calling them art, he subverted established notions of the artist’s craft and the viewer's aesthetic experience. The 1913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Bicycle Wheel </a:t>
            </a:r>
            <a:r>
              <a:rPr lang="en-US" altLang="en-US" smtClean="0">
                <a:latin typeface="Arial" panose="020B0604020202020204" pitchFamily="34" charset="0"/>
                <a:ea typeface="ＭＳ Ｐゴシック" panose="020B0600070205080204" pitchFamily="34" charset="-128"/>
                <a:cs typeface="Arial" panose="020B0604020202020204" pitchFamily="34" charset="0"/>
              </a:rPr>
              <a:t>was lost, but nearly four decades later Duchamp assembled a replacement from newly found prefabricated parts, indicating that the later version was as valid as the original</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Marcel Duchamp.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Bicycle Wheel</a:t>
            </a:r>
            <a:r>
              <a:rPr lang="en-US" altLang="en-US" smtClean="0">
                <a:latin typeface="Arial" panose="020B0604020202020204" pitchFamily="34" charset="0"/>
                <a:ea typeface="ＭＳ Ｐゴシック" panose="020B0600070205080204" pitchFamily="34" charset="-128"/>
                <a:cs typeface="Arial" panose="020B0604020202020204" pitchFamily="34" charset="0"/>
              </a:rPr>
              <a:t>. New York, 1951 (third version, after lost original of 1913)</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Metal wheel mounted on painted wood stool, 51 x 25 x 16 1/2" (129.5 x 63.5 x 41.9 cm). The Sidney and Harriet Janis Collection.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Artists Rights Society (ARS), New York / ADAGP, Paris / Estate of Marcel Duchamp</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E7097A7-3674-4D15-87B1-4FC2B50A8274}" type="slidenum">
              <a:rPr lang="en-US" altLang="en-US" sz="1200">
                <a:latin typeface="Calibri" panose="020F0502020204030204" pitchFamily="34" charset="0"/>
              </a:rPr>
              <a:pPr eaLnBrk="1" hangingPunct="1"/>
              <a:t>5</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Dada artist Kurt Schwitters combined discarded cultural fragments in artworks known as assemblages. Schwitters created the illusion of depth by placing those papers with darker components behind those that are lighter in aspect. </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The brightest piece of paper, in the center of the composition, shows an eye-catching cluster of red cherries and the printed German and French words for the fruit. In the winter of 1918–19 Schwitters had collected bits of newspaper, candy wrappers, and other debris, and began making the collages and assemblages for which he is best known today.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The Cherry Picture</a:t>
            </a:r>
            <a:r>
              <a:rPr lang="en-US" altLang="en-US" smtClean="0">
                <a:latin typeface="Arial" panose="020B0604020202020204" pitchFamily="34" charset="0"/>
                <a:ea typeface="ＭＳ Ｐゴシック" panose="020B0600070205080204" pitchFamily="34" charset="-128"/>
                <a:cs typeface="Arial" panose="020B0604020202020204" pitchFamily="34" charset="0"/>
              </a:rPr>
              <a:t> belongs to a group of these works he called Merz, a nonsensical word that he made up by cutting a scrap from a newspaper: the second syllable of the German word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Kommerz</a:t>
            </a:r>
            <a:r>
              <a:rPr lang="en-US" altLang="en-US" smtClean="0">
                <a:latin typeface="Arial" panose="020B0604020202020204" pitchFamily="34" charset="0"/>
                <a:ea typeface="ＭＳ Ｐゴシック" panose="020B0600070205080204" pitchFamily="34" charset="-128"/>
                <a:cs typeface="Arial" panose="020B0604020202020204" pitchFamily="34" charset="0"/>
              </a:rPr>
              <a:t>, or commerce. The picture contains a cork, bits of wood, a wooden pipe, burlap, a card with a drawing of cherries, and newspapers.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Kurt Schwitters.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Merz Picture 32 A. The Cherry Picture.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1921.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Cut-and-pasted colored and printed paper, cloth, wood, metal, cork, oil, pencil, and ink on paperboard, 36 1/8 x 27 3/4" (91.8 x 70.5 cm). Mr. and Mrs. A. Atwater Kent, Jr. Fund. </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 2012 Artists Rights Society (ARS), New York / VG Bild-Kunst, Bonn</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27.1954</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7E5936B-E9D0-412F-B8CC-6355CB70A9A0}" type="slidenum">
              <a:rPr lang="en-US" altLang="en-US" sz="1200">
                <a:latin typeface="Calibri" panose="020F0502020204030204" pitchFamily="34" charset="0"/>
              </a:rPr>
              <a:pPr eaLnBrk="1" hangingPunct="1"/>
              <a:t>6</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Robert Rauschenberg’s ‘Combines’ similarly integrated 3-dimensional found objects with 2-dimensional painting.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Rebus</a:t>
            </a:r>
            <a:r>
              <a:rPr lang="en-US" altLang="en-US" smtClean="0">
                <a:latin typeface="Arial" panose="020B0604020202020204" pitchFamily="34" charset="0"/>
                <a:ea typeface="ＭＳ Ｐゴシック" panose="020B0600070205080204" pitchFamily="34" charset="-128"/>
                <a:cs typeface="Arial" panose="020B0604020202020204" pitchFamily="34" charset="0"/>
              </a:rPr>
              <a:t> belongs to a body of work Rauschenberg produced between 1954 and 1964, integrating three-dimensional objects with two-dimensional painting. Jasper Johns coined the term Combine for such works, which he described as painting playing the game of sculpture. Made from layers of everyday materials found in the neighborhood of his lower Manhattan studio (comic strips, political posters, fabric, and drawings), this work maintains a flatter, sparser surface than most Combines. Rauschenberg hoped viewers would look closely and consider the multiplicity of relationships between words and images, beauty and ugliness, and art and non-art.</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Robert Rauschenberg.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Rebus.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1955</a:t>
            </a: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Oil, synthetic polymer paint, pencil, crayon, pastel, cut-and-pasted printed and painted papers, and fabric on canvas mounted and stapled to fabric, three panels, 8' x 10' 11 1/8" (243.8 x 333.1 cm). Partial and promised gift of Jo Carole and Ronald S. Lauder and purchase. Art </a:t>
            </a: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 Robert Rauschenberg/ Licensed by VAGA, New York, NY</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4167AAF-BCB4-468E-AE1E-FC924EE9AE6D}" type="slidenum">
              <a:rPr lang="en-US" altLang="en-US" sz="1200">
                <a:latin typeface="Calibri" panose="020F0502020204030204" pitchFamily="34" charset="0"/>
              </a:rPr>
              <a:pPr eaLnBrk="1" hangingPunct="1"/>
              <a:t>7</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It is rumored that one day Robert Rauschenberg woke up and decided to use his bed as his painting canvas.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i="1" smtClean="0">
                <a:latin typeface="Arial" panose="020B0604020202020204" pitchFamily="34" charset="0"/>
                <a:ea typeface="ＭＳ Ｐゴシック" panose="020B0600070205080204" pitchFamily="34" charset="-128"/>
                <a:cs typeface="Arial" panose="020B0604020202020204" pitchFamily="34" charset="0"/>
              </a:rPr>
              <a:t>Bed</a:t>
            </a:r>
            <a:r>
              <a:rPr lang="en-US" altLang="en-US" smtClean="0">
                <a:latin typeface="Arial" panose="020B0604020202020204" pitchFamily="34" charset="0"/>
                <a:ea typeface="ＭＳ Ｐゴシック" panose="020B0600070205080204" pitchFamily="34" charset="-128"/>
                <a:cs typeface="Arial" panose="020B0604020202020204" pitchFamily="34" charset="0"/>
              </a:rPr>
              <a:t> is one of Robert Rauschenberg's first combines, the artist's term for his technique of attaching cast-off items, such as tires or old furniture, to a traditional support. In this case he framed a well–worn pillow, sheet, and quilt, scribbled on them with pencil, and splashed them with paint, in a style reminiscent of Abstract Expressionism. Legend has it that these bedclothes are Rauschenberg's own. The work is thus as personal as a self-portrait, or more so, a quality consistent with Rauschenberg’s statement, "Painting relates to both art and life.... (I try to act in that gap between the two.)” He claimed he "wanted something other than what I could make myself and I wanted to use the surprise and the collectiveness and the generosity of finding surprises. And if it wasn't a surprise at first, by the time I got through with it, it was. So the object itself was changed by its context and therefore it became a new thing.”</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Robert Rauschenberg.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Bed.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1955. Oil and pencil on pillow, quilt, and sheet on wood supports, 6' 3 1/4" x 31 1/2" x 8" (191.1 x 80 x 20.3 cm). Gift of Leo Castelli in honor of Alfred H. Barr, Jr. © 2012 Robert Rauschenberg</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79.1989</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4408066-3210-4156-AA1E-634D73973D37}" type="slidenum">
              <a:rPr lang="en-US" altLang="en-US" sz="1200">
                <a:latin typeface="Calibri" panose="020F0502020204030204" pitchFamily="34" charset="0"/>
              </a:rPr>
              <a:pPr eaLnBrk="1" hangingPunct="1"/>
              <a:t>8</a:t>
            </a:fld>
            <a:endParaRPr lang="en-US"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The 1960s brought a new generation of artists interested in exploring their world as the subject of art. Thus, Pop art was born.  When Warhol first exhibited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Campbell’s Soup Cans</a:t>
            </a:r>
            <a:r>
              <a:rPr lang="en-US" altLang="en-US" smtClean="0">
                <a:latin typeface="Arial" panose="020B0604020202020204" pitchFamily="34" charset="0"/>
                <a:ea typeface="ＭＳ Ｐゴシック" panose="020B0600070205080204" pitchFamily="34" charset="-128"/>
                <a:cs typeface="Arial" panose="020B0604020202020204" pitchFamily="34" charset="0"/>
              </a:rPr>
              <a:t>, in 1962, each of the thirty-two canvases rested on a shelf mounted on the wall, like groceries in a store. The number of paintings corresponds to the varieties of soup then sold by the Campbell Soup Company. Warhol assigned a different soup variety to each, checking them off on a product list supplied by Campbell once their “portraits” were completed.</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Campbell's Soup Cans</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Andy Warhol (American, 1928–1987)</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1962. Synthetic polymer paint on thirty-two canvases, Each canvas 20 x 16" (50.8 x 40.6 cm). Partial gift of Irving Blum</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Additional funding provided by Nelson A. Rockefeller Bequest, gift of Mr. and Mrs. William A. M. Burden, Abby Aldrich Rockefeller Fund, gift of Nina and Gordon Bunshaft in honor of Henry Moore, Lillie P. Bliss Bequest, Philip Johnson Fund, Frances R. Keech Bequest, gift of Mrs. Bliss Parkinson, and Florence B. Wesley Bequest (all by exchange). © 2012 Andy Warhol Foundation / ARS, NY / TM Licensed by Campbell's Soup Co. All rights reserved.</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476.1996.1-32</a:t>
            </a:r>
          </a:p>
          <a:p>
            <a:pPr eaLnBrk="1" hangingPunct="1"/>
            <a:r>
              <a:rPr lang="en-US" altLang="en-US" b="1" smtClean="0">
                <a:ea typeface="ＭＳ Ｐゴシック" panose="020B0600070205080204" pitchFamily="34" charset="-128"/>
              </a:rPr>
              <a: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98565C-A0DF-4B4C-B365-006A30714BF1}" type="slidenum">
              <a:rPr lang="en-US" altLang="en-US" sz="1200">
                <a:latin typeface="Calibri" panose="020F0502020204030204" pitchFamily="34" charset="0"/>
              </a:rPr>
              <a:pPr eaLnBrk="1" hangingPunct="1"/>
              <a:t>9</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Roy Lichtenstein was another Pop artist who appropriated popular culture as the subject of his art.  Comics were Lichtenstein’s interest. Lichtenstein found sources for many of his early paintings in comic books. The source for this work is "Run for Love!" published by DC Comics in 1962. In the original illustration, the drowning girl's boyfriend appears in the background, clinging to a capsized boat. Lichtenstein cropped the image dramatically, showing the girl alone, encircled by a threatening wave. He shortened the caption from "I don't care if I have a cramp!" to the ambiguous "I don't care!” In addition to appropriating the melodramatic content of comics, Lichtenstein manually simulated the Benday dots used in the mechanical reproduction of images.</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Roy Lichtenstein.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Drowning Girl.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1963</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Oil and synthetic polymer paint on canvas, 67 5/8 x 66 3/4" (171.6 x 169.5 cm). Philip Johnson Fund (by exchange) and gift of Mr. and Mrs. Bagley Wright</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DC Comics. Cover illustration for the comic story “Run for Love!”</a:t>
            </a:r>
          </a:p>
          <a:p>
            <a:pPr eaLnBrk="1" hangingPunct="1">
              <a:spcBef>
                <a:spcPct val="0"/>
              </a:spcBef>
            </a:pPr>
            <a:r>
              <a:rPr lang="en-US" altLang="en-US" smtClean="0">
                <a:ea typeface="ＭＳ Ｐゴシック" panose="020B0600070205080204" pitchFamily="34" charset="-128"/>
              </a:rPr>
              <a:t>From </a:t>
            </a:r>
            <a:r>
              <a:rPr lang="en-US" altLang="en-US" i="1" smtClean="0">
                <a:ea typeface="ＭＳ Ｐゴシック" panose="020B0600070205080204" pitchFamily="34" charset="-128"/>
              </a:rPr>
              <a:t>Secret Love #83 </a:t>
            </a:r>
            <a:r>
              <a:rPr lang="en-US" altLang="en-US" smtClean="0">
                <a:ea typeface="ＭＳ Ｐゴシック" panose="020B0600070205080204" pitchFamily="34" charset="-128"/>
              </a:rPr>
              <a:t>, 1962. </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smtClean="0">
                <a:ea typeface="ＭＳ Ｐゴシック" panose="020B0600070205080204" pitchFamily="34" charset="-128"/>
              </a:rPr>
              <a:t>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236EAE-CC05-4E51-80B6-B765FAD0524C}" type="slidenum">
              <a:rPr lang="en-US" altLang="en-US" sz="1200">
                <a:latin typeface="Calibri" panose="020F0502020204030204" pitchFamily="34" charset="0"/>
              </a:rPr>
              <a:pPr eaLnBrk="1" hangingPunct="1"/>
              <a:t>10</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a:t>
            </a:r>
          </a:p>
          <a:p>
            <a:pPr eaLnBrk="1" hangingPunct="1"/>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Pop artists like Andy Warhol and Roy Lichtenstein were very aware of the past. They sought to connect fine art traditions with pop culture elements from television, advertisements, films, and cartoons. At the same time, their work challenged traditional boundaries between media, combining painted gestures with photography and printmaking, handmade and readymade or mass-produced elements, and objects, images, and sometimes text to make new meanings. </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Andy Warhol.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Campbell's Tomato Soup Shopping Bag.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1966</a:t>
            </a: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Silkscreen, 24 x 17" (61 x 43 cm). Given anonymously. </a:t>
            </a: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 2012 Andy Warhol Foundation / ARS, NY / TM Licensed by Campbell's Soup Co. All rights reserved.</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Roy Lichtenstein.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Turkey Shopping Bag. </a:t>
            </a:r>
            <a:r>
              <a:rPr lang="en-US" altLang="en-US" smtClean="0">
                <a:latin typeface="Arial" panose="020B0604020202020204" pitchFamily="34" charset="0"/>
                <a:ea typeface="ＭＳ Ｐゴシック" panose="020B0600070205080204" pitchFamily="34" charset="-128"/>
                <a:cs typeface="Arial" panose="020B0604020202020204" pitchFamily="34" charset="0"/>
              </a:rPr>
              <a:t>1964. </a:t>
            </a: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Screenprint on shopping bag with handles, Composition: 7 1/2 x 9" (19.1 x 22.8 cm); sheet (irreg.): 19 5/16 x 16 15/16" (49 x 43 cm). Publisher: Bianchini Gallery, New York. Printer: Ben Birillo, New York. Edition: approx. 125. Gift of Jo Carole and Ronald S. Lauder. </a:t>
            </a: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 Estate of Roy Lichtenstein</a:t>
            </a:r>
          </a:p>
          <a:p>
            <a:pPr eaLnBrk="1" hangingPunct="1"/>
            <a:r>
              <a:rPr lang="en-US" altLang="en-US" b="1" smtClean="0">
                <a:ea typeface="ＭＳ Ｐゴシック" panose="020B0600070205080204" pitchFamily="34" charset="-128"/>
              </a:rPr>
              <a:t> </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30159FA-BF27-493E-8E3B-A197CF66E42A}" type="slidenum">
              <a:rPr lang="en-US" altLang="en-US" sz="1200">
                <a:latin typeface="Calibri" panose="020F0502020204030204" pitchFamily="34" charset="0"/>
              </a:rPr>
              <a:pPr eaLnBrk="1" hangingPunct="1"/>
              <a:t>11</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898E878-D8E3-4203-8FEA-8422CB59A86F}" type="datetime1">
              <a:rPr lang="en-US" altLang="en-US"/>
              <a:pPr/>
              <a:t>4/1/2023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E95B92-35BF-457E-961B-433A0789CC8B}" type="slidenum">
              <a:rPr lang="en-US" altLang="en-US"/>
              <a:pPr/>
              <a:t>‹#›</a:t>
            </a:fld>
            <a:endParaRPr lang="en-US" altLang="en-US"/>
          </a:p>
        </p:txBody>
      </p:sp>
    </p:spTree>
    <p:extLst>
      <p:ext uri="{BB962C8B-B14F-4D97-AF65-F5344CB8AC3E}">
        <p14:creationId xmlns:p14="http://schemas.microsoft.com/office/powerpoint/2010/main" val="326853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1BF9177-18FE-4644-BE84-11D28A9890BC}" type="datetime1">
              <a:rPr lang="en-US" altLang="en-US"/>
              <a:pPr/>
              <a:t>4/1/2023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35E6E52-B73C-4014-83F7-1AD2A4C11D73}" type="slidenum">
              <a:rPr lang="en-US" altLang="en-US"/>
              <a:pPr/>
              <a:t>‹#›</a:t>
            </a:fld>
            <a:endParaRPr lang="en-US" altLang="en-US"/>
          </a:p>
        </p:txBody>
      </p:sp>
    </p:spTree>
    <p:extLst>
      <p:ext uri="{BB962C8B-B14F-4D97-AF65-F5344CB8AC3E}">
        <p14:creationId xmlns:p14="http://schemas.microsoft.com/office/powerpoint/2010/main" val="157095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7C27DF-D0F7-451A-8F5E-F77C77FBBBDF}" type="datetime1">
              <a:rPr lang="en-US" altLang="en-US"/>
              <a:pPr/>
              <a:t>4/1/2023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53AC21-2618-48C0-A609-F6731267BC00}" type="slidenum">
              <a:rPr lang="en-US" altLang="en-US"/>
              <a:pPr/>
              <a:t>‹#›</a:t>
            </a:fld>
            <a:endParaRPr lang="en-US" altLang="en-US"/>
          </a:p>
        </p:txBody>
      </p:sp>
    </p:spTree>
    <p:extLst>
      <p:ext uri="{BB962C8B-B14F-4D97-AF65-F5344CB8AC3E}">
        <p14:creationId xmlns:p14="http://schemas.microsoft.com/office/powerpoint/2010/main" val="7470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3FEF77-384F-4C2B-BED7-06B28BA3336D}" type="datetime1">
              <a:rPr lang="en-US" altLang="en-US"/>
              <a:pPr/>
              <a:t>4/1/2023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4491CF2-4D8A-4839-915C-AC0CE690132E}" type="slidenum">
              <a:rPr lang="en-US" altLang="en-US"/>
              <a:pPr/>
              <a:t>‹#›</a:t>
            </a:fld>
            <a:endParaRPr lang="en-US" altLang="en-US"/>
          </a:p>
        </p:txBody>
      </p:sp>
    </p:spTree>
    <p:extLst>
      <p:ext uri="{BB962C8B-B14F-4D97-AF65-F5344CB8AC3E}">
        <p14:creationId xmlns:p14="http://schemas.microsoft.com/office/powerpoint/2010/main" val="215678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36EFF36-257B-4DBE-86CC-4F835168E6B1}" type="datetime1">
              <a:rPr lang="en-US" altLang="en-US"/>
              <a:pPr/>
              <a:t>4/1/2023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3EA169-1289-4E07-B26B-830A2657075B}" type="slidenum">
              <a:rPr lang="en-US" altLang="en-US"/>
              <a:pPr/>
              <a:t>‹#›</a:t>
            </a:fld>
            <a:endParaRPr lang="en-US" altLang="en-US"/>
          </a:p>
        </p:txBody>
      </p:sp>
    </p:spTree>
    <p:extLst>
      <p:ext uri="{BB962C8B-B14F-4D97-AF65-F5344CB8AC3E}">
        <p14:creationId xmlns:p14="http://schemas.microsoft.com/office/powerpoint/2010/main" val="273000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CB2200B-1A73-4DCF-A135-752445793002}" type="datetime1">
              <a:rPr lang="en-US" altLang="en-US"/>
              <a:pPr/>
              <a:t>4/1/2023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9545A96-B360-4AE1-A970-399CF9FB8E57}" type="slidenum">
              <a:rPr lang="en-US" altLang="en-US"/>
              <a:pPr/>
              <a:t>‹#›</a:t>
            </a:fld>
            <a:endParaRPr lang="en-US" altLang="en-US"/>
          </a:p>
        </p:txBody>
      </p:sp>
    </p:spTree>
    <p:extLst>
      <p:ext uri="{BB962C8B-B14F-4D97-AF65-F5344CB8AC3E}">
        <p14:creationId xmlns:p14="http://schemas.microsoft.com/office/powerpoint/2010/main" val="1023811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066A21D-CC33-4412-AE69-E66505A7766E}" type="datetime1">
              <a:rPr lang="en-US" altLang="en-US"/>
              <a:pPr/>
              <a:t>4/1/2023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717FDD3-67DA-4D8B-8283-ACCA68106893}" type="slidenum">
              <a:rPr lang="en-US" altLang="en-US"/>
              <a:pPr/>
              <a:t>‹#›</a:t>
            </a:fld>
            <a:endParaRPr lang="en-US" altLang="en-US"/>
          </a:p>
        </p:txBody>
      </p:sp>
    </p:spTree>
    <p:extLst>
      <p:ext uri="{BB962C8B-B14F-4D97-AF65-F5344CB8AC3E}">
        <p14:creationId xmlns:p14="http://schemas.microsoft.com/office/powerpoint/2010/main" val="89094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98CAAE7-CACC-46FF-8610-E60494617F11}" type="datetime1">
              <a:rPr lang="en-US" altLang="en-US"/>
              <a:pPr/>
              <a:t>4/1/2023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4E07766-0B8C-4B74-944C-916F37F395B1}" type="slidenum">
              <a:rPr lang="en-US" altLang="en-US"/>
              <a:pPr/>
              <a:t>‹#›</a:t>
            </a:fld>
            <a:endParaRPr lang="en-US" altLang="en-US"/>
          </a:p>
        </p:txBody>
      </p:sp>
    </p:spTree>
    <p:extLst>
      <p:ext uri="{BB962C8B-B14F-4D97-AF65-F5344CB8AC3E}">
        <p14:creationId xmlns:p14="http://schemas.microsoft.com/office/powerpoint/2010/main" val="220306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DC81B3A-9C55-4F23-840D-AAB9E39DE38F}" type="datetime1">
              <a:rPr lang="en-US" altLang="en-US"/>
              <a:pPr/>
              <a:t>4/1/2023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A11C767-6C0E-46E8-8F8F-E355D1D656C3}" type="slidenum">
              <a:rPr lang="en-US" altLang="en-US"/>
              <a:pPr/>
              <a:t>‹#›</a:t>
            </a:fld>
            <a:endParaRPr lang="en-US" altLang="en-US"/>
          </a:p>
        </p:txBody>
      </p:sp>
    </p:spTree>
    <p:extLst>
      <p:ext uri="{BB962C8B-B14F-4D97-AF65-F5344CB8AC3E}">
        <p14:creationId xmlns:p14="http://schemas.microsoft.com/office/powerpoint/2010/main" val="226842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F5D9A13-F957-4F4F-83EC-ED92F25B23C3}" type="datetime1">
              <a:rPr lang="en-US" altLang="en-US"/>
              <a:pPr/>
              <a:t>4/1/2023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2BF6163-BAE7-40CC-BEE7-A20383E2069C}" type="slidenum">
              <a:rPr lang="en-US" altLang="en-US"/>
              <a:pPr/>
              <a:t>‹#›</a:t>
            </a:fld>
            <a:endParaRPr lang="en-US" altLang="en-US"/>
          </a:p>
        </p:txBody>
      </p:sp>
    </p:spTree>
    <p:extLst>
      <p:ext uri="{BB962C8B-B14F-4D97-AF65-F5344CB8AC3E}">
        <p14:creationId xmlns:p14="http://schemas.microsoft.com/office/powerpoint/2010/main" val="3864853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DA1E4AD-6DEE-4065-B8D5-DED9CDC1C644}" type="datetime1">
              <a:rPr lang="en-US" altLang="en-US"/>
              <a:pPr/>
              <a:t>4/1/2023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41AD8D-99BE-44B0-B302-409FCE09A82A}" type="slidenum">
              <a:rPr lang="en-US" altLang="en-US"/>
              <a:pPr/>
              <a:t>‹#›</a:t>
            </a:fld>
            <a:endParaRPr lang="en-US" altLang="en-US"/>
          </a:p>
        </p:txBody>
      </p:sp>
    </p:spTree>
    <p:extLst>
      <p:ext uri="{BB962C8B-B14F-4D97-AF65-F5344CB8AC3E}">
        <p14:creationId xmlns:p14="http://schemas.microsoft.com/office/powerpoint/2010/main" val="905448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05267CAB-6D28-4D46-B095-A559B4211F00}" type="datetime1">
              <a:rPr lang="en-US" altLang="en-US"/>
              <a:pPr/>
              <a:t>4/1/2023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4436F9D-9689-416F-A079-C32963AA3B8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5"/>
          <p:cNvSpPr>
            <a:spLocks noChangeArrowheads="1"/>
          </p:cNvSpPr>
          <p:nvPr/>
        </p:nvSpPr>
        <p:spPr bwMode="auto">
          <a:xfrm>
            <a:off x="12700" y="12700"/>
            <a:ext cx="9144000" cy="7315200"/>
          </a:xfrm>
          <a:prstGeom prst="rect">
            <a:avLst/>
          </a:prstGeom>
          <a:solidFill>
            <a:schemeClr val="bg1"/>
          </a:solidFill>
          <a:ln w="9525">
            <a:solidFill>
              <a:schemeClr val="bg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4339" name="Rectangle 11"/>
          <p:cNvSpPr>
            <a:spLocks noChangeArrowheads="1"/>
          </p:cNvSpPr>
          <p:nvPr/>
        </p:nvSpPr>
        <p:spPr bwMode="auto">
          <a:xfrm>
            <a:off x="0" y="1981200"/>
            <a:ext cx="8026400" cy="5346700"/>
          </a:xfrm>
          <a:prstGeom prst="rect">
            <a:avLst/>
          </a:prstGeom>
          <a:solidFill>
            <a:srgbClr val="FF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4340" name="Rectangle 5"/>
          <p:cNvSpPr>
            <a:spLocks noChangeArrowheads="1"/>
          </p:cNvSpPr>
          <p:nvPr/>
        </p:nvSpPr>
        <p:spPr bwMode="auto">
          <a:xfrm>
            <a:off x="0" y="0"/>
            <a:ext cx="80121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en-US" sz="3000">
                <a:latin typeface="Arial Black" panose="020B0A04020102020204" pitchFamily="34" charset="0"/>
              </a:rPr>
              <a:t>Pop Art</a:t>
            </a:r>
          </a:p>
        </p:txBody>
      </p:sp>
      <p:pic>
        <p:nvPicPr>
          <p:cNvPr id="14341" name="Picture 6" descr="M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0"/>
            <a:ext cx="11430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3072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428750"/>
            <a:ext cx="33051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5"/>
          <p:cNvSpPr txBox="1">
            <a:spLocks noChangeArrowheads="1"/>
          </p:cNvSpPr>
          <p:nvPr/>
        </p:nvSpPr>
        <p:spPr bwMode="auto">
          <a:xfrm>
            <a:off x="1219200" y="4781550"/>
            <a:ext cx="24352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Roy Lichtenstein. </a:t>
            </a:r>
            <a:r>
              <a:rPr lang="en-US" altLang="en-US" sz="1000" i="1">
                <a:cs typeface="Arial" panose="020B0604020202020204" pitchFamily="34" charset="0"/>
              </a:rPr>
              <a:t>Drowning Girl. </a:t>
            </a:r>
            <a:r>
              <a:rPr lang="en-US" altLang="en-US" sz="1000">
                <a:cs typeface="Arial" panose="020B0604020202020204" pitchFamily="34" charset="0"/>
              </a:rPr>
              <a:t>1963</a:t>
            </a:r>
          </a:p>
        </p:txBody>
      </p:sp>
      <p:sp>
        <p:nvSpPr>
          <p:cNvPr id="30725" name="Rectangle 6"/>
          <p:cNvSpPr>
            <a:spLocks noChangeArrowheads="1"/>
          </p:cNvSpPr>
          <p:nvPr/>
        </p:nvSpPr>
        <p:spPr bwMode="auto">
          <a:xfrm>
            <a:off x="927100" y="5181600"/>
            <a:ext cx="6616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 How does the painting differ from the original?</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How does the meaning change?</a:t>
            </a:r>
          </a:p>
        </p:txBody>
      </p:sp>
      <p:pic>
        <p:nvPicPr>
          <p:cNvPr id="3072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17638"/>
            <a:ext cx="25908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0728"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30729" name="Rectangle 12"/>
          <p:cNvSpPr>
            <a:spLocks noChangeArrowheads="1"/>
          </p:cNvSpPr>
          <p:nvPr/>
        </p:nvSpPr>
        <p:spPr bwMode="auto">
          <a:xfrm>
            <a:off x="4953000" y="4857750"/>
            <a:ext cx="3121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DC Comics. Cover illustration for the comic story “Run for Love!”, from </a:t>
            </a:r>
            <a:r>
              <a:rPr lang="en-US" altLang="en-US" sz="1000" i="1"/>
              <a:t>Secret Love #83 </a:t>
            </a:r>
            <a:r>
              <a:rPr lang="en-US" altLang="en-US" sz="1000"/>
              <a:t>, 1962. </a:t>
            </a:r>
            <a:endParaRPr lang="en-US" altLang="en-US" sz="1000">
              <a:cs typeface="Arial" panose="020B0604020202020204" pitchFamily="34" charset="0"/>
            </a:endParaRPr>
          </a:p>
        </p:txBody>
      </p:sp>
      <p:sp>
        <p:nvSpPr>
          <p:cNvPr id="30730" name="Text Box 2"/>
          <p:cNvSpPr txBox="1">
            <a:spLocks noChangeArrowheads="1"/>
          </p:cNvSpPr>
          <p:nvPr/>
        </p:nvSpPr>
        <p:spPr bwMode="auto">
          <a:xfrm>
            <a:off x="609600" y="304800"/>
            <a:ext cx="75946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Arial Black" panose="020B0A04020102020204" pitchFamily="34" charset="0"/>
              </a:rPr>
              <a:t>How do artists like Lichtenstein transform their pop culture sources?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32771" name="TextBox 3"/>
          <p:cNvSpPr txBox="1">
            <a:spLocks noChangeArrowheads="1"/>
          </p:cNvSpPr>
          <p:nvPr/>
        </p:nvSpPr>
        <p:spPr bwMode="auto">
          <a:xfrm>
            <a:off x="433388" y="2857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b="1">
              <a:latin typeface="Calibri" panose="020F0502020204030204" pitchFamily="34" charset="0"/>
            </a:endParaRPr>
          </a:p>
        </p:txBody>
      </p:sp>
      <p:sp>
        <p:nvSpPr>
          <p:cNvPr id="32772" name="TextBox 5"/>
          <p:cNvSpPr txBox="1">
            <a:spLocks noChangeArrowheads="1"/>
          </p:cNvSpPr>
          <p:nvPr/>
        </p:nvSpPr>
        <p:spPr bwMode="auto">
          <a:xfrm>
            <a:off x="4572000" y="5848350"/>
            <a:ext cx="33559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Roy Lichtenstein. </a:t>
            </a:r>
            <a:r>
              <a:rPr lang="en-US" altLang="en-US" sz="1000" i="1">
                <a:cs typeface="Arial" panose="020B0604020202020204" pitchFamily="34" charset="0"/>
              </a:rPr>
              <a:t>Turkey Shopping Bag</a:t>
            </a:r>
            <a:r>
              <a:rPr lang="en-US" altLang="en-US" sz="1000">
                <a:cs typeface="Arial" panose="020B0604020202020204" pitchFamily="34" charset="0"/>
              </a:rPr>
              <a:t>. 1964</a:t>
            </a:r>
          </a:p>
        </p:txBody>
      </p:sp>
      <p:sp>
        <p:nvSpPr>
          <p:cNvPr id="32773" name="Rectangle 6"/>
          <p:cNvSpPr>
            <a:spLocks noChangeArrowheads="1"/>
          </p:cNvSpPr>
          <p:nvPr/>
        </p:nvSpPr>
        <p:spPr bwMode="auto">
          <a:xfrm>
            <a:off x="533400" y="512763"/>
            <a:ext cx="8283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000" b="1">
                <a:latin typeface="Arial Black" panose="020B0A04020102020204" pitchFamily="34" charset="0"/>
                <a:cs typeface="Arial" panose="020B0604020202020204" pitchFamily="34" charset="0"/>
              </a:rPr>
              <a:t>Art or advertising? What do you think? </a:t>
            </a:r>
            <a:endParaRPr lang="en-US" altLang="en-US" sz="3000">
              <a:latin typeface="Arial Black" panose="020B0A04020102020204" pitchFamily="34" charset="0"/>
              <a:cs typeface="Arial" panose="020B0604020202020204" pitchFamily="34" charset="0"/>
            </a:endParaRPr>
          </a:p>
        </p:txBody>
      </p:sp>
      <p:pic>
        <p:nvPicPr>
          <p:cNvPr id="3277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76350"/>
            <a:ext cx="335597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213" y="1276350"/>
            <a:ext cx="3227387"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10"/>
          <p:cNvSpPr txBox="1">
            <a:spLocks noChangeArrowheads="1"/>
          </p:cNvSpPr>
          <p:nvPr/>
        </p:nvSpPr>
        <p:spPr bwMode="auto">
          <a:xfrm>
            <a:off x="735013" y="5848350"/>
            <a:ext cx="330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Andy Warhol. </a:t>
            </a:r>
            <a:r>
              <a:rPr lang="en-US" altLang="en-US" sz="1000" i="1">
                <a:cs typeface="Arial" panose="020B0604020202020204" pitchFamily="34" charset="0"/>
              </a:rPr>
              <a:t>Campbell’s Tomato Soup Shopping Bag</a:t>
            </a:r>
            <a:r>
              <a:rPr lang="en-US" altLang="en-US" sz="1000">
                <a:cs typeface="Arial" panose="020B0604020202020204" pitchFamily="34" charset="0"/>
              </a:rPr>
              <a:t>. 1966.</a:t>
            </a:r>
          </a:p>
        </p:txBody>
      </p:sp>
      <p:cxnSp>
        <p:nvCxnSpPr>
          <p:cNvPr id="3277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2778"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34819" name="TextBox 3"/>
          <p:cNvSpPr txBox="1">
            <a:spLocks noChangeArrowheads="1"/>
          </p:cNvSpPr>
          <p:nvPr/>
        </p:nvSpPr>
        <p:spPr bwMode="auto">
          <a:xfrm>
            <a:off x="433388" y="2857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b="1">
              <a:latin typeface="Calibri" panose="020F0502020204030204" pitchFamily="34" charset="0"/>
            </a:endParaRPr>
          </a:p>
        </p:txBody>
      </p:sp>
      <p:pic>
        <p:nvPicPr>
          <p:cNvPr id="3482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1866900"/>
            <a:ext cx="43688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11"/>
          <p:cNvSpPr txBox="1">
            <a:spLocks noChangeArrowheads="1"/>
          </p:cNvSpPr>
          <p:nvPr/>
        </p:nvSpPr>
        <p:spPr bwMode="auto">
          <a:xfrm>
            <a:off x="533400" y="5103813"/>
            <a:ext cx="21129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Tom Wesselmann. </a:t>
            </a:r>
            <a:r>
              <a:rPr lang="en-US" altLang="en-US" sz="900" i="1">
                <a:cs typeface="Arial" panose="020B0604020202020204" pitchFamily="34" charset="0"/>
              </a:rPr>
              <a:t>Still Life #30</a:t>
            </a:r>
            <a:r>
              <a:rPr lang="en-US" altLang="en-US" sz="900">
                <a:cs typeface="Arial" panose="020B0604020202020204" pitchFamily="34" charset="0"/>
              </a:rPr>
              <a:t>. 1963</a:t>
            </a:r>
          </a:p>
        </p:txBody>
      </p:sp>
      <p:cxnSp>
        <p:nvCxnSpPr>
          <p:cNvPr id="34822"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4823"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34824" name="TextBox 3"/>
          <p:cNvSpPr txBox="1">
            <a:spLocks noChangeArrowheads="1"/>
          </p:cNvSpPr>
          <p:nvPr/>
        </p:nvSpPr>
        <p:spPr bwMode="auto">
          <a:xfrm>
            <a:off x="5410200" y="1828800"/>
            <a:ext cx="3429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What is going on in this picture?</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Which objects are ‘real’, collaged or painted?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How do these juxtapositions create visual tension and balance?</a:t>
            </a:r>
          </a:p>
        </p:txBody>
      </p:sp>
      <p:sp>
        <p:nvSpPr>
          <p:cNvPr id="34825" name="Text Box 2"/>
          <p:cNvSpPr txBox="1">
            <a:spLocks noChangeArrowheads="1"/>
          </p:cNvSpPr>
          <p:nvPr/>
        </p:nvSpPr>
        <p:spPr bwMode="auto">
          <a:xfrm>
            <a:off x="549275" y="381000"/>
            <a:ext cx="86709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take a look at </a:t>
            </a:r>
            <a:r>
              <a:rPr lang="en-US" altLang="en-US" sz="2800" i="1">
                <a:latin typeface="Arial Black" panose="020B0A04020102020204" pitchFamily="34" charset="0"/>
              </a:rPr>
              <a:t>Still Life #30 </a:t>
            </a:r>
            <a:r>
              <a:rPr lang="en-US" altLang="en-US" sz="2800">
                <a:latin typeface="Arial Black" panose="020B0A04020102020204" pitchFamily="34" charset="0"/>
              </a:rPr>
              <a:t> by Tom Wesselmann</a:t>
            </a:r>
            <a:r>
              <a:rPr lang="en-US" altLang="en-US" sz="2800" i="1">
                <a:latin typeface="Arial Black" panose="020B0A04020102020204" pitchFamily="34" charset="0"/>
              </a:rPr>
              <a:t> </a:t>
            </a:r>
            <a:r>
              <a:rPr lang="en-US" altLang="en-US" sz="2800">
                <a:latin typeface="Arial Black" panose="020B0A0402010202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36867" name="TextBox 3"/>
          <p:cNvSpPr txBox="1">
            <a:spLocks noChangeArrowheads="1"/>
          </p:cNvSpPr>
          <p:nvPr/>
        </p:nvSpPr>
        <p:spPr bwMode="auto">
          <a:xfrm>
            <a:off x="433388" y="2857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b="1">
              <a:latin typeface="Calibri" panose="020F0502020204030204" pitchFamily="34" charset="0"/>
            </a:endParaRPr>
          </a:p>
        </p:txBody>
      </p:sp>
      <p:pic>
        <p:nvPicPr>
          <p:cNvPr id="368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9363" y="1447800"/>
            <a:ext cx="6645275"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869"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6870"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36871" name="Text Box 2"/>
          <p:cNvSpPr txBox="1">
            <a:spLocks noChangeArrowheads="1"/>
          </p:cNvSpPr>
          <p:nvPr/>
        </p:nvSpPr>
        <p:spPr bwMode="auto">
          <a:xfrm>
            <a:off x="549275" y="381000"/>
            <a:ext cx="82137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take a look at </a:t>
            </a:r>
            <a:r>
              <a:rPr lang="en-US" altLang="en-US" sz="2800" i="1">
                <a:latin typeface="Arial Black" panose="020B0A04020102020204" pitchFamily="34" charset="0"/>
              </a:rPr>
              <a:t>Standard Station </a:t>
            </a:r>
            <a:r>
              <a:rPr lang="en-US" altLang="en-US" sz="2800">
                <a:latin typeface="Arial Black" panose="020B0A04020102020204" pitchFamily="34" charset="0"/>
              </a:rPr>
              <a:t>by Ed Ruscha </a:t>
            </a:r>
          </a:p>
        </p:txBody>
      </p:sp>
      <p:sp>
        <p:nvSpPr>
          <p:cNvPr id="36872" name="TextBox 11"/>
          <p:cNvSpPr txBox="1">
            <a:spLocks noChangeArrowheads="1"/>
          </p:cNvSpPr>
          <p:nvPr/>
        </p:nvSpPr>
        <p:spPr bwMode="auto">
          <a:xfrm>
            <a:off x="1143000" y="5791200"/>
            <a:ext cx="22431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Edward Ruscha. </a:t>
            </a:r>
            <a:r>
              <a:rPr lang="en-US" altLang="en-US" sz="900" i="1">
                <a:cs typeface="Arial" panose="020B0604020202020204" pitchFamily="34" charset="0"/>
              </a:rPr>
              <a:t>Standard Station. </a:t>
            </a:r>
            <a:r>
              <a:rPr lang="en-US" altLang="en-US" sz="900">
                <a:cs typeface="Arial" panose="020B0604020202020204" pitchFamily="34" charset="0"/>
              </a:rPr>
              <a:t>1966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38915" name="TextBox 3"/>
          <p:cNvSpPr txBox="1">
            <a:spLocks noChangeArrowheads="1"/>
          </p:cNvSpPr>
          <p:nvPr/>
        </p:nvSpPr>
        <p:spPr bwMode="auto">
          <a:xfrm>
            <a:off x="433388" y="2857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b="1">
              <a:latin typeface="Calibri" panose="020F0502020204030204" pitchFamily="34" charset="0"/>
            </a:endParaRPr>
          </a:p>
        </p:txBody>
      </p:sp>
      <p:sp>
        <p:nvSpPr>
          <p:cNvPr id="38916" name="TextBox 3"/>
          <p:cNvSpPr txBox="1">
            <a:spLocks noChangeArrowheads="1"/>
          </p:cNvSpPr>
          <p:nvPr/>
        </p:nvSpPr>
        <p:spPr bwMode="auto">
          <a:xfrm>
            <a:off x="5638800" y="1905000"/>
            <a:ext cx="335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What do you notice in </a:t>
            </a:r>
            <a:r>
              <a:rPr lang="en-US" altLang="en-US" sz="1800" i="1">
                <a:cs typeface="Arial" panose="020B0604020202020204" pitchFamily="34" charset="0"/>
              </a:rPr>
              <a:t>Standard Station</a:t>
            </a:r>
            <a:r>
              <a:rPr lang="en-US" altLang="en-US" sz="1800">
                <a:cs typeface="Arial" panose="020B0604020202020204" pitchFamily="34" charset="0"/>
              </a:rPr>
              <a:t>? </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Have you ever seen a gas station like this one? </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How does the color help to tell the story?</a:t>
            </a:r>
          </a:p>
        </p:txBody>
      </p:sp>
      <p:sp>
        <p:nvSpPr>
          <p:cNvPr id="38917" name="TextBox 11"/>
          <p:cNvSpPr txBox="1">
            <a:spLocks noChangeArrowheads="1"/>
          </p:cNvSpPr>
          <p:nvPr/>
        </p:nvSpPr>
        <p:spPr bwMode="auto">
          <a:xfrm>
            <a:off x="457200" y="5029200"/>
            <a:ext cx="22431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Edward Ruscha. </a:t>
            </a:r>
            <a:r>
              <a:rPr lang="en-US" altLang="en-US" sz="900" i="1">
                <a:cs typeface="Arial" panose="020B0604020202020204" pitchFamily="34" charset="0"/>
              </a:rPr>
              <a:t>Standard Station. </a:t>
            </a:r>
            <a:r>
              <a:rPr lang="en-US" altLang="en-US" sz="900">
                <a:cs typeface="Arial" panose="020B0604020202020204" pitchFamily="34" charset="0"/>
              </a:rPr>
              <a:t>1966</a:t>
            </a:r>
          </a:p>
        </p:txBody>
      </p:sp>
      <p:pic>
        <p:nvPicPr>
          <p:cNvPr id="389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47625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19"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8920"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38921" name="Text Box 2"/>
          <p:cNvSpPr txBox="1">
            <a:spLocks noChangeArrowheads="1"/>
          </p:cNvSpPr>
          <p:nvPr/>
        </p:nvSpPr>
        <p:spPr bwMode="auto">
          <a:xfrm>
            <a:off x="549275" y="381000"/>
            <a:ext cx="82137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take a look at </a:t>
            </a:r>
            <a:r>
              <a:rPr lang="en-US" altLang="en-US" sz="2800" i="1">
                <a:latin typeface="Arial Black" panose="020B0A04020102020204" pitchFamily="34" charset="0"/>
              </a:rPr>
              <a:t>Standard Station </a:t>
            </a:r>
            <a:r>
              <a:rPr lang="en-US" altLang="en-US" sz="2800">
                <a:latin typeface="Arial Black" panose="020B0A04020102020204" pitchFamily="34" charset="0"/>
              </a:rPr>
              <a:t>by Ed Ruscha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40963" name="TextBox 3"/>
          <p:cNvSpPr txBox="1">
            <a:spLocks noChangeArrowheads="1"/>
          </p:cNvSpPr>
          <p:nvPr/>
        </p:nvSpPr>
        <p:spPr bwMode="auto">
          <a:xfrm>
            <a:off x="433388" y="2857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b="1">
              <a:latin typeface="Calibri" panose="020F0502020204030204" pitchFamily="34" charset="0"/>
            </a:endParaRPr>
          </a:p>
        </p:txBody>
      </p:sp>
      <p:sp>
        <p:nvSpPr>
          <p:cNvPr id="40964" name="TextBox 3"/>
          <p:cNvSpPr txBox="1">
            <a:spLocks noChangeArrowheads="1"/>
          </p:cNvSpPr>
          <p:nvPr/>
        </p:nvSpPr>
        <p:spPr bwMode="auto">
          <a:xfrm>
            <a:off x="3886200" y="2109788"/>
            <a:ext cx="39862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 Can you guess what this is?</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How do you think it was made?</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How are the materials different from more traditional sculptures?</a:t>
            </a:r>
          </a:p>
        </p:txBody>
      </p:sp>
      <p:pic>
        <p:nvPicPr>
          <p:cNvPr id="4096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71600"/>
            <a:ext cx="2801938"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9"/>
          <p:cNvSpPr txBox="1">
            <a:spLocks noChangeArrowheads="1"/>
          </p:cNvSpPr>
          <p:nvPr/>
        </p:nvSpPr>
        <p:spPr bwMode="auto">
          <a:xfrm>
            <a:off x="381000" y="5865813"/>
            <a:ext cx="23463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Claes Oldenburg. </a:t>
            </a:r>
            <a:r>
              <a:rPr lang="en-US" altLang="en-US" sz="900" i="1">
                <a:cs typeface="Arial" panose="020B0604020202020204" pitchFamily="34" charset="0"/>
              </a:rPr>
              <a:t>Giant Soft Fan</a:t>
            </a:r>
            <a:r>
              <a:rPr lang="en-US" altLang="en-US" sz="900">
                <a:cs typeface="Arial" panose="020B0604020202020204" pitchFamily="34" charset="0"/>
              </a:rPr>
              <a:t>. 1966-67</a:t>
            </a:r>
            <a:endParaRPr lang="en-US" altLang="en-US" sz="1400">
              <a:latin typeface="Calibri" panose="020F0502020204030204" pitchFamily="34" charset="0"/>
            </a:endParaRPr>
          </a:p>
        </p:txBody>
      </p:sp>
      <p:cxnSp>
        <p:nvCxnSpPr>
          <p:cNvPr id="4096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0968"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40969" name="Text Box 2"/>
          <p:cNvSpPr txBox="1">
            <a:spLocks noChangeArrowheads="1"/>
          </p:cNvSpPr>
          <p:nvPr/>
        </p:nvSpPr>
        <p:spPr bwMode="auto">
          <a:xfrm>
            <a:off x="549275" y="228600"/>
            <a:ext cx="82137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take a look at this sculpture by Claes Oldenburg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Celebrity</a:t>
            </a:r>
          </a:p>
        </p:txBody>
      </p:sp>
      <p:sp>
        <p:nvSpPr>
          <p:cNvPr id="43011"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43012"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3013"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44035" name="Picture 8" descr="Warhol Double Elv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888" y="990600"/>
            <a:ext cx="2992437"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9"/>
          <p:cNvSpPr txBox="1">
            <a:spLocks noChangeArrowheads="1"/>
          </p:cNvSpPr>
          <p:nvPr/>
        </p:nvSpPr>
        <p:spPr bwMode="auto">
          <a:xfrm>
            <a:off x="609600" y="5826125"/>
            <a:ext cx="2049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Andy Warhol. </a:t>
            </a:r>
            <a:r>
              <a:rPr lang="en-US" altLang="en-US" sz="1000" i="1">
                <a:cs typeface="Arial" panose="020B0604020202020204" pitchFamily="34" charset="0"/>
              </a:rPr>
              <a:t>Double Elvis</a:t>
            </a:r>
            <a:r>
              <a:rPr lang="en-US" altLang="en-US" sz="1000">
                <a:cs typeface="Arial" panose="020B0604020202020204" pitchFamily="34" charset="0"/>
              </a:rPr>
              <a:t>. 1963</a:t>
            </a:r>
          </a:p>
        </p:txBody>
      </p:sp>
      <p:sp>
        <p:nvSpPr>
          <p:cNvPr id="44037" name="TextBox 6"/>
          <p:cNvSpPr txBox="1">
            <a:spLocks noChangeArrowheads="1"/>
          </p:cNvSpPr>
          <p:nvPr/>
        </p:nvSpPr>
        <p:spPr bwMode="auto">
          <a:xfrm>
            <a:off x="4343400" y="1905000"/>
            <a:ext cx="4114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Look closely at this life-size image of Elvis Presley.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What do you notice? </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What visual effect do you think Warhol was trying to create?</a:t>
            </a:r>
          </a:p>
          <a:p>
            <a:pPr eaLnBrk="1" hangingPunct="1"/>
            <a:endParaRPr lang="en-US" altLang="en-US" sz="1800"/>
          </a:p>
        </p:txBody>
      </p:sp>
      <p:cxnSp>
        <p:nvCxnSpPr>
          <p:cNvPr id="44038"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4039"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44040" name="Text Box 2"/>
          <p:cNvSpPr txBox="1">
            <a:spLocks noChangeArrowheads="1"/>
          </p:cNvSpPr>
          <p:nvPr/>
        </p:nvSpPr>
        <p:spPr bwMode="auto">
          <a:xfrm>
            <a:off x="533400" y="304800"/>
            <a:ext cx="81534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look at </a:t>
            </a:r>
            <a:r>
              <a:rPr lang="en-US" altLang="en-US" sz="2800" i="1">
                <a:latin typeface="Arial Black" panose="020B0A04020102020204" pitchFamily="34" charset="0"/>
              </a:rPr>
              <a:t>Double Elvis </a:t>
            </a:r>
            <a:r>
              <a:rPr lang="en-US" altLang="en-US" sz="2800">
                <a:latin typeface="Arial Black" panose="020B0A04020102020204" pitchFamily="34" charset="0"/>
              </a:rPr>
              <a:t>by Andy Warhol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46083" name="Text Box 2"/>
          <p:cNvSpPr txBox="1">
            <a:spLocks noChangeArrowheads="1"/>
          </p:cNvSpPr>
          <p:nvPr/>
        </p:nvSpPr>
        <p:spPr bwMode="auto">
          <a:xfrm>
            <a:off x="533400" y="322263"/>
            <a:ext cx="81534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look at </a:t>
            </a:r>
            <a:r>
              <a:rPr lang="en-US" altLang="en-US" sz="2800" i="1">
                <a:latin typeface="Arial Black" panose="020B0A04020102020204" pitchFamily="34" charset="0"/>
              </a:rPr>
              <a:t>Gold Marilyn </a:t>
            </a:r>
            <a:r>
              <a:rPr lang="en-US" altLang="en-US" sz="2800">
                <a:latin typeface="Arial Black" panose="020B0A04020102020204" pitchFamily="34" charset="0"/>
              </a:rPr>
              <a:t>by Andy Warhol</a:t>
            </a:r>
          </a:p>
        </p:txBody>
      </p:sp>
      <p:pic>
        <p:nvPicPr>
          <p:cNvPr id="46084" name="Picture 8" descr="Warhol. Gold Marily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1225"/>
            <a:ext cx="33528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9"/>
          <p:cNvSpPr txBox="1">
            <a:spLocks noChangeArrowheads="1"/>
          </p:cNvSpPr>
          <p:nvPr/>
        </p:nvSpPr>
        <p:spPr bwMode="auto">
          <a:xfrm>
            <a:off x="4114800" y="1031875"/>
            <a:ext cx="4724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 Do you think this is a tribute painting to Marilyn Monroe? Why or why not?</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Why do you think Warhol chose gold for the background?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What might that color signify? </a:t>
            </a:r>
          </a:p>
          <a:p>
            <a:pPr eaLnBrk="1" hangingPunct="1"/>
            <a:endParaRPr lang="en-US" altLang="en-US" sz="1800"/>
          </a:p>
        </p:txBody>
      </p:sp>
      <p:sp>
        <p:nvSpPr>
          <p:cNvPr id="46086" name="TextBox 10"/>
          <p:cNvSpPr txBox="1">
            <a:spLocks noChangeArrowheads="1"/>
          </p:cNvSpPr>
          <p:nvPr/>
        </p:nvSpPr>
        <p:spPr bwMode="auto">
          <a:xfrm>
            <a:off x="457200" y="5846763"/>
            <a:ext cx="2057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Andy Warhol. </a:t>
            </a:r>
            <a:r>
              <a:rPr lang="en-US" altLang="en-US" sz="1000" i="1"/>
              <a:t>Gold Marilyn. </a:t>
            </a:r>
            <a:r>
              <a:rPr lang="en-US" altLang="en-US" sz="1000"/>
              <a:t>1962</a:t>
            </a:r>
          </a:p>
        </p:txBody>
      </p:sp>
      <p:pic>
        <p:nvPicPr>
          <p:cNvPr id="46087" name="Picture 8" descr="Marilyn-PhotoPortra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124200"/>
            <a:ext cx="2209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088"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6089"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46090" name="Rectangle 11"/>
          <p:cNvSpPr>
            <a:spLocks noChangeArrowheads="1"/>
          </p:cNvSpPr>
          <p:nvPr/>
        </p:nvSpPr>
        <p:spPr bwMode="auto">
          <a:xfrm>
            <a:off x="4343400" y="5773738"/>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Original publicity still for the 1953 film </a:t>
            </a:r>
            <a:r>
              <a:rPr lang="en-US" altLang="en-US" sz="1000" i="1"/>
              <a:t>Niagara</a:t>
            </a:r>
            <a:r>
              <a:rPr lang="en-US" altLang="en-US" sz="1000"/>
              <a:t>.</a:t>
            </a:r>
            <a:r>
              <a:rPr lang="en-US" altLang="en-US" sz="1000" i="1"/>
              <a:t> </a:t>
            </a:r>
            <a:endParaRPr lang="en-US" altLang="en-US" sz="1000" b="1">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48131" name="Text Box 2"/>
          <p:cNvSpPr txBox="1">
            <a:spLocks noChangeArrowheads="1"/>
          </p:cNvSpPr>
          <p:nvPr/>
        </p:nvSpPr>
        <p:spPr bwMode="auto">
          <a:xfrm>
            <a:off x="246063" y="220663"/>
            <a:ext cx="912653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Arial Black" panose="020B0A04020102020204" pitchFamily="34" charset="0"/>
              </a:rPr>
              <a:t>Let’s look at </a:t>
            </a:r>
            <a:r>
              <a:rPr lang="en-US" altLang="en-US" i="1">
                <a:latin typeface="Arial Black" panose="020B0A04020102020204" pitchFamily="34" charset="0"/>
              </a:rPr>
              <a:t>Andy Warhol “Marilyn Monroe”, 1964 </a:t>
            </a:r>
            <a:r>
              <a:rPr lang="en-US" altLang="en-US">
                <a:latin typeface="Arial Black" panose="020B0A04020102020204" pitchFamily="34" charset="0"/>
              </a:rPr>
              <a:t>by Richard Pettibone</a:t>
            </a:r>
          </a:p>
        </p:txBody>
      </p:sp>
      <p:sp>
        <p:nvSpPr>
          <p:cNvPr id="48132" name="TextBox 9"/>
          <p:cNvSpPr txBox="1">
            <a:spLocks noChangeArrowheads="1"/>
          </p:cNvSpPr>
          <p:nvPr/>
        </p:nvSpPr>
        <p:spPr bwMode="auto">
          <a:xfrm>
            <a:off x="5621338" y="1676400"/>
            <a:ext cx="29130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What do you think about Pettibone’s process of ‘borrowing’ art to make his own?</a:t>
            </a:r>
          </a:p>
          <a:p>
            <a:pPr eaLnBrk="1" hangingPunct="1"/>
            <a:endParaRPr lang="en-US" altLang="en-US" sz="1800"/>
          </a:p>
          <a:p>
            <a:pPr eaLnBrk="1" hangingPunct="1">
              <a:buFont typeface="Arial" panose="020B0604020202020204" pitchFamily="34" charset="0"/>
              <a:buChar char="•"/>
            </a:pPr>
            <a:r>
              <a:rPr lang="en-US" altLang="en-US" sz="1800"/>
              <a:t>Do you consider this art? Why or why not? </a:t>
            </a:r>
          </a:p>
          <a:p>
            <a:pPr eaLnBrk="1" hangingPunct="1"/>
            <a:endParaRPr lang="en-US" altLang="en-US" sz="1800"/>
          </a:p>
        </p:txBody>
      </p:sp>
      <p:sp>
        <p:nvSpPr>
          <p:cNvPr id="48133" name="TextBox 10"/>
          <p:cNvSpPr txBox="1">
            <a:spLocks noChangeArrowheads="1"/>
          </p:cNvSpPr>
          <p:nvPr/>
        </p:nvSpPr>
        <p:spPr bwMode="auto">
          <a:xfrm>
            <a:off x="420688" y="5773738"/>
            <a:ext cx="3781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Richard Pettibone. </a:t>
            </a:r>
            <a:r>
              <a:rPr lang="en-US" altLang="en-US" sz="1000" i="1">
                <a:cs typeface="Arial" panose="020B0604020202020204" pitchFamily="34" charset="0"/>
              </a:rPr>
              <a:t>Andy Warhol, "Marilyn Monroe," 1964. </a:t>
            </a:r>
            <a:r>
              <a:rPr lang="en-US" altLang="en-US" sz="1000">
                <a:cs typeface="Arial" panose="020B0604020202020204" pitchFamily="34" charset="0"/>
              </a:rPr>
              <a:t>1968</a:t>
            </a:r>
            <a:endParaRPr lang="en-US" altLang="en-US" sz="1000"/>
          </a:p>
        </p:txBody>
      </p:sp>
      <p:pic>
        <p:nvPicPr>
          <p:cNvPr id="48134" name="Picture 11" descr="Richard Pettibone. Andy Warhol, Mariyln Monore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143000"/>
            <a:ext cx="4610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135"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8136"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15363" name="Picture 5" descr="Warhol. Soup C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30338"/>
            <a:ext cx="68548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5"/>
          <p:cNvSpPr txBox="1">
            <a:spLocks noChangeArrowheads="1"/>
          </p:cNvSpPr>
          <p:nvPr/>
        </p:nvSpPr>
        <p:spPr bwMode="auto">
          <a:xfrm>
            <a:off x="914400" y="5773738"/>
            <a:ext cx="2679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Andy Warhol. </a:t>
            </a:r>
            <a:r>
              <a:rPr lang="en-US" altLang="en-US" sz="1000" i="1"/>
              <a:t>Campbell’s Soup Cans. </a:t>
            </a:r>
            <a:r>
              <a:rPr lang="en-US" altLang="en-US" sz="1000"/>
              <a:t>1962.</a:t>
            </a:r>
          </a:p>
        </p:txBody>
      </p:sp>
      <p:cxnSp>
        <p:nvCxnSpPr>
          <p:cNvPr id="15365"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5366"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15367" name="Text Box 2"/>
          <p:cNvSpPr txBox="1">
            <a:spLocks noChangeArrowheads="1"/>
          </p:cNvSpPr>
          <p:nvPr/>
        </p:nvSpPr>
        <p:spPr bwMode="auto">
          <a:xfrm>
            <a:off x="990600" y="347663"/>
            <a:ext cx="689927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look at </a:t>
            </a:r>
            <a:r>
              <a:rPr lang="en-US" altLang="en-US" sz="2800" i="1">
                <a:latin typeface="Arial Black" panose="020B0A04020102020204" pitchFamily="34" charset="0"/>
              </a:rPr>
              <a:t>Campbell’s Soup Cans</a:t>
            </a:r>
            <a:r>
              <a:rPr lang="en-US" altLang="en-US" sz="2800">
                <a:latin typeface="Arial Black" panose="020B0A04020102020204" pitchFamily="34" charset="0"/>
              </a:rPr>
              <a:t> by Andy Warhol.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50179" name="Text Box 2"/>
          <p:cNvSpPr txBox="1">
            <a:spLocks noChangeArrowheads="1"/>
          </p:cNvSpPr>
          <p:nvPr/>
        </p:nvSpPr>
        <p:spPr bwMode="auto">
          <a:xfrm>
            <a:off x="533400" y="322263"/>
            <a:ext cx="8153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Arial Black" panose="020B0A04020102020204" pitchFamily="34" charset="0"/>
              </a:rPr>
              <a:t>Let’s compare Warhol’s </a:t>
            </a:r>
            <a:r>
              <a:rPr lang="en-US" altLang="en-US" i="1">
                <a:latin typeface="Arial Black" panose="020B0A04020102020204" pitchFamily="34" charset="0"/>
              </a:rPr>
              <a:t>Gold Marilyn </a:t>
            </a:r>
            <a:r>
              <a:rPr lang="en-US" altLang="en-US">
                <a:latin typeface="Arial Black" panose="020B0A04020102020204" pitchFamily="34" charset="0"/>
              </a:rPr>
              <a:t>to Pettibone’s miniature ‘art replica’</a:t>
            </a:r>
          </a:p>
        </p:txBody>
      </p:sp>
      <p:pic>
        <p:nvPicPr>
          <p:cNvPr id="50180" name="Picture 8" descr="Warhol. Gold Marily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090863"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9"/>
          <p:cNvSpPr txBox="1">
            <a:spLocks noChangeArrowheads="1"/>
          </p:cNvSpPr>
          <p:nvPr/>
        </p:nvSpPr>
        <p:spPr bwMode="auto">
          <a:xfrm>
            <a:off x="4114800" y="1031875"/>
            <a:ext cx="4724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1"/>
          </a:p>
          <a:p>
            <a:pPr eaLnBrk="1" hangingPunct="1">
              <a:buFont typeface="Arial" panose="020B0604020202020204" pitchFamily="34" charset="0"/>
              <a:buChar char="•"/>
            </a:pPr>
            <a:r>
              <a:rPr lang="en-US" altLang="en-US" sz="1800"/>
              <a:t> What do you think Pettibone’s artistic project of creating smaller ‘art replicas’ is about?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 Do you think Warhol minded? Why or why not?</a:t>
            </a:r>
            <a:endParaRPr lang="en-US" altLang="en-US" sz="1800" i="1"/>
          </a:p>
        </p:txBody>
      </p:sp>
      <p:sp>
        <p:nvSpPr>
          <p:cNvPr id="50182" name="TextBox 10"/>
          <p:cNvSpPr txBox="1">
            <a:spLocks noChangeArrowheads="1"/>
          </p:cNvSpPr>
          <p:nvPr/>
        </p:nvSpPr>
        <p:spPr bwMode="auto">
          <a:xfrm>
            <a:off x="457200" y="5846763"/>
            <a:ext cx="2057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Andy Warhol. </a:t>
            </a:r>
            <a:r>
              <a:rPr lang="en-US" altLang="en-US" sz="1000" i="1"/>
              <a:t>Gold Marilyn. </a:t>
            </a:r>
            <a:r>
              <a:rPr lang="en-US" altLang="en-US" sz="1000"/>
              <a:t>1962</a:t>
            </a:r>
          </a:p>
        </p:txBody>
      </p:sp>
      <p:cxnSp>
        <p:nvCxnSpPr>
          <p:cNvPr id="50183"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0184"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50185" name="Rectangle 11"/>
          <p:cNvSpPr>
            <a:spLocks noChangeArrowheads="1"/>
          </p:cNvSpPr>
          <p:nvPr/>
        </p:nvSpPr>
        <p:spPr bwMode="auto">
          <a:xfrm>
            <a:off x="4038600" y="5692775"/>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Richard Pettibone. </a:t>
            </a:r>
            <a:r>
              <a:rPr lang="en-US" altLang="en-US" sz="1000" i="1"/>
              <a:t>Andy Warhol, "Marilyn Monroe," 1964</a:t>
            </a:r>
            <a:r>
              <a:rPr lang="en-US" altLang="en-US" sz="1000"/>
              <a:t>. 1968. </a:t>
            </a:r>
          </a:p>
        </p:txBody>
      </p:sp>
      <p:pic>
        <p:nvPicPr>
          <p:cNvPr id="50186" name="Picture 12" descr="Richard Pettibone. Andy Warhol, Mariyln Monore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3276600"/>
            <a:ext cx="2381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52227" name="Picture 8" descr="Warhol. Self Portra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36688"/>
            <a:ext cx="43434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9"/>
          <p:cNvSpPr txBox="1">
            <a:spLocks noChangeArrowheads="1"/>
          </p:cNvSpPr>
          <p:nvPr/>
        </p:nvSpPr>
        <p:spPr bwMode="auto">
          <a:xfrm>
            <a:off x="5181600" y="1371600"/>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Can you identify all of the different colors and color combinations Warhol used in the self-portrait grid?</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What visual affect does the repeated image have on your perception of Warhol?</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Do you think Warhol was emulating other media? Why or why not?</a:t>
            </a:r>
          </a:p>
        </p:txBody>
      </p:sp>
      <p:sp>
        <p:nvSpPr>
          <p:cNvPr id="52229" name="TextBox 11"/>
          <p:cNvSpPr txBox="1">
            <a:spLocks noChangeArrowheads="1"/>
          </p:cNvSpPr>
          <p:nvPr/>
        </p:nvSpPr>
        <p:spPr bwMode="auto">
          <a:xfrm>
            <a:off x="398463" y="5849938"/>
            <a:ext cx="20494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Andy Warhol. </a:t>
            </a:r>
            <a:r>
              <a:rPr lang="en-US" altLang="en-US" sz="1000" i="1"/>
              <a:t>Self-Portrait. </a:t>
            </a:r>
            <a:r>
              <a:rPr lang="en-US" altLang="en-US" sz="1000"/>
              <a:t>1966.</a:t>
            </a:r>
          </a:p>
        </p:txBody>
      </p:sp>
      <p:cxnSp>
        <p:nvCxnSpPr>
          <p:cNvPr id="52230"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2231"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52232" name="Rectangle 9"/>
          <p:cNvSpPr>
            <a:spLocks noChangeArrowheads="1"/>
          </p:cNvSpPr>
          <p:nvPr/>
        </p:nvSpPr>
        <p:spPr bwMode="auto">
          <a:xfrm>
            <a:off x="396875" y="447675"/>
            <a:ext cx="821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look at </a:t>
            </a:r>
            <a:r>
              <a:rPr lang="en-US" altLang="en-US" sz="2800" i="1">
                <a:latin typeface="Arial Black" panose="020B0A04020102020204" pitchFamily="34" charset="0"/>
              </a:rPr>
              <a:t>Self-Portrait </a:t>
            </a:r>
            <a:r>
              <a:rPr lang="en-US" altLang="en-US" sz="2800">
                <a:latin typeface="Arial Black" panose="020B0A04020102020204" pitchFamily="34" charset="0"/>
              </a:rPr>
              <a:t>by Andy Warhol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54275" name="Picture 6" descr="James Rosenquist. Marilyn Monore 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6388" y="1265238"/>
            <a:ext cx="3451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7"/>
          <p:cNvSpPr txBox="1">
            <a:spLocks noChangeArrowheads="1"/>
          </p:cNvSpPr>
          <p:nvPr/>
        </p:nvSpPr>
        <p:spPr bwMode="auto">
          <a:xfrm>
            <a:off x="2743200" y="5849938"/>
            <a:ext cx="2751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00"/>
              <a:t>James Rosenquist.  </a:t>
            </a:r>
            <a:r>
              <a:rPr lang="en-US" altLang="en-US" sz="1000" i="1"/>
              <a:t>Marilyn Monroe, I.  </a:t>
            </a:r>
            <a:r>
              <a:rPr lang="en-US" altLang="en-US" sz="1000"/>
              <a:t>1962.</a:t>
            </a:r>
          </a:p>
        </p:txBody>
      </p:sp>
      <p:cxnSp>
        <p:nvCxnSpPr>
          <p:cNvPr id="5427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4278"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54279" name="Rectangle 8"/>
          <p:cNvSpPr>
            <a:spLocks noChangeArrowheads="1"/>
          </p:cNvSpPr>
          <p:nvPr/>
        </p:nvSpPr>
        <p:spPr bwMode="auto">
          <a:xfrm>
            <a:off x="965200" y="311150"/>
            <a:ext cx="7239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Arial Black" panose="020B0A04020102020204" pitchFamily="34" charset="0"/>
              </a:rPr>
              <a:t>Let’s look at </a:t>
            </a:r>
            <a:r>
              <a:rPr lang="en-US" altLang="en-US" i="1">
                <a:latin typeface="Arial Black" panose="020B0A04020102020204" pitchFamily="34" charset="0"/>
              </a:rPr>
              <a:t>Marilyn Monroe I </a:t>
            </a:r>
            <a:r>
              <a:rPr lang="en-US" altLang="en-US">
                <a:latin typeface="Arial Black" panose="020B0A04020102020204" pitchFamily="34" charset="0"/>
              </a:rPr>
              <a:t>by James Rosenquist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56323" name="TextBox 8"/>
          <p:cNvSpPr txBox="1">
            <a:spLocks noChangeArrowheads="1"/>
          </p:cNvSpPr>
          <p:nvPr/>
        </p:nvSpPr>
        <p:spPr bwMode="auto">
          <a:xfrm>
            <a:off x="457200" y="304800"/>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latin typeface="Arial Black" panose="020B0A04020102020204" pitchFamily="34" charset="0"/>
              </a:rPr>
              <a:t>Let’s compare two celebrity portraits by Richard Avedon</a:t>
            </a:r>
          </a:p>
        </p:txBody>
      </p:sp>
      <p:sp>
        <p:nvSpPr>
          <p:cNvPr id="56324" name="Rectangle 10"/>
          <p:cNvSpPr>
            <a:spLocks noChangeArrowheads="1"/>
          </p:cNvSpPr>
          <p:nvPr/>
        </p:nvSpPr>
        <p:spPr bwMode="auto">
          <a:xfrm>
            <a:off x="838200" y="5638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Richard Avedon.  </a:t>
            </a:r>
            <a:r>
              <a:rPr lang="en-US" altLang="en-US" sz="1000" i="1"/>
              <a:t>Malcolm X, Black Nationalist leader. New York.  </a:t>
            </a:r>
            <a:r>
              <a:rPr lang="en-US" altLang="en-US" sz="1000"/>
              <a:t>1963</a:t>
            </a:r>
          </a:p>
        </p:txBody>
      </p:sp>
      <p:sp>
        <p:nvSpPr>
          <p:cNvPr id="56325" name="Rectangle 12"/>
          <p:cNvSpPr>
            <a:spLocks noChangeArrowheads="1"/>
          </p:cNvSpPr>
          <p:nvPr/>
        </p:nvSpPr>
        <p:spPr bwMode="auto">
          <a:xfrm>
            <a:off x="4495800" y="5726113"/>
            <a:ext cx="3898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Richard Avedon. </a:t>
            </a:r>
            <a:r>
              <a:rPr lang="en-US" altLang="en-US" sz="1000" i="1"/>
              <a:t>Marilyn Monroe, actress, New York. </a:t>
            </a:r>
            <a:r>
              <a:rPr lang="en-US" altLang="en-US" sz="1000"/>
              <a:t>May 6, 1957</a:t>
            </a:r>
          </a:p>
        </p:txBody>
      </p:sp>
      <p:pic>
        <p:nvPicPr>
          <p:cNvPr id="56326" name="Picture 15" descr="473_2009_RIC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28788"/>
            <a:ext cx="389890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1" descr="Avedon_Malcolm 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8050" y="1728788"/>
            <a:ext cx="316230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8"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6329"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58371" name="TextBox 14"/>
          <p:cNvSpPr txBox="1">
            <a:spLocks noChangeArrowheads="1"/>
          </p:cNvSpPr>
          <p:nvPr/>
        </p:nvSpPr>
        <p:spPr bwMode="auto">
          <a:xfrm>
            <a:off x="260350" y="685800"/>
            <a:ext cx="8731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latin typeface="Arial Black" panose="020B0A04020102020204" pitchFamily="34" charset="0"/>
              </a:rPr>
              <a:t>Let’s compare these celebrity portraits from the 1960s to today</a:t>
            </a:r>
          </a:p>
        </p:txBody>
      </p:sp>
      <p:pic>
        <p:nvPicPr>
          <p:cNvPr id="58372" name="Picture 15" descr="153_1988_C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550" y="1863725"/>
            <a:ext cx="24828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16"/>
          <p:cNvSpPr txBox="1">
            <a:spLocks noChangeArrowheads="1"/>
          </p:cNvSpPr>
          <p:nvPr/>
        </p:nvSpPr>
        <p:spPr bwMode="auto">
          <a:xfrm>
            <a:off x="5715000" y="270192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58374" name="Picture 10" descr="Warhol_Untitled for Marilyn Monro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828800"/>
            <a:ext cx="29765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Box 12"/>
          <p:cNvSpPr txBox="1">
            <a:spLocks noChangeArrowheads="1"/>
          </p:cNvSpPr>
          <p:nvPr/>
        </p:nvSpPr>
        <p:spPr bwMode="auto">
          <a:xfrm>
            <a:off x="304800" y="5295900"/>
            <a:ext cx="2249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Richard Avedon. </a:t>
            </a:r>
            <a:r>
              <a:rPr lang="en-US" altLang="en-US" sz="1000" i="1">
                <a:cs typeface="Arial" panose="020B0604020202020204" pitchFamily="34" charset="0"/>
              </a:rPr>
              <a:t>John Lennon. </a:t>
            </a:r>
            <a:r>
              <a:rPr lang="en-US" altLang="en-US" sz="1000">
                <a:cs typeface="Arial" panose="020B0604020202020204" pitchFamily="34" charset="0"/>
              </a:rPr>
              <a:t>1967</a:t>
            </a:r>
          </a:p>
        </p:txBody>
      </p:sp>
      <p:sp>
        <p:nvSpPr>
          <p:cNvPr id="58376" name="TextBox 13"/>
          <p:cNvSpPr txBox="1">
            <a:spLocks noChangeArrowheads="1"/>
          </p:cNvSpPr>
          <p:nvPr/>
        </p:nvSpPr>
        <p:spPr bwMode="auto">
          <a:xfrm>
            <a:off x="2895600" y="5773738"/>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Sheppard Fairey. </a:t>
            </a:r>
            <a:r>
              <a:rPr lang="en-US" altLang="en-US" sz="1000" i="1"/>
              <a:t>Barack Obama "Hope" poster. </a:t>
            </a:r>
            <a:r>
              <a:rPr lang="en-US" altLang="en-US" sz="1000"/>
              <a:t>2008  </a:t>
            </a:r>
          </a:p>
        </p:txBody>
      </p:sp>
      <p:sp>
        <p:nvSpPr>
          <p:cNvPr id="58377" name="TextBox 14"/>
          <p:cNvSpPr txBox="1">
            <a:spLocks noChangeArrowheads="1"/>
          </p:cNvSpPr>
          <p:nvPr/>
        </p:nvSpPr>
        <p:spPr bwMode="auto">
          <a:xfrm>
            <a:off x="5741988" y="4800600"/>
            <a:ext cx="2944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Andy Warhol. </a:t>
            </a:r>
            <a:r>
              <a:rPr lang="en-US" altLang="en-US" sz="1000" i="1">
                <a:cs typeface="Arial" panose="020B0604020202020204" pitchFamily="34" charset="0"/>
              </a:rPr>
              <a:t>Untitled from Marilyn Monroe (Marilyn). </a:t>
            </a:r>
            <a:r>
              <a:rPr lang="en-US" altLang="en-US" sz="1000">
                <a:cs typeface="Arial" panose="020B0604020202020204" pitchFamily="34" charset="0"/>
              </a:rPr>
              <a:t>1967</a:t>
            </a:r>
          </a:p>
        </p:txBody>
      </p:sp>
      <p:cxnSp>
        <p:nvCxnSpPr>
          <p:cNvPr id="58378"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8379"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pic>
        <p:nvPicPr>
          <p:cNvPr id="58380" name="Picture 14" descr="Barack_Obama_Hope_pos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806575"/>
            <a:ext cx="2643188"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17411" name="Picture 5" descr="Jackson Pollock. One Number 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06600"/>
            <a:ext cx="522287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Warhol. Soup C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2006600"/>
            <a:ext cx="28146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7"/>
          <p:cNvSpPr txBox="1">
            <a:spLocks noChangeArrowheads="1"/>
          </p:cNvSpPr>
          <p:nvPr/>
        </p:nvSpPr>
        <p:spPr bwMode="auto">
          <a:xfrm>
            <a:off x="381000" y="4706938"/>
            <a:ext cx="2908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Jackson Pollock.  </a:t>
            </a:r>
            <a:r>
              <a:rPr lang="en-US" altLang="en-US" sz="1000" i="1"/>
              <a:t>One:  Number 31, 1950.</a:t>
            </a:r>
            <a:r>
              <a:rPr lang="en-US" altLang="en-US" sz="1000"/>
              <a:t>1950.</a:t>
            </a:r>
          </a:p>
        </p:txBody>
      </p:sp>
      <p:sp>
        <p:nvSpPr>
          <p:cNvPr id="17414" name="TextBox 5"/>
          <p:cNvSpPr txBox="1">
            <a:spLocks noChangeArrowheads="1"/>
          </p:cNvSpPr>
          <p:nvPr/>
        </p:nvSpPr>
        <p:spPr bwMode="auto">
          <a:xfrm>
            <a:off x="5908675" y="3759200"/>
            <a:ext cx="2679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Andy Warhol. </a:t>
            </a:r>
            <a:r>
              <a:rPr lang="en-US" altLang="en-US" sz="1000" i="1"/>
              <a:t>Campbell’s Soup Cans. </a:t>
            </a:r>
            <a:r>
              <a:rPr lang="en-US" altLang="en-US" sz="1000"/>
              <a:t>1962.</a:t>
            </a:r>
          </a:p>
        </p:txBody>
      </p:sp>
      <p:cxnSp>
        <p:nvCxnSpPr>
          <p:cNvPr id="17415"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7416"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17417" name="Text Box 2"/>
          <p:cNvSpPr txBox="1">
            <a:spLocks noChangeArrowheads="1"/>
          </p:cNvSpPr>
          <p:nvPr/>
        </p:nvSpPr>
        <p:spPr bwMode="auto">
          <a:xfrm>
            <a:off x="457200" y="784225"/>
            <a:ext cx="826611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compare these works by Andy Warhol and Jackson Pollock.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Appropriation</a:t>
            </a:r>
          </a:p>
        </p:txBody>
      </p:sp>
      <p:sp>
        <p:nvSpPr>
          <p:cNvPr id="19459"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19460"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461"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2048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600200"/>
            <a:ext cx="2062163"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0"/>
          <p:cNvSpPr txBox="1">
            <a:spLocks noChangeArrowheads="1"/>
          </p:cNvSpPr>
          <p:nvPr/>
        </p:nvSpPr>
        <p:spPr bwMode="auto">
          <a:xfrm>
            <a:off x="457200" y="5661025"/>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Marcel Duchamp. </a:t>
            </a:r>
            <a:r>
              <a:rPr lang="en-US" altLang="en-US" sz="900" i="1">
                <a:cs typeface="Arial" panose="020B0604020202020204" pitchFamily="34" charset="0"/>
              </a:rPr>
              <a:t>Bicycle Wheel. </a:t>
            </a:r>
            <a:r>
              <a:rPr lang="en-US" altLang="en-US" sz="900">
                <a:cs typeface="Arial" panose="020B0604020202020204" pitchFamily="34" charset="0"/>
              </a:rPr>
              <a:t>1951 (third version, after lost original of 1913)</a:t>
            </a:r>
          </a:p>
        </p:txBody>
      </p:sp>
      <p:sp>
        <p:nvSpPr>
          <p:cNvPr id="20485" name="TextBox 11"/>
          <p:cNvSpPr txBox="1">
            <a:spLocks noChangeArrowheads="1"/>
          </p:cNvSpPr>
          <p:nvPr/>
        </p:nvSpPr>
        <p:spPr bwMode="auto">
          <a:xfrm>
            <a:off x="3200400" y="1600200"/>
            <a:ext cx="533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 The concept of </a:t>
            </a:r>
            <a:r>
              <a:rPr lang="en-US" altLang="en-US" sz="1800" b="1">
                <a:cs typeface="Arial" panose="020B0604020202020204" pitchFamily="34" charset="0"/>
              </a:rPr>
              <a:t>appropriation</a:t>
            </a:r>
            <a:r>
              <a:rPr lang="en-US" altLang="en-US" sz="1800">
                <a:cs typeface="Arial" panose="020B0604020202020204" pitchFamily="34" charset="0"/>
              </a:rPr>
              <a:t>—borrowing images or objects to make art—began in the early 20</a:t>
            </a:r>
            <a:r>
              <a:rPr lang="en-US" altLang="en-US" sz="1800" baseline="30000">
                <a:cs typeface="Arial" panose="020B0604020202020204" pitchFamily="34" charset="0"/>
              </a:rPr>
              <a:t>th</a:t>
            </a:r>
            <a:r>
              <a:rPr lang="en-US" altLang="en-US" sz="1800">
                <a:cs typeface="Arial" panose="020B0604020202020204" pitchFamily="34" charset="0"/>
              </a:rPr>
              <a:t> century with Dada artists like Marcel Duchamp. </a:t>
            </a:r>
            <a:endParaRPr lang="en-US" altLang="en-US" sz="1800" b="1">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In your opinion, is this art? Why or why not?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How did Duchamp’s act of appropriating two distinct objects create something new? </a:t>
            </a:r>
          </a:p>
          <a:p>
            <a:pPr eaLnBrk="1" hangingPunct="1"/>
            <a:endParaRPr lang="en-US" altLang="en-US" sz="1800"/>
          </a:p>
        </p:txBody>
      </p:sp>
      <p:cxnSp>
        <p:nvCxnSpPr>
          <p:cNvPr id="20486"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0487"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20488" name="Text Box 2"/>
          <p:cNvSpPr txBox="1">
            <a:spLocks noChangeArrowheads="1"/>
          </p:cNvSpPr>
          <p:nvPr/>
        </p:nvSpPr>
        <p:spPr bwMode="auto">
          <a:xfrm>
            <a:off x="587375" y="474663"/>
            <a:ext cx="8328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What is appropriation? Let’s take a look at Marcel Duchamp’s </a:t>
            </a:r>
            <a:r>
              <a:rPr lang="en-US" altLang="en-US" sz="2800" i="1">
                <a:latin typeface="Arial Black" panose="020B0A04020102020204" pitchFamily="34" charset="0"/>
              </a:rPr>
              <a:t>Bicycle Wheel</a:t>
            </a:r>
            <a:r>
              <a:rPr lang="en-US" altLang="en-US" sz="2800">
                <a:latin typeface="Arial Black" panose="020B0A04020102020204"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225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524000"/>
            <a:ext cx="3381375"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3"/>
          <p:cNvSpPr txBox="1">
            <a:spLocks noChangeArrowheads="1"/>
          </p:cNvSpPr>
          <p:nvPr/>
        </p:nvSpPr>
        <p:spPr bwMode="auto">
          <a:xfrm>
            <a:off x="4343400" y="1730375"/>
            <a:ext cx="44418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a:p>
            <a:pPr eaLnBrk="1" hangingPunct="1"/>
            <a:endParaRPr lang="en-US" altLang="en-US" sz="1800" b="1">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Dada artist Kurt Schwitters combined bits and pieces of tossed off culture in artworks known as </a:t>
            </a:r>
            <a:r>
              <a:rPr lang="en-US" altLang="en-US" sz="1800" b="1">
                <a:cs typeface="Arial" panose="020B0604020202020204" pitchFamily="34" charset="0"/>
              </a:rPr>
              <a:t>assemblages</a:t>
            </a:r>
            <a:r>
              <a:rPr lang="en-US" altLang="en-US" sz="1800">
                <a:cs typeface="Arial" panose="020B0604020202020204" pitchFamily="34" charset="0"/>
              </a:rPr>
              <a:t>.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What kinds of found objects can you name in this work of art?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 In your opinion, can art be made of anything at all? </a:t>
            </a:r>
          </a:p>
          <a:p>
            <a:pPr eaLnBrk="1" hangingPunct="1"/>
            <a:endParaRPr lang="en-US" altLang="en-US" sz="1800"/>
          </a:p>
        </p:txBody>
      </p:sp>
      <p:sp>
        <p:nvSpPr>
          <p:cNvPr id="22533" name="TextBox 14"/>
          <p:cNvSpPr txBox="1">
            <a:spLocks noChangeArrowheads="1"/>
          </p:cNvSpPr>
          <p:nvPr/>
        </p:nvSpPr>
        <p:spPr bwMode="auto">
          <a:xfrm>
            <a:off x="331788" y="5715000"/>
            <a:ext cx="33258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Kurt Schwitters. </a:t>
            </a:r>
            <a:r>
              <a:rPr lang="en-US" altLang="en-US" sz="900" i="1">
                <a:cs typeface="Arial" panose="020B0604020202020204" pitchFamily="34" charset="0"/>
              </a:rPr>
              <a:t>Merz Picture 32 A. The Cherry Picture</a:t>
            </a:r>
            <a:r>
              <a:rPr lang="en-US" altLang="en-US" sz="900">
                <a:cs typeface="Arial" panose="020B0604020202020204" pitchFamily="34" charset="0"/>
              </a:rPr>
              <a:t>. 1921 </a:t>
            </a:r>
          </a:p>
        </p:txBody>
      </p:sp>
      <p:cxnSp>
        <p:nvCxnSpPr>
          <p:cNvPr id="22534"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2535"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22536" name="Text Box 2"/>
          <p:cNvSpPr txBox="1">
            <a:spLocks noChangeArrowheads="1"/>
          </p:cNvSpPr>
          <p:nvPr/>
        </p:nvSpPr>
        <p:spPr bwMode="auto">
          <a:xfrm>
            <a:off x="457200" y="423863"/>
            <a:ext cx="83280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Long before Pop Art, artists of the Dada movement were using everyday materials.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245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344613"/>
            <a:ext cx="6121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6"/>
          <p:cNvSpPr>
            <a:spLocks noChangeArrowheads="1"/>
          </p:cNvSpPr>
          <p:nvPr/>
        </p:nvSpPr>
        <p:spPr bwMode="auto">
          <a:xfrm>
            <a:off x="1447800" y="5849938"/>
            <a:ext cx="2514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Robert Rauschenberg. </a:t>
            </a:r>
            <a:r>
              <a:rPr lang="en-US" altLang="en-US" sz="1000" i="1">
                <a:cs typeface="Arial" panose="020B0604020202020204" pitchFamily="34" charset="0"/>
              </a:rPr>
              <a:t>Rebus. </a:t>
            </a:r>
            <a:r>
              <a:rPr lang="en-US" altLang="en-US" sz="1000">
                <a:cs typeface="Arial" panose="020B0604020202020204" pitchFamily="34" charset="0"/>
              </a:rPr>
              <a:t>1955</a:t>
            </a:r>
          </a:p>
        </p:txBody>
      </p:sp>
      <p:cxnSp>
        <p:nvCxnSpPr>
          <p:cNvPr id="24581"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582"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24583" name="Text Box 2"/>
          <p:cNvSpPr txBox="1">
            <a:spLocks noChangeArrowheads="1"/>
          </p:cNvSpPr>
          <p:nvPr/>
        </p:nvSpPr>
        <p:spPr bwMode="auto">
          <a:xfrm>
            <a:off x="457200" y="347663"/>
            <a:ext cx="8153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Let’s take a look at </a:t>
            </a:r>
            <a:r>
              <a:rPr lang="en-US" altLang="en-US" sz="2800" i="1">
                <a:latin typeface="Arial Black" panose="020B0A04020102020204" pitchFamily="34" charset="0"/>
              </a:rPr>
              <a:t>Rebus</a:t>
            </a:r>
            <a:r>
              <a:rPr lang="en-US" altLang="en-US" sz="2800">
                <a:latin typeface="Arial Black" panose="020B0A04020102020204" pitchFamily="34" charset="0"/>
              </a:rPr>
              <a:t> by Robert Rauschenberg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26627" name="Rectangle 6"/>
          <p:cNvSpPr>
            <a:spLocks noChangeArrowheads="1"/>
          </p:cNvSpPr>
          <p:nvPr/>
        </p:nvSpPr>
        <p:spPr bwMode="auto">
          <a:xfrm>
            <a:off x="457200" y="5849938"/>
            <a:ext cx="2263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Robert </a:t>
            </a:r>
            <a:r>
              <a:rPr lang="en-US" altLang="en-US" sz="1000">
                <a:cs typeface="Arial" panose="020B0604020202020204" pitchFamily="34" charset="0"/>
              </a:rPr>
              <a:t>Rauschenberg</a:t>
            </a:r>
            <a:r>
              <a:rPr lang="en-US" altLang="en-US" sz="900">
                <a:cs typeface="Arial" panose="020B0604020202020204" pitchFamily="34" charset="0"/>
              </a:rPr>
              <a:t>. </a:t>
            </a:r>
            <a:r>
              <a:rPr lang="en-US" altLang="en-US" sz="900" i="1">
                <a:cs typeface="Arial" panose="020B0604020202020204" pitchFamily="34" charset="0"/>
              </a:rPr>
              <a:t>Bed. </a:t>
            </a:r>
            <a:r>
              <a:rPr lang="en-US" altLang="en-US" sz="900">
                <a:cs typeface="Arial" panose="020B0604020202020204" pitchFamily="34" charset="0"/>
              </a:rPr>
              <a:t>1955</a:t>
            </a:r>
          </a:p>
        </p:txBody>
      </p:sp>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938" y="1143000"/>
            <a:ext cx="2205037"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11"/>
          <p:cNvSpPr txBox="1">
            <a:spLocks noChangeArrowheads="1"/>
          </p:cNvSpPr>
          <p:nvPr/>
        </p:nvSpPr>
        <p:spPr bwMode="auto">
          <a:xfrm>
            <a:off x="3352800" y="1951038"/>
            <a:ext cx="4851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i="1">
                <a:cs typeface="Arial" panose="020B0604020202020204" pitchFamily="34" charset="0"/>
              </a:rPr>
              <a:t>Bed</a:t>
            </a:r>
            <a:r>
              <a:rPr lang="en-US" altLang="en-US" sz="1800">
                <a:cs typeface="Arial" panose="020B0604020202020204" pitchFamily="34" charset="0"/>
              </a:rPr>
              <a:t> is one of Robert Rauschenberg's first </a:t>
            </a:r>
            <a:r>
              <a:rPr lang="en-US" altLang="en-US" sz="1800" b="1">
                <a:cs typeface="Arial" panose="020B0604020202020204" pitchFamily="34" charset="0"/>
              </a:rPr>
              <a:t>Combines</a:t>
            </a:r>
            <a:r>
              <a:rPr lang="en-US" altLang="en-US" sz="1800">
                <a:cs typeface="Arial" panose="020B0604020202020204" pitchFamily="34" charset="0"/>
              </a:rPr>
              <a:t>, the artist's term for his technique of attaching cast–off items to a traditional support.</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Could </a:t>
            </a:r>
            <a:r>
              <a:rPr lang="en-US" altLang="en-US" sz="1800" i="1">
                <a:cs typeface="Arial" panose="020B0604020202020204" pitchFamily="34" charset="0"/>
              </a:rPr>
              <a:t>Bed </a:t>
            </a:r>
            <a:r>
              <a:rPr lang="en-US" altLang="en-US" sz="1800">
                <a:cs typeface="Arial" panose="020B0604020202020204" pitchFamily="34" charset="0"/>
              </a:rPr>
              <a:t>be considered a self-portrait of the artist? Why or why not?</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How is it different than a traditional self-portrait?</a:t>
            </a:r>
          </a:p>
          <a:p>
            <a:pPr eaLnBrk="1" hangingPunct="1"/>
            <a:endParaRPr lang="en-US" altLang="en-US" sz="1800"/>
          </a:p>
        </p:txBody>
      </p:sp>
      <p:cxnSp>
        <p:nvCxnSpPr>
          <p:cNvPr id="26630"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6631"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
        <p:nvSpPr>
          <p:cNvPr id="26632" name="Text Box 2"/>
          <p:cNvSpPr txBox="1">
            <a:spLocks noChangeArrowheads="1"/>
          </p:cNvSpPr>
          <p:nvPr/>
        </p:nvSpPr>
        <p:spPr bwMode="auto">
          <a:xfrm>
            <a:off x="473075" y="474663"/>
            <a:ext cx="867092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Now let’s look at Rauschenberg’s </a:t>
            </a:r>
            <a:r>
              <a:rPr lang="en-US" altLang="en-US" sz="2800" i="1">
                <a:latin typeface="Arial Black" panose="020B0A04020102020204" pitchFamily="34" charset="0"/>
              </a:rPr>
              <a:t>Bed </a:t>
            </a:r>
            <a:r>
              <a:rPr lang="en-US" altLang="en-US" sz="2800">
                <a:latin typeface="Arial Black" panose="020B0A0402010202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pic>
        <p:nvPicPr>
          <p:cNvPr id="286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96875"/>
            <a:ext cx="65532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8"/>
          <p:cNvSpPr txBox="1">
            <a:spLocks noChangeArrowheads="1"/>
          </p:cNvSpPr>
          <p:nvPr/>
        </p:nvSpPr>
        <p:spPr bwMode="auto">
          <a:xfrm>
            <a:off x="1219200" y="4494213"/>
            <a:ext cx="24304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cs typeface="Arial" panose="020B0604020202020204" pitchFamily="34" charset="0"/>
              </a:rPr>
              <a:t>Andy Warhol. </a:t>
            </a:r>
            <a:r>
              <a:rPr lang="en-US" altLang="en-US" sz="900" i="1">
                <a:cs typeface="Arial" panose="020B0604020202020204" pitchFamily="34" charset="0"/>
              </a:rPr>
              <a:t>Campbell’s Soup Cans</a:t>
            </a:r>
            <a:r>
              <a:rPr lang="en-US" altLang="en-US" sz="900">
                <a:cs typeface="Arial" panose="020B0604020202020204" pitchFamily="34" charset="0"/>
              </a:rPr>
              <a:t>. 1962</a:t>
            </a:r>
          </a:p>
        </p:txBody>
      </p:sp>
      <p:sp>
        <p:nvSpPr>
          <p:cNvPr id="28677" name="TextBox 12"/>
          <p:cNvSpPr txBox="1">
            <a:spLocks noChangeArrowheads="1"/>
          </p:cNvSpPr>
          <p:nvPr/>
        </p:nvSpPr>
        <p:spPr bwMode="auto">
          <a:xfrm>
            <a:off x="1219200" y="4876800"/>
            <a:ext cx="647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Why do you think Andy Warhol chose </a:t>
            </a:r>
            <a:r>
              <a:rPr lang="en-US" altLang="en-US" sz="1800" i="1">
                <a:cs typeface="Arial" panose="020B0604020202020204" pitchFamily="34" charset="0"/>
              </a:rPr>
              <a:t>Campbell’s Soup Cans</a:t>
            </a:r>
            <a:r>
              <a:rPr lang="en-US" altLang="en-US" sz="1800">
                <a:cs typeface="Arial" panose="020B0604020202020204" pitchFamily="34" charset="0"/>
              </a:rPr>
              <a:t> as a subject? </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Why do you think he included so many canvases?</a:t>
            </a:r>
            <a:endParaRPr lang="en-US" altLang="en-US" sz="1800"/>
          </a:p>
        </p:txBody>
      </p:sp>
      <p:cxnSp>
        <p:nvCxnSpPr>
          <p:cNvPr id="28678"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8679" name="TextBox 4"/>
          <p:cNvSpPr txBox="1">
            <a:spLocks noChangeArrowheads="1"/>
          </p:cNvSpPr>
          <p:nvPr/>
        </p:nvSpPr>
        <p:spPr bwMode="auto">
          <a:xfrm>
            <a:off x="396875" y="6324600"/>
            <a:ext cx="1571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Pop Art Theme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1701</TotalTime>
  <Words>5366</Words>
  <Application>Microsoft Office PowerPoint</Application>
  <PresentationFormat>On-screen Show (4:3)</PresentationFormat>
  <Paragraphs>367</Paragraphs>
  <Slides>24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ＭＳ Ｐゴシック</vt:lpstr>
      <vt:lpstr>Calibri</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Garfinkel</dc:creator>
  <cp:lastModifiedBy>Owner</cp:lastModifiedBy>
  <cp:revision>46</cp:revision>
  <dcterms:created xsi:type="dcterms:W3CDTF">2012-12-11T19:29:21Z</dcterms:created>
  <dcterms:modified xsi:type="dcterms:W3CDTF">2023-04-01T13:35:51Z</dcterms:modified>
</cp:coreProperties>
</file>