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83" r:id="rId2"/>
    <p:sldId id="285" r:id="rId3"/>
    <p:sldId id="287" r:id="rId4"/>
    <p:sldId id="286" r:id="rId5"/>
    <p:sldId id="290" r:id="rId6"/>
    <p:sldId id="288" r:id="rId7"/>
    <p:sldId id="291" r:id="rId8"/>
    <p:sldId id="260" r:id="rId9"/>
    <p:sldId id="284" r:id="rId10"/>
    <p:sldId id="262" r:id="rId11"/>
    <p:sldId id="294" r:id="rId12"/>
    <p:sldId id="297" r:id="rId13"/>
    <p:sldId id="261" r:id="rId14"/>
    <p:sldId id="296" r:id="rId15"/>
    <p:sldId id="298" r:id="rId16"/>
    <p:sldId id="300" r:id="rId17"/>
    <p:sldId id="258" r:id="rId18"/>
    <p:sldId id="259" r:id="rId19"/>
    <p:sldId id="302" r:id="rId20"/>
    <p:sldId id="295" r:id="rId21"/>
    <p:sldId id="303" r:id="rId22"/>
    <p:sldId id="304" r:id="rId23"/>
    <p:sldId id="305" r:id="rId24"/>
    <p:sldId id="307" r:id="rId25"/>
    <p:sldId id="301" r:id="rId26"/>
    <p:sldId id="278" r:id="rId27"/>
    <p:sldId id="275" r:id="rId28"/>
    <p:sldId id="274" r:id="rId29"/>
    <p:sldId id="273" r:id="rId30"/>
    <p:sldId id="280" r:id="rId31"/>
    <p:sldId id="279" r:id="rId32"/>
    <p:sldId id="292" r:id="rId33"/>
    <p:sldId id="276" r:id="rId34"/>
    <p:sldId id="277" r:id="rId35"/>
    <p:sldId id="308" r:id="rId36"/>
    <p:sldId id="263" r:id="rId37"/>
    <p:sldId id="293" r:id="rId38"/>
    <p:sldId id="271" r:id="rId39"/>
    <p:sldId id="309" r:id="rId40"/>
    <p:sldId id="272" r:id="rId41"/>
    <p:sldId id="310" r:id="rId42"/>
    <p:sldId id="281" r:id="rId43"/>
    <p:sldId id="268" r:id="rId44"/>
    <p:sldId id="270" r:id="rId45"/>
    <p:sldId id="269" r:id="rId46"/>
    <p:sldId id="311" r:id="rId47"/>
    <p:sldId id="267" r:id="rId48"/>
    <p:sldId id="282"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3" autoAdjust="0"/>
    <p:restoredTop sz="94660"/>
  </p:normalViewPr>
  <p:slideViewPr>
    <p:cSldViewPr snapToGrid="0">
      <p:cViewPr varScale="1">
        <p:scale>
          <a:sx n="102" d="100"/>
          <a:sy n="102" d="100"/>
        </p:scale>
        <p:origin x="708" y="6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9C5E828-8E84-4409-82E9-A052C4A8B831}" type="datetimeFigureOut">
              <a:rPr lang="en-US" smtClean="0"/>
              <a:t>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61E501-3D45-4FD0-9690-C2952F2C66BA}" type="slidenum">
              <a:rPr lang="en-US" smtClean="0"/>
              <a:t>‹#›</a:t>
            </a:fld>
            <a:endParaRPr lang="en-US"/>
          </a:p>
        </p:txBody>
      </p:sp>
    </p:spTree>
    <p:extLst>
      <p:ext uri="{BB962C8B-B14F-4D97-AF65-F5344CB8AC3E}">
        <p14:creationId xmlns:p14="http://schemas.microsoft.com/office/powerpoint/2010/main" val="577729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C5E828-8E84-4409-82E9-A052C4A8B831}" type="datetimeFigureOut">
              <a:rPr lang="en-US" smtClean="0"/>
              <a:t>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61E501-3D45-4FD0-9690-C2952F2C66BA}" type="slidenum">
              <a:rPr lang="en-US" smtClean="0"/>
              <a:t>‹#›</a:t>
            </a:fld>
            <a:endParaRPr lang="en-US"/>
          </a:p>
        </p:txBody>
      </p:sp>
    </p:spTree>
    <p:extLst>
      <p:ext uri="{BB962C8B-B14F-4D97-AF65-F5344CB8AC3E}">
        <p14:creationId xmlns:p14="http://schemas.microsoft.com/office/powerpoint/2010/main" val="2793557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C5E828-8E84-4409-82E9-A052C4A8B831}" type="datetimeFigureOut">
              <a:rPr lang="en-US" smtClean="0"/>
              <a:t>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61E501-3D45-4FD0-9690-C2952F2C66BA}" type="slidenum">
              <a:rPr lang="en-US" smtClean="0"/>
              <a:t>‹#›</a:t>
            </a:fld>
            <a:endParaRPr lang="en-US"/>
          </a:p>
        </p:txBody>
      </p:sp>
    </p:spTree>
    <p:extLst>
      <p:ext uri="{BB962C8B-B14F-4D97-AF65-F5344CB8AC3E}">
        <p14:creationId xmlns:p14="http://schemas.microsoft.com/office/powerpoint/2010/main" val="3279246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C5E828-8E84-4409-82E9-A052C4A8B831}" type="datetimeFigureOut">
              <a:rPr lang="en-US" smtClean="0"/>
              <a:t>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61E501-3D45-4FD0-9690-C2952F2C66BA}" type="slidenum">
              <a:rPr lang="en-US" smtClean="0"/>
              <a:t>‹#›</a:t>
            </a:fld>
            <a:endParaRPr lang="en-US"/>
          </a:p>
        </p:txBody>
      </p:sp>
    </p:spTree>
    <p:extLst>
      <p:ext uri="{BB962C8B-B14F-4D97-AF65-F5344CB8AC3E}">
        <p14:creationId xmlns:p14="http://schemas.microsoft.com/office/powerpoint/2010/main" val="398395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9C5E828-8E84-4409-82E9-A052C4A8B831}" type="datetimeFigureOut">
              <a:rPr lang="en-US" smtClean="0"/>
              <a:t>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61E501-3D45-4FD0-9690-C2952F2C66BA}" type="slidenum">
              <a:rPr lang="en-US" smtClean="0"/>
              <a:t>‹#›</a:t>
            </a:fld>
            <a:endParaRPr lang="en-US"/>
          </a:p>
        </p:txBody>
      </p:sp>
    </p:spTree>
    <p:extLst>
      <p:ext uri="{BB962C8B-B14F-4D97-AF65-F5344CB8AC3E}">
        <p14:creationId xmlns:p14="http://schemas.microsoft.com/office/powerpoint/2010/main" val="3377927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9C5E828-8E84-4409-82E9-A052C4A8B831}" type="datetimeFigureOut">
              <a:rPr lang="en-US" smtClean="0"/>
              <a:t>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61E501-3D45-4FD0-9690-C2952F2C66BA}" type="slidenum">
              <a:rPr lang="en-US" smtClean="0"/>
              <a:t>‹#›</a:t>
            </a:fld>
            <a:endParaRPr lang="en-US"/>
          </a:p>
        </p:txBody>
      </p:sp>
    </p:spTree>
    <p:extLst>
      <p:ext uri="{BB962C8B-B14F-4D97-AF65-F5344CB8AC3E}">
        <p14:creationId xmlns:p14="http://schemas.microsoft.com/office/powerpoint/2010/main" val="11124107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9C5E828-8E84-4409-82E9-A052C4A8B831}" type="datetimeFigureOut">
              <a:rPr lang="en-US" smtClean="0"/>
              <a:t>1/9/2020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61E501-3D45-4FD0-9690-C2952F2C66BA}" type="slidenum">
              <a:rPr lang="en-US" smtClean="0"/>
              <a:t>‹#›</a:t>
            </a:fld>
            <a:endParaRPr lang="en-US"/>
          </a:p>
        </p:txBody>
      </p:sp>
    </p:spTree>
    <p:extLst>
      <p:ext uri="{BB962C8B-B14F-4D97-AF65-F5344CB8AC3E}">
        <p14:creationId xmlns:p14="http://schemas.microsoft.com/office/powerpoint/2010/main" val="561722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9C5E828-8E84-4409-82E9-A052C4A8B831}" type="datetimeFigureOut">
              <a:rPr lang="en-US" smtClean="0"/>
              <a:t>1/9/2020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61E501-3D45-4FD0-9690-C2952F2C66BA}" type="slidenum">
              <a:rPr lang="en-US" smtClean="0"/>
              <a:t>‹#›</a:t>
            </a:fld>
            <a:endParaRPr lang="en-US"/>
          </a:p>
        </p:txBody>
      </p:sp>
    </p:spTree>
    <p:extLst>
      <p:ext uri="{BB962C8B-B14F-4D97-AF65-F5344CB8AC3E}">
        <p14:creationId xmlns:p14="http://schemas.microsoft.com/office/powerpoint/2010/main" val="37125387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C5E828-8E84-4409-82E9-A052C4A8B831}" type="datetimeFigureOut">
              <a:rPr lang="en-US" smtClean="0"/>
              <a:t>1/9/2020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61E501-3D45-4FD0-9690-C2952F2C66BA}" type="slidenum">
              <a:rPr lang="en-US" smtClean="0"/>
              <a:t>‹#›</a:t>
            </a:fld>
            <a:endParaRPr lang="en-US"/>
          </a:p>
        </p:txBody>
      </p:sp>
    </p:spTree>
    <p:extLst>
      <p:ext uri="{BB962C8B-B14F-4D97-AF65-F5344CB8AC3E}">
        <p14:creationId xmlns:p14="http://schemas.microsoft.com/office/powerpoint/2010/main" val="2437688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9C5E828-8E84-4409-82E9-A052C4A8B831}" type="datetimeFigureOut">
              <a:rPr lang="en-US" smtClean="0"/>
              <a:t>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61E501-3D45-4FD0-9690-C2952F2C66BA}" type="slidenum">
              <a:rPr lang="en-US" smtClean="0"/>
              <a:t>‹#›</a:t>
            </a:fld>
            <a:endParaRPr lang="en-US"/>
          </a:p>
        </p:txBody>
      </p:sp>
    </p:spTree>
    <p:extLst>
      <p:ext uri="{BB962C8B-B14F-4D97-AF65-F5344CB8AC3E}">
        <p14:creationId xmlns:p14="http://schemas.microsoft.com/office/powerpoint/2010/main" val="1638985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9C5E828-8E84-4409-82E9-A052C4A8B831}" type="datetimeFigureOut">
              <a:rPr lang="en-US" smtClean="0"/>
              <a:t>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61E501-3D45-4FD0-9690-C2952F2C66BA}" type="slidenum">
              <a:rPr lang="en-US" smtClean="0"/>
              <a:t>‹#›</a:t>
            </a:fld>
            <a:endParaRPr lang="en-US"/>
          </a:p>
        </p:txBody>
      </p:sp>
    </p:spTree>
    <p:extLst>
      <p:ext uri="{BB962C8B-B14F-4D97-AF65-F5344CB8AC3E}">
        <p14:creationId xmlns:p14="http://schemas.microsoft.com/office/powerpoint/2010/main" val="714982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C5E828-8E84-4409-82E9-A052C4A8B831}" type="datetimeFigureOut">
              <a:rPr lang="en-US" smtClean="0"/>
              <a:t>1/9/2020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61E501-3D45-4FD0-9690-C2952F2C66BA}" type="slidenum">
              <a:rPr lang="en-US" smtClean="0"/>
              <a:t>‹#›</a:t>
            </a:fld>
            <a:endParaRPr lang="en-US"/>
          </a:p>
        </p:txBody>
      </p:sp>
    </p:spTree>
    <p:extLst>
      <p:ext uri="{BB962C8B-B14F-4D97-AF65-F5344CB8AC3E}">
        <p14:creationId xmlns:p14="http://schemas.microsoft.com/office/powerpoint/2010/main" val="557491965"/>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flickr.com/photos/profzucker/6160502943/in/photostream/" TargetMode="External"/><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hyperlink" Target="https://creativecommons.org/licenses/by-nc-sa/2.0/"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creativecommons.org/licenses/by-nc-sa/2.0/" TargetMode="External"/><Relationship Id="rId2" Type="http://schemas.openxmlformats.org/officeDocument/2006/relationships/hyperlink" Target="https://www.flickr.com/photos/profzucker/28480766057/in/photostream/" TargetMode="External"/><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3" Type="http://schemas.openxmlformats.org/officeDocument/2006/relationships/hyperlink" Target="https://creativecommons.org/licenses/by-nc-sa/2.0/" TargetMode="External"/><Relationship Id="rId2" Type="http://schemas.openxmlformats.org/officeDocument/2006/relationships/hyperlink" Target="https://www.flickr.com/photos/profzucker/28480766057/in/photostream/" TargetMode="External"/><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12.xml.rels><?xml version="1.0" encoding="UTF-8" standalone="yes"?>
<Relationships xmlns="http://schemas.openxmlformats.org/package/2006/relationships"><Relationship Id="rId3" Type="http://schemas.openxmlformats.org/officeDocument/2006/relationships/hyperlink" Target="https://creativecommons.org/licenses/by-nc-sa/2.0/" TargetMode="External"/><Relationship Id="rId2" Type="http://schemas.openxmlformats.org/officeDocument/2006/relationships/hyperlink" Target="https://www.flickr.com/photos/profzucker/28480766057/in/photostream/" TargetMode="External"/><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13.xml.rels><?xml version="1.0" encoding="UTF-8" standalone="yes"?>
<Relationships xmlns="http://schemas.openxmlformats.org/package/2006/relationships"><Relationship Id="rId3" Type="http://schemas.openxmlformats.org/officeDocument/2006/relationships/hyperlink" Target="https://www.flickr.com/photos/profzucker/28480765527/in/photostream/" TargetMode="External"/><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hyperlink" Target="https://creativecommons.org/licenses/by-nc-sa/2.0/"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creativecommons.org/licenses/by-nc-sa/2.0/" TargetMode="External"/><Relationship Id="rId2" Type="http://schemas.openxmlformats.org/officeDocument/2006/relationships/hyperlink" Target="https://www.flickr.com/photos/profzucker/3753217817/in/album-72157612900812423/" TargetMode="Externa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15.xml.rels><?xml version="1.0" encoding="UTF-8" standalone="yes"?>
<Relationships xmlns="http://schemas.openxmlformats.org/package/2006/relationships"><Relationship Id="rId3" Type="http://schemas.openxmlformats.org/officeDocument/2006/relationships/hyperlink" Target="https://www.flickr.com/photos/profzucker/3754015966/in/album-72157612900812423/" TargetMode="External"/><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hyperlink" Target="https://creativecommons.org/licenses/by-nc-sa/2.0/"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flickr.com/photos/profzucker/3754015966/in/album-72157612900812423/" TargetMode="External"/><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hyperlink" Target="https://creativecommons.org/licenses/by-nc-sa/2.0/"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creativecommons.org/licenses/by-nc-sa/2.0/" TargetMode="External"/><Relationship Id="rId2" Type="http://schemas.openxmlformats.org/officeDocument/2006/relationships/hyperlink" Target="https://www.flickr.com/photos/profzucker/3753217817/in/album-72157612900812423/" TargetMode="Externa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18.xml.rels><?xml version="1.0" encoding="UTF-8" standalone="yes"?>
<Relationships xmlns="http://schemas.openxmlformats.org/package/2006/relationships"><Relationship Id="rId3" Type="http://schemas.openxmlformats.org/officeDocument/2006/relationships/hyperlink" Target="https://creativecommons.org/licenses/by-nc-sa/2.0/" TargetMode="External"/><Relationship Id="rId2" Type="http://schemas.openxmlformats.org/officeDocument/2006/relationships/hyperlink" Target="https://www.flickr.com/photos/profzucker/23841400154/in/album-72157612900812423/" TargetMode="External"/><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19.xml.rels><?xml version="1.0" encoding="UTF-8" standalone="yes"?>
<Relationships xmlns="http://schemas.openxmlformats.org/package/2006/relationships"><Relationship Id="rId3" Type="http://schemas.openxmlformats.org/officeDocument/2006/relationships/hyperlink" Target="https://creativecommons.org/licenses/by-nc-sa/2.0/" TargetMode="External"/><Relationship Id="rId7" Type="http://schemas.openxmlformats.org/officeDocument/2006/relationships/hyperlink" Target="https://creativecommons.org/publicdomain/zero/1.0/deed.en" TargetMode="External"/><Relationship Id="rId2" Type="http://schemas.openxmlformats.org/officeDocument/2006/relationships/hyperlink" Target="https://www.flickr.com/photos/profzucker/23841400154/in/album-72157612900812423/" TargetMode="External"/><Relationship Id="rId1" Type="http://schemas.openxmlformats.org/officeDocument/2006/relationships/slideLayout" Target="../slideLayouts/slideLayout1.xml"/><Relationship Id="rId6" Type="http://schemas.openxmlformats.org/officeDocument/2006/relationships/hyperlink" Target="https://commons.wikimedia.org/wiki/File:Apse_mosaic_Hagia_Sophia_Virgin_and_Child.jpg" TargetMode="External"/><Relationship Id="rId5" Type="http://schemas.openxmlformats.org/officeDocument/2006/relationships/image" Target="../media/image12.jpg"/><Relationship Id="rId4" Type="http://schemas.openxmlformats.org/officeDocument/2006/relationships/image" Target="../media/image11.jpg"/></Relationships>
</file>

<file path=ppt/slides/_rels/slide2.xml.rels><?xml version="1.0" encoding="UTF-8" standalone="yes"?>
<Relationships xmlns="http://schemas.openxmlformats.org/package/2006/relationships"><Relationship Id="rId3" Type="http://schemas.openxmlformats.org/officeDocument/2006/relationships/hyperlink" Target="https://commons.wikimedia.org/wiki/File:Family_watching_television_1958.jpg" TargetMode="External"/><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creativecommons.org/licenses/by-nc-sa/2.0/" TargetMode="External"/><Relationship Id="rId2" Type="http://schemas.openxmlformats.org/officeDocument/2006/relationships/hyperlink" Target="https://www.flickr.com/photos/profzucker/23841400154/in/album-72157612900812423/" TargetMode="Externa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21.xml.rels><?xml version="1.0" encoding="UTF-8" standalone="yes"?>
<Relationships xmlns="http://schemas.openxmlformats.org/package/2006/relationships"><Relationship Id="rId3" Type="http://schemas.openxmlformats.org/officeDocument/2006/relationships/hyperlink" Target="https://creativecommons.org/licenses/by-nc-sa/2.0/" TargetMode="External"/><Relationship Id="rId2" Type="http://schemas.openxmlformats.org/officeDocument/2006/relationships/hyperlink" Target="https://www.flickr.com/photos/afagen/41374556840" TargetMode="External"/><Relationship Id="rId1" Type="http://schemas.openxmlformats.org/officeDocument/2006/relationships/slideLayout" Target="../slideLayouts/slideLayout7.xml"/><Relationship Id="rId6" Type="http://schemas.openxmlformats.org/officeDocument/2006/relationships/image" Target="../media/image13.jpg"/><Relationship Id="rId5" Type="http://schemas.openxmlformats.org/officeDocument/2006/relationships/hyperlink" Target="https://www.tate.org.uk/art/artworks/warhol-marilyn-diptych-t03093" TargetMode="External"/><Relationship Id="rId4" Type="http://schemas.openxmlformats.org/officeDocument/2006/relationships/hyperlink" Target="https://www.copyright.gov/fair-use/more-info.html"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flickr.com/photos/afagen/41374556840" TargetMode="External"/><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hyperlink" Target="https://www.tate.org.uk/art/artworks/warhol-marilyn-diptych-t03093" TargetMode="External"/><Relationship Id="rId5" Type="http://schemas.openxmlformats.org/officeDocument/2006/relationships/hyperlink" Target="https://www.copyright.gov/fair-use/more-info.html" TargetMode="External"/><Relationship Id="rId4" Type="http://schemas.openxmlformats.org/officeDocument/2006/relationships/hyperlink" Target="https://creativecommons.org/licenses/by-nc-sa/2.0/"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flickr.com/photos/afagen/41374556840" TargetMode="External"/><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hyperlink" Target="https://www.tate.org.uk/art/artworks/warhol-marilyn-diptych-t03093" TargetMode="External"/><Relationship Id="rId5" Type="http://schemas.openxmlformats.org/officeDocument/2006/relationships/hyperlink" Target="https://www.copyright.gov/fair-use/more-info.html" TargetMode="External"/><Relationship Id="rId4" Type="http://schemas.openxmlformats.org/officeDocument/2006/relationships/hyperlink" Target="https://creativecommons.org/licenses/by-nc-sa/2.0/"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flickr.com/photos/afagen/41374556840" TargetMode="External"/><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hyperlink" Target="https://www.tate.org.uk/art/artworks/warhol-marilyn-diptych-t03093" TargetMode="External"/><Relationship Id="rId5" Type="http://schemas.openxmlformats.org/officeDocument/2006/relationships/hyperlink" Target="https://www.copyright.gov/fair-use/more-info.html" TargetMode="External"/><Relationship Id="rId4" Type="http://schemas.openxmlformats.org/officeDocument/2006/relationships/hyperlink" Target="https://creativecommons.org/licenses/by-nc-sa/2.0/"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creativecommons.org/licenses/by-nc-sa/2.0/" TargetMode="External"/><Relationship Id="rId2" Type="http://schemas.openxmlformats.org/officeDocument/2006/relationships/hyperlink" Target="https://www.flickr.com/photos/profzucker/23841400154/in/album-72157612900812423/" TargetMode="Externa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26.xml.rels><?xml version="1.0" encoding="UTF-8" standalone="yes"?>
<Relationships xmlns="http://schemas.openxmlformats.org/package/2006/relationships"><Relationship Id="rId3" Type="http://schemas.openxmlformats.org/officeDocument/2006/relationships/hyperlink" Target="https://www.flickr.com/photos/profzucker/6160502943/in/photostream/" TargetMode="External"/><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hyperlink" Target="https://creativecommons.org/licenses/by-nc-sa/2.0/"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flickr.com/photos/arcticpenguin/7795879642/in/photostream/" TargetMode="External"/><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hyperlink" Target="https://creativecommons.org/licenses/by-nc/2.0/"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flickr.com/photos/arcticpenguin/7795879642/in/photostream/" TargetMode="External"/><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hyperlink" Target="https://creativecommons.org/licenses/by-nc/2.0/"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flickr.com/photos/profzucker/6160497655/in/photostream/" TargetMode="External"/><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hyperlink" Target="https://creativecommons.org/licenses/by-nc-sa/2.0/"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flickr.com/photos/arcticpenguin/7795879642/in/photostream/" TargetMode="External"/><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hyperlink" Target="https://creativecommons.org/licenses/by-nc/2.0/"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www.flickr.com/photos/profzucker/6160497655/in/photostream/" TargetMode="External"/><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hyperlink" Target="https://en.wikipedia.org/wiki/File:Claude_Monet_-_Rouen_Cathedral,_Facade_(Morning_effect).JPG" TargetMode="External"/><Relationship Id="rId5" Type="http://schemas.openxmlformats.org/officeDocument/2006/relationships/image" Target="../media/image16.jpg"/><Relationship Id="rId4" Type="http://schemas.openxmlformats.org/officeDocument/2006/relationships/hyperlink" Target="https://creativecommons.org/licenses/by-nc-sa/2.0/"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flickr.com/photos/profzucker/6160497655/in/photostream/" TargetMode="External"/><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hyperlink" Target="https://creativecommons.org/licenses/by-nc-sa/2.0/"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flickr.com/photos/profzucker/6160502943/in/photostream/" TargetMode="External"/><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hyperlink" Target="https://creativecommons.org/licenses/by-nc-sa/2.0/"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flickr.com/photos/profzucker/6160497655/in/photostream/" TargetMode="External"/><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hyperlink" Target="https://en.wikipedia.org/wiki/File:Claude_Monet_-_Rouen_Cathedral,_Facade_(Morning_effect).JPG" TargetMode="External"/><Relationship Id="rId5" Type="http://schemas.openxmlformats.org/officeDocument/2006/relationships/image" Target="../media/image16.jpg"/><Relationship Id="rId4" Type="http://schemas.openxmlformats.org/officeDocument/2006/relationships/hyperlink" Target="https://creativecommons.org/licenses/by-nc-sa/2.0/"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hyperlink" Target="https://creativecommons.org/licenses/by-nc-sa/2.0/" TargetMode="External"/><Relationship Id="rId5" Type="http://schemas.openxmlformats.org/officeDocument/2006/relationships/hyperlink" Target="https://www.flickr.com/photos/profzucker/6160502943/in/photostream/" TargetMode="External"/><Relationship Id="rId4" Type="http://schemas.openxmlformats.org/officeDocument/2006/relationships/hyperlink" Target="https://en.wikipedia.org/wiki/File:Claude_Monet_-_Rouen_Cathedral,_Facade_(Morning_effect).JP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hyperlink" Target="https://creativecommons.org/licenses/by-nc-sa/2.0/" TargetMode="External"/><Relationship Id="rId5" Type="http://schemas.openxmlformats.org/officeDocument/2006/relationships/hyperlink" Target="https://www.flickr.com/photos/profzucker/6160502943/in/photostream/" TargetMode="External"/><Relationship Id="rId4" Type="http://schemas.openxmlformats.org/officeDocument/2006/relationships/hyperlink" Target="https://en.wikipedia.org/wiki/File:Claude_Monet_-_Rouen_Cathedral,_Facade_(Morning_effect).JPG"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www.flickr.com/photos/profzucker/6160497655/in/photostream/" TargetMode="External"/><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hyperlink" Target="https://creativecommons.org/licenses/by-nc-sa/2.0/" TargetMode="External"/></Relationships>
</file>

<file path=ppt/slides/_rels/slide3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hyperlink" Target="https://creativecommons.org/licenses/by/2.0/" TargetMode="External"/><Relationship Id="rId4" Type="http://schemas.openxmlformats.org/officeDocument/2006/relationships/hyperlink" Target="https://www.flickr.com/photos/pinkmoose/2840141779/in/photostream/"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www.flickr.com/photos/feuilllu/2895017407/in/photostream/" TargetMode="External"/><Relationship Id="rId2" Type="http://schemas.openxmlformats.org/officeDocument/2006/relationships/image" Target="../media/image20.jpg"/><Relationship Id="rId1" Type="http://schemas.openxmlformats.org/officeDocument/2006/relationships/slideLayout" Target="../slideLayouts/slideLayout7.xml"/><Relationship Id="rId4" Type="http://schemas.openxmlformats.org/officeDocument/2006/relationships/hyperlink" Target="https://creativecommons.org/licenses/by-nc/2.0/"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flickr.com/photos/feuilllu/2895017407/in/photostream/" TargetMode="External"/><Relationship Id="rId2" Type="http://schemas.openxmlformats.org/officeDocument/2006/relationships/image" Target="../media/image20.jpg"/><Relationship Id="rId1" Type="http://schemas.openxmlformats.org/officeDocument/2006/relationships/slideLayout" Target="../slideLayouts/slideLayout7.xml"/><Relationship Id="rId4" Type="http://schemas.openxmlformats.org/officeDocument/2006/relationships/hyperlink" Target="https://creativecommons.org/licenses/by-nc/2.0/"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flickr.com/photos/islespunkfan/3862579677/in/photostream/" TargetMode="External"/><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hyperlink" Target="https://creativecommons.org/licenses/by-nc/2.0/"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s://www.flickr.com/photos/thegirlsny/2599789502/in/photostream/" TargetMode="External"/><Relationship Id="rId2" Type="http://schemas.openxmlformats.org/officeDocument/2006/relationships/image" Target="../media/image21.jpg"/><Relationship Id="rId1" Type="http://schemas.openxmlformats.org/officeDocument/2006/relationships/slideLayout" Target="../slideLayouts/slideLayout7.xml"/><Relationship Id="rId4" Type="http://schemas.openxmlformats.org/officeDocument/2006/relationships/hyperlink" Target="https://creativecommons.org/licenses/by-sa/2.0/deed.en"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ww.flickr.com/photos/thegirlsny/2599789502/in/photostream/" TargetMode="External"/><Relationship Id="rId2" Type="http://schemas.openxmlformats.org/officeDocument/2006/relationships/image" Target="../media/image21.jpg"/><Relationship Id="rId1" Type="http://schemas.openxmlformats.org/officeDocument/2006/relationships/slideLayout" Target="../slideLayouts/slideLayout7.xml"/><Relationship Id="rId4" Type="http://schemas.openxmlformats.org/officeDocument/2006/relationships/hyperlink" Target="https://creativecommons.org/licenses/by-sa/2.0/deed.en"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www.flickr.com/photos/thegirlsny/2599789502/in/photostream/" TargetMode="External"/><Relationship Id="rId2" Type="http://schemas.openxmlformats.org/officeDocument/2006/relationships/image" Target="../media/image21.jpg"/><Relationship Id="rId1" Type="http://schemas.openxmlformats.org/officeDocument/2006/relationships/slideLayout" Target="../slideLayouts/slideLayout7.xml"/><Relationship Id="rId5" Type="http://schemas.openxmlformats.org/officeDocument/2006/relationships/hyperlink" Target="https://youtu.be/dYahe1-isH4" TargetMode="External"/><Relationship Id="rId4" Type="http://schemas.openxmlformats.org/officeDocument/2006/relationships/hyperlink" Target="https://creativecommons.org/licenses/by-sa/2.0/deed.en"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commons.wikimedia.org/wiki/File:Herakles_Farnese_MAN_Napoli_Inv6001_n01.jpg" TargetMode="External"/><Relationship Id="rId7" Type="http://schemas.openxmlformats.org/officeDocument/2006/relationships/hyperlink" Target="https://creativecommons.org/licenses/by/2.0/" TargetMode="External"/><Relationship Id="rId2"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hyperlink" Target="https://www.flickr.com/photos/129231073@N06/16165108302" TargetMode="External"/><Relationship Id="rId5" Type="http://schemas.openxmlformats.org/officeDocument/2006/relationships/image" Target="../media/image23.jpg"/><Relationship Id="rId4" Type="http://schemas.openxmlformats.org/officeDocument/2006/relationships/hyperlink" Target="https://creativecommons.org/licenses/by/2.5/deed.en"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www.flickr.com/photos/robslaven/9396457507/" TargetMode="External"/><Relationship Id="rId2" Type="http://schemas.openxmlformats.org/officeDocument/2006/relationships/image" Target="../media/image24.jpg"/><Relationship Id="rId1" Type="http://schemas.openxmlformats.org/officeDocument/2006/relationships/slideLayout" Target="../slideLayouts/slideLayout7.xml"/><Relationship Id="rId4" Type="http://schemas.openxmlformats.org/officeDocument/2006/relationships/hyperlink" Target="https://creativecommons.org/licenses/by-nc-sa/2.0/"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www.flickr.com/photos/profzucker/8214229607" TargetMode="External"/><Relationship Id="rId2" Type="http://schemas.openxmlformats.org/officeDocument/2006/relationships/image" Target="../media/image25.jpg"/><Relationship Id="rId1" Type="http://schemas.openxmlformats.org/officeDocument/2006/relationships/slideLayout" Target="../slideLayouts/slideLayout7.xml"/><Relationship Id="rId5" Type="http://schemas.openxmlformats.org/officeDocument/2006/relationships/image" Target="../media/image26.jpg"/><Relationship Id="rId4" Type="http://schemas.openxmlformats.org/officeDocument/2006/relationships/hyperlink" Target="https://creativecommons.org/licenses/by-nc-sa/2.0/"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commons.wikimedia.org/wiki/File:Herakles_Farnese_MAN_Napoli_Inv6001_n01.jpg" TargetMode="External"/><Relationship Id="rId7" Type="http://schemas.openxmlformats.org/officeDocument/2006/relationships/hyperlink" Target="https://creativecommons.org/licenses/by/2.0/" TargetMode="External"/><Relationship Id="rId2"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hyperlink" Target="https://www.flickr.com/photos/129231073@N06/16165108302" TargetMode="External"/><Relationship Id="rId5" Type="http://schemas.openxmlformats.org/officeDocument/2006/relationships/image" Target="../media/image23.jpg"/><Relationship Id="rId4" Type="http://schemas.openxmlformats.org/officeDocument/2006/relationships/hyperlink" Target="https://creativecommons.org/licenses/by/2.5/deed.en"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commons.wikimedia.org/wiki/File:Lady_Gaga_ArtRave_San_Diego_(14702414241).jpg" TargetMode="External"/><Relationship Id="rId7" Type="http://schemas.openxmlformats.org/officeDocument/2006/relationships/hyperlink" Target="https://creativecommons.org/licenses/by/2.0/" TargetMode="External"/><Relationship Id="rId2" Type="http://schemas.openxmlformats.org/officeDocument/2006/relationships/image" Target="../media/image27.jpg"/><Relationship Id="rId1" Type="http://schemas.openxmlformats.org/officeDocument/2006/relationships/slideLayout" Target="../slideLayouts/slideLayout7.xml"/><Relationship Id="rId6" Type="http://schemas.openxmlformats.org/officeDocument/2006/relationships/hyperlink" Target="https://www.flickr.com/photos/129231073@N06/16165108302" TargetMode="External"/><Relationship Id="rId5" Type="http://schemas.openxmlformats.org/officeDocument/2006/relationships/image" Target="../media/image23.jpg"/><Relationship Id="rId4" Type="http://schemas.openxmlformats.org/officeDocument/2006/relationships/hyperlink" Target="https://creativecommons.org/licenses/by-sa/2.0/deed.en"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hyperlink" Target="https://creativecommons.org/licenses/by-nc-sa/2.0/" TargetMode="External"/><Relationship Id="rId4" Type="http://schemas.openxmlformats.org/officeDocument/2006/relationships/hyperlink" Target="https://www.flickr.com/photos/afagen/3205791368/in/photostream/"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creativecommons.org/licenses/by-nc-sa/2.0/" TargetMode="External"/><Relationship Id="rId2" Type="http://schemas.openxmlformats.org/officeDocument/2006/relationships/hyperlink" Target="https://www.flickr.com/photos/profzucker/23841400154/in/album-72157612900812423/" TargetMode="External"/><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hyperlink" Target="https://www.flickr.com/photos/profzucker/23841400154/in/album-72157612900812423/" TargetMode="External"/><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hyperlink" Target="https://creativecommons.org/licenses/by-nc-sa/2.0/"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creativecommons.org/licenses/by-nc-sa/2.0/" TargetMode="External"/><Relationship Id="rId2" Type="http://schemas.openxmlformats.org/officeDocument/2006/relationships/hyperlink" Target="https://www.flickr.com/photos/profzucker/23841400154/in/album-72157612900812423/" TargetMode="Externa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3" Type="http://schemas.openxmlformats.org/officeDocument/2006/relationships/hyperlink" Target="https://creativecommons.org/licenses/by-nc-sa/2.0/" TargetMode="External"/><Relationship Id="rId2" Type="http://schemas.openxmlformats.org/officeDocument/2006/relationships/hyperlink" Target="https://www.flickr.com/photos/profzucker/28480766057/in/photostream/" TargetMode="External"/><Relationship Id="rId1" Type="http://schemas.openxmlformats.org/officeDocument/2006/relationships/slideLayout" Target="../slideLayouts/slideLayout7.xml"/><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3A66B1A-9060-4488-A9E4-D6932786AAF9}"/>
              </a:ext>
            </a:extLst>
          </p:cNvPr>
          <p:cNvGrpSpPr/>
          <p:nvPr/>
        </p:nvGrpSpPr>
        <p:grpSpPr>
          <a:xfrm>
            <a:off x="-1" y="-6770"/>
            <a:ext cx="9144001" cy="6899940"/>
            <a:chOff x="-1" y="-6770"/>
            <a:chExt cx="9144001" cy="6899940"/>
          </a:xfrm>
        </p:grpSpPr>
        <p:pic>
          <p:nvPicPr>
            <p:cNvPr id="3" name="Picture 2">
              <a:extLst>
                <a:ext uri="{FF2B5EF4-FFF2-40B4-BE49-F238E27FC236}">
                  <a16:creationId xmlns:a16="http://schemas.microsoft.com/office/drawing/2014/main" id="{70942BE7-65D0-457C-B192-C7F5ED8C7FC3}"/>
                </a:ext>
              </a:extLst>
            </p:cNvPr>
            <p:cNvPicPr>
              <a:picLocks noChangeAspect="1"/>
            </p:cNvPicPr>
            <p:nvPr/>
          </p:nvPicPr>
          <p:blipFill rotWithShape="1">
            <a:blip r:embed="rId2">
              <a:extLst>
                <a:ext uri="{28A0092B-C50C-407E-A947-70E740481C1C}">
                  <a14:useLocalDpi xmlns:a14="http://schemas.microsoft.com/office/drawing/2010/main" val="0"/>
                </a:ext>
              </a:extLst>
            </a:blip>
            <a:srcRect l="-1" t="33967" r="43839" b="37504"/>
            <a:stretch/>
          </p:blipFill>
          <p:spPr>
            <a:xfrm>
              <a:off x="-1" y="-6770"/>
              <a:ext cx="9144001" cy="6899940"/>
            </a:xfrm>
            <a:prstGeom prst="rect">
              <a:avLst/>
            </a:prstGeom>
          </p:spPr>
        </p:pic>
        <p:sp>
          <p:nvSpPr>
            <p:cNvPr id="4" name="Rectangle 3">
              <a:extLst>
                <a:ext uri="{FF2B5EF4-FFF2-40B4-BE49-F238E27FC236}">
                  <a16:creationId xmlns:a16="http://schemas.microsoft.com/office/drawing/2014/main" id="{9F9A0E31-5361-404B-9126-5B0ABFA1C8DF}"/>
                </a:ext>
              </a:extLst>
            </p:cNvPr>
            <p:cNvSpPr/>
            <p:nvPr/>
          </p:nvSpPr>
          <p:spPr>
            <a:xfrm>
              <a:off x="4572000" y="6246839"/>
              <a:ext cx="4572000" cy="646331"/>
            </a:xfrm>
            <a:prstGeom prst="rect">
              <a:avLst/>
            </a:prstGeom>
            <a:solidFill>
              <a:schemeClr val="bg1"/>
            </a:solidFill>
          </p:spPr>
          <p:txBody>
            <a:bodyPr>
              <a:spAutoFit/>
            </a:bodyPr>
            <a:lstStyle/>
            <a:p>
              <a:r>
                <a:rPr lang="en-US" sz="1200" dirty="0"/>
                <a:t>Roy Lichtenstein, </a:t>
              </a:r>
              <a:r>
                <a:rPr lang="en-US" sz="1200" i="1" dirty="0"/>
                <a:t>Rouen Cathedral Set V, 1969</a:t>
              </a:r>
              <a:r>
                <a:rPr lang="en-US" sz="1200" dirty="0"/>
                <a:t>, oil and magna on canvas, at SFMOMA. Author: </a:t>
              </a:r>
              <a:r>
                <a:rPr lang="en-US" sz="1200" dirty="0">
                  <a:hlinkClick r:id="rId3">
                    <a:extLst>
                      <a:ext uri="{A12FA001-AC4F-418D-AE19-62706E023703}">
                        <ahyp:hlinkClr xmlns:ahyp="http://schemas.microsoft.com/office/drawing/2018/hyperlinkcolor" val="tx"/>
                      </a:ext>
                    </a:extLst>
                  </a:hlinkClick>
                </a:rPr>
                <a:t>Steven Zucker</a:t>
              </a:r>
              <a:r>
                <a:rPr lang="en-US" sz="1200" dirty="0"/>
                <a:t>, </a:t>
              </a:r>
              <a:r>
                <a:rPr lang="en-US" sz="1200" i="1" dirty="0"/>
                <a:t>Cropped from original, </a:t>
              </a:r>
              <a:r>
                <a:rPr lang="en-US" sz="1200" dirty="0"/>
                <a:t>Source: Flickr, License: </a:t>
              </a:r>
              <a:r>
                <a:rPr lang="en-US" sz="1200" dirty="0">
                  <a:hlinkClick r:id="rId4">
                    <a:extLst>
                      <a:ext uri="{A12FA001-AC4F-418D-AE19-62706E023703}">
                        <ahyp:hlinkClr xmlns:ahyp="http://schemas.microsoft.com/office/drawing/2018/hyperlinkcolor" val="tx"/>
                      </a:ext>
                    </a:extLst>
                  </a:hlinkClick>
                </a:rPr>
                <a:t>CC BY-NC-SA 2.0</a:t>
              </a:r>
              <a:endParaRPr lang="en-US" sz="1200" dirty="0"/>
            </a:p>
          </p:txBody>
        </p:sp>
      </p:grpSp>
      <p:sp>
        <p:nvSpPr>
          <p:cNvPr id="2" name="TextBox 1">
            <a:extLst>
              <a:ext uri="{FF2B5EF4-FFF2-40B4-BE49-F238E27FC236}">
                <a16:creationId xmlns:a16="http://schemas.microsoft.com/office/drawing/2014/main" id="{E0639AEC-0E8F-4BC4-8416-6C6F4C7F54CE}"/>
              </a:ext>
            </a:extLst>
          </p:cNvPr>
          <p:cNvSpPr txBox="1"/>
          <p:nvPr/>
        </p:nvSpPr>
        <p:spPr>
          <a:xfrm flipH="1">
            <a:off x="1" y="1259321"/>
            <a:ext cx="9143999" cy="2862322"/>
          </a:xfrm>
          <a:prstGeom prst="rect">
            <a:avLst/>
          </a:prstGeom>
          <a:noFill/>
        </p:spPr>
        <p:txBody>
          <a:bodyPr wrap="square" rtlCol="0">
            <a:spAutoFit/>
          </a:bodyPr>
          <a:lstStyle/>
          <a:p>
            <a:pPr algn="ctr"/>
            <a:r>
              <a:rPr lang="en-US" sz="18000" b="1" dirty="0">
                <a:solidFill>
                  <a:schemeClr val="bg1"/>
                </a:solidFill>
              </a:rPr>
              <a:t>POP ART</a:t>
            </a:r>
          </a:p>
        </p:txBody>
      </p:sp>
    </p:spTree>
    <p:extLst>
      <p:ext uri="{BB962C8B-B14F-4D97-AF65-F5344CB8AC3E}">
        <p14:creationId xmlns:p14="http://schemas.microsoft.com/office/powerpoint/2010/main" val="27899511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DED0C71-1F06-4E67-986D-60718DD4B1FE}"/>
              </a:ext>
            </a:extLst>
          </p:cNvPr>
          <p:cNvSpPr txBox="1"/>
          <p:nvPr/>
        </p:nvSpPr>
        <p:spPr>
          <a:xfrm>
            <a:off x="46893" y="5833403"/>
            <a:ext cx="3789536" cy="1015663"/>
          </a:xfrm>
          <a:prstGeom prst="rect">
            <a:avLst/>
          </a:prstGeom>
          <a:noFill/>
        </p:spPr>
        <p:txBody>
          <a:bodyPr wrap="square" rtlCol="0">
            <a:spAutoFit/>
          </a:bodyPr>
          <a:lstStyle/>
          <a:p>
            <a:pPr algn="r"/>
            <a:r>
              <a:rPr lang="en-US" sz="1200" dirty="0"/>
              <a:t>Andy Warhol, </a:t>
            </a:r>
            <a:r>
              <a:rPr lang="en-US" sz="1200" i="1" dirty="0"/>
              <a:t>Coca-Cola [3]</a:t>
            </a:r>
            <a:r>
              <a:rPr lang="en-US" sz="1200" dirty="0"/>
              <a:t>, 1962</a:t>
            </a:r>
            <a:br>
              <a:rPr lang="en-US" sz="1200" dirty="0"/>
            </a:br>
            <a:r>
              <a:rPr lang="en-US" sz="1200" dirty="0"/>
              <a:t>Casein on canvas, Author: </a:t>
            </a:r>
            <a:r>
              <a:rPr lang="en-US" sz="1200" dirty="0">
                <a:hlinkClick r:id="rId2">
                  <a:extLst>
                    <a:ext uri="{A12FA001-AC4F-418D-AE19-62706E023703}">
                      <ahyp:hlinkClr xmlns:ahyp="http://schemas.microsoft.com/office/drawing/2018/hyperlinkcolor" val="tx"/>
                    </a:ext>
                  </a:extLst>
                </a:hlinkClick>
              </a:rPr>
              <a:t>Steven Zucker</a:t>
            </a:r>
            <a:r>
              <a:rPr lang="en-US" sz="1200" dirty="0"/>
              <a:t>, Source: Flickr, License: </a:t>
            </a:r>
            <a:r>
              <a:rPr lang="en-US" sz="1200" dirty="0">
                <a:hlinkClick r:id="rId3">
                  <a:extLst>
                    <a:ext uri="{A12FA001-AC4F-418D-AE19-62706E023703}">
                      <ahyp:hlinkClr xmlns:ahyp="http://schemas.microsoft.com/office/drawing/2018/hyperlinkcolor" val="tx"/>
                    </a:ext>
                  </a:extLst>
                </a:hlinkClick>
              </a:rPr>
              <a:t>CC BY-NC-SA 2.0</a:t>
            </a:r>
            <a:r>
              <a:rPr lang="en-US" sz="1200" dirty="0"/>
              <a:t> (Crystal Bridges Museum of American Art, © The Andy Warhol Foundation for the Visual Arts)</a:t>
            </a:r>
          </a:p>
        </p:txBody>
      </p:sp>
      <p:pic>
        <p:nvPicPr>
          <p:cNvPr id="5" name="Picture 4">
            <a:extLst>
              <a:ext uri="{FF2B5EF4-FFF2-40B4-BE49-F238E27FC236}">
                <a16:creationId xmlns:a16="http://schemas.microsoft.com/office/drawing/2014/main" id="{16A69B29-4283-4B88-BC73-1B9DA33D39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9536" y="0"/>
            <a:ext cx="5354464" cy="6858000"/>
          </a:xfrm>
          <a:prstGeom prst="rect">
            <a:avLst/>
          </a:prstGeom>
        </p:spPr>
      </p:pic>
      <p:sp>
        <p:nvSpPr>
          <p:cNvPr id="2" name="Rectangle 1">
            <a:extLst>
              <a:ext uri="{FF2B5EF4-FFF2-40B4-BE49-F238E27FC236}">
                <a16:creationId xmlns:a16="http://schemas.microsoft.com/office/drawing/2014/main" id="{CB7DEB9A-80EB-4788-AD3E-16D30F41B4EE}"/>
              </a:ext>
            </a:extLst>
          </p:cNvPr>
          <p:cNvSpPr/>
          <p:nvPr/>
        </p:nvSpPr>
        <p:spPr>
          <a:xfrm>
            <a:off x="229772" y="175237"/>
            <a:ext cx="3559764" cy="3816429"/>
          </a:xfrm>
          <a:prstGeom prst="rect">
            <a:avLst/>
          </a:prstGeom>
        </p:spPr>
        <p:txBody>
          <a:bodyPr wrap="square">
            <a:spAutoFit/>
          </a:bodyPr>
          <a:lstStyle/>
          <a:p>
            <a:pPr lvl="0" algn="justLow" fontAlgn="base">
              <a:spcBef>
                <a:spcPct val="0"/>
              </a:spcBef>
              <a:spcAft>
                <a:spcPct val="0"/>
              </a:spcAft>
              <a:defRPr/>
            </a:pPr>
            <a:r>
              <a:rPr lang="en-US" sz="1600" dirty="0">
                <a:ea typeface="ＭＳ Ｐゴシック" panose="020B0600070205080204" pitchFamily="34" charset="-128"/>
              </a:rPr>
              <a:t>“What's great about this country is that America started the tradition where the richest consumers buy essentially the same things as the poorest. You can be watching TV and see Coca-Cola, and you know that the President drinks Coke, Liz Taylor drinks Coke, and just think, you can drink Coke, too. A Coke is a Coke and no amount of money can get you a better Coke than the one the bum on the corner is drinking. All the Cokes are the same and all the Cokes are good. Liz Taylor knows it, the President knows it, the bum knows it, and you know it.”</a:t>
            </a:r>
          </a:p>
          <a:p>
            <a:pPr lvl="0" algn="justLow" fontAlgn="base">
              <a:spcBef>
                <a:spcPct val="0"/>
              </a:spcBef>
              <a:spcAft>
                <a:spcPct val="0"/>
              </a:spcAft>
              <a:defRPr/>
            </a:pPr>
            <a:r>
              <a:rPr lang="en-US" sz="1600" i="1" dirty="0">
                <a:ea typeface="ＭＳ Ｐゴシック" panose="020B0600070205080204" pitchFamily="34" charset="-128"/>
              </a:rPr>
              <a:t>				        -Andy Warhol</a:t>
            </a:r>
            <a:endParaRPr lang="en-US" i="1" dirty="0">
              <a:ea typeface="ＭＳ Ｐゴシック" panose="020B0600070205080204" pitchFamily="34" charset="-128"/>
            </a:endParaRPr>
          </a:p>
        </p:txBody>
      </p:sp>
    </p:spTree>
    <p:extLst>
      <p:ext uri="{BB962C8B-B14F-4D97-AF65-F5344CB8AC3E}">
        <p14:creationId xmlns:p14="http://schemas.microsoft.com/office/powerpoint/2010/main" val="18166990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DED0C71-1F06-4E67-986D-60718DD4B1FE}"/>
              </a:ext>
            </a:extLst>
          </p:cNvPr>
          <p:cNvSpPr txBox="1"/>
          <p:nvPr/>
        </p:nvSpPr>
        <p:spPr>
          <a:xfrm>
            <a:off x="46893" y="5833403"/>
            <a:ext cx="3789536" cy="1015663"/>
          </a:xfrm>
          <a:prstGeom prst="rect">
            <a:avLst/>
          </a:prstGeom>
          <a:noFill/>
        </p:spPr>
        <p:txBody>
          <a:bodyPr wrap="square" rtlCol="0">
            <a:spAutoFit/>
          </a:bodyPr>
          <a:lstStyle/>
          <a:p>
            <a:pPr algn="r"/>
            <a:r>
              <a:rPr lang="en-US" sz="1200" dirty="0"/>
              <a:t>Andy Warhol, </a:t>
            </a:r>
            <a:r>
              <a:rPr lang="en-US" sz="1200" i="1" dirty="0"/>
              <a:t>Coca-Cola [3]</a:t>
            </a:r>
            <a:r>
              <a:rPr lang="en-US" sz="1200" dirty="0"/>
              <a:t>, 1962</a:t>
            </a:r>
            <a:br>
              <a:rPr lang="en-US" sz="1200" dirty="0"/>
            </a:br>
            <a:r>
              <a:rPr lang="en-US" sz="1200" dirty="0"/>
              <a:t>Casein on canvas, Author: </a:t>
            </a:r>
            <a:r>
              <a:rPr lang="en-US" sz="1200" dirty="0">
                <a:hlinkClick r:id="rId2">
                  <a:extLst>
                    <a:ext uri="{A12FA001-AC4F-418D-AE19-62706E023703}">
                      <ahyp:hlinkClr xmlns:ahyp="http://schemas.microsoft.com/office/drawing/2018/hyperlinkcolor" val="tx"/>
                    </a:ext>
                  </a:extLst>
                </a:hlinkClick>
              </a:rPr>
              <a:t>Steven Zucker</a:t>
            </a:r>
            <a:r>
              <a:rPr lang="en-US" sz="1200" dirty="0"/>
              <a:t>, Source: Flickr, License: </a:t>
            </a:r>
            <a:r>
              <a:rPr lang="en-US" sz="1200" dirty="0">
                <a:hlinkClick r:id="rId3">
                  <a:extLst>
                    <a:ext uri="{A12FA001-AC4F-418D-AE19-62706E023703}">
                      <ahyp:hlinkClr xmlns:ahyp="http://schemas.microsoft.com/office/drawing/2018/hyperlinkcolor" val="tx"/>
                    </a:ext>
                  </a:extLst>
                </a:hlinkClick>
              </a:rPr>
              <a:t>CC BY-NC-SA 2.0</a:t>
            </a:r>
            <a:r>
              <a:rPr lang="en-US" sz="1200" dirty="0"/>
              <a:t> (Crystal Bridges Museum of American Art, © The Andy Warhol Foundation for the Visual Arts)</a:t>
            </a:r>
          </a:p>
        </p:txBody>
      </p:sp>
      <p:pic>
        <p:nvPicPr>
          <p:cNvPr id="5" name="Picture 4">
            <a:extLst>
              <a:ext uri="{FF2B5EF4-FFF2-40B4-BE49-F238E27FC236}">
                <a16:creationId xmlns:a16="http://schemas.microsoft.com/office/drawing/2014/main" id="{16A69B29-4283-4B88-BC73-1B9DA33D39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9536" y="0"/>
            <a:ext cx="5354464" cy="6858000"/>
          </a:xfrm>
          <a:prstGeom prst="rect">
            <a:avLst/>
          </a:prstGeom>
        </p:spPr>
      </p:pic>
      <p:sp>
        <p:nvSpPr>
          <p:cNvPr id="2" name="Rectangle 1">
            <a:extLst>
              <a:ext uri="{FF2B5EF4-FFF2-40B4-BE49-F238E27FC236}">
                <a16:creationId xmlns:a16="http://schemas.microsoft.com/office/drawing/2014/main" id="{CB7DEB9A-80EB-4788-AD3E-16D30F41B4EE}"/>
              </a:ext>
            </a:extLst>
          </p:cNvPr>
          <p:cNvSpPr/>
          <p:nvPr/>
        </p:nvSpPr>
        <p:spPr>
          <a:xfrm>
            <a:off x="574040" y="1328397"/>
            <a:ext cx="3215496" cy="2308324"/>
          </a:xfrm>
          <a:prstGeom prst="rect">
            <a:avLst/>
          </a:prstGeom>
        </p:spPr>
        <p:txBody>
          <a:bodyPr wrap="square">
            <a:spAutoFit/>
          </a:bodyPr>
          <a:lstStyle/>
          <a:p>
            <a:pPr algn="r" fontAlgn="base">
              <a:spcBef>
                <a:spcPct val="0"/>
              </a:spcBef>
              <a:spcAft>
                <a:spcPct val="0"/>
              </a:spcAft>
              <a:defRPr/>
            </a:pPr>
            <a:r>
              <a:rPr lang="en-US" sz="1600" dirty="0">
                <a:ea typeface="ＭＳ Ｐゴシック" panose="020B0600070205080204" pitchFamily="34" charset="-128"/>
              </a:rPr>
              <a:t>By painting a bottle of Coca-Cola, Andy Warhol paints a contemporary  American icon.</a:t>
            </a:r>
          </a:p>
          <a:p>
            <a:pPr algn="r" fontAlgn="base">
              <a:spcBef>
                <a:spcPct val="0"/>
              </a:spcBef>
              <a:spcAft>
                <a:spcPct val="0"/>
              </a:spcAft>
              <a:defRPr/>
            </a:pPr>
            <a:endParaRPr lang="en-US" sz="1600" dirty="0">
              <a:ea typeface="ＭＳ Ｐゴシック" panose="020B0600070205080204" pitchFamily="34" charset="-128"/>
            </a:endParaRPr>
          </a:p>
          <a:p>
            <a:pPr lvl="0" algn="r" fontAlgn="base">
              <a:spcBef>
                <a:spcPct val="0"/>
              </a:spcBef>
              <a:spcAft>
                <a:spcPct val="0"/>
              </a:spcAft>
              <a:defRPr/>
            </a:pPr>
            <a:r>
              <a:rPr lang="en-US" sz="1600" dirty="0">
                <a:ea typeface="ＭＳ Ｐゴシック" panose="020B0600070205080204" pitchFamily="34" charset="-128"/>
              </a:rPr>
              <a:t>He elevates an image that appears like an advertisement for a product to a gallery art level. By highlighting the product as art, he invites the viewer to reconsider it.</a:t>
            </a:r>
          </a:p>
        </p:txBody>
      </p:sp>
    </p:spTree>
    <p:extLst>
      <p:ext uri="{BB962C8B-B14F-4D97-AF65-F5344CB8AC3E}">
        <p14:creationId xmlns:p14="http://schemas.microsoft.com/office/powerpoint/2010/main" val="12499693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DED0C71-1F06-4E67-986D-60718DD4B1FE}"/>
              </a:ext>
            </a:extLst>
          </p:cNvPr>
          <p:cNvSpPr txBox="1"/>
          <p:nvPr/>
        </p:nvSpPr>
        <p:spPr>
          <a:xfrm>
            <a:off x="46893" y="5833403"/>
            <a:ext cx="3789536" cy="1015663"/>
          </a:xfrm>
          <a:prstGeom prst="rect">
            <a:avLst/>
          </a:prstGeom>
          <a:noFill/>
        </p:spPr>
        <p:txBody>
          <a:bodyPr wrap="square" rtlCol="0">
            <a:spAutoFit/>
          </a:bodyPr>
          <a:lstStyle/>
          <a:p>
            <a:pPr algn="r"/>
            <a:r>
              <a:rPr lang="en-US" sz="1200" dirty="0"/>
              <a:t>Andy Warhol, </a:t>
            </a:r>
            <a:r>
              <a:rPr lang="en-US" sz="1200" i="1" dirty="0"/>
              <a:t>Coca-Cola [3]</a:t>
            </a:r>
            <a:r>
              <a:rPr lang="en-US" sz="1200" dirty="0"/>
              <a:t>, 1962</a:t>
            </a:r>
            <a:br>
              <a:rPr lang="en-US" sz="1200" dirty="0"/>
            </a:br>
            <a:r>
              <a:rPr lang="en-US" sz="1200" dirty="0"/>
              <a:t>Casein on canvas, Author: </a:t>
            </a:r>
            <a:r>
              <a:rPr lang="en-US" sz="1200" dirty="0">
                <a:hlinkClick r:id="rId2">
                  <a:extLst>
                    <a:ext uri="{A12FA001-AC4F-418D-AE19-62706E023703}">
                      <ahyp:hlinkClr xmlns:ahyp="http://schemas.microsoft.com/office/drawing/2018/hyperlinkcolor" val="tx"/>
                    </a:ext>
                  </a:extLst>
                </a:hlinkClick>
              </a:rPr>
              <a:t>Steven Zucker</a:t>
            </a:r>
            <a:r>
              <a:rPr lang="en-US" sz="1200" dirty="0"/>
              <a:t>, Source: Flickr, License: </a:t>
            </a:r>
            <a:r>
              <a:rPr lang="en-US" sz="1200" dirty="0">
                <a:hlinkClick r:id="rId3">
                  <a:extLst>
                    <a:ext uri="{A12FA001-AC4F-418D-AE19-62706E023703}">
                      <ahyp:hlinkClr xmlns:ahyp="http://schemas.microsoft.com/office/drawing/2018/hyperlinkcolor" val="tx"/>
                    </a:ext>
                  </a:extLst>
                </a:hlinkClick>
              </a:rPr>
              <a:t>CC BY-NC-SA 2.0</a:t>
            </a:r>
            <a:r>
              <a:rPr lang="en-US" sz="1200" dirty="0"/>
              <a:t> (Crystal Bridges Museum of American Art, © The Andy Warhol Foundation for the Visual Arts)</a:t>
            </a:r>
          </a:p>
        </p:txBody>
      </p:sp>
      <p:pic>
        <p:nvPicPr>
          <p:cNvPr id="5" name="Picture 4">
            <a:extLst>
              <a:ext uri="{FF2B5EF4-FFF2-40B4-BE49-F238E27FC236}">
                <a16:creationId xmlns:a16="http://schemas.microsoft.com/office/drawing/2014/main" id="{16A69B29-4283-4B88-BC73-1B9DA33D39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9536" y="0"/>
            <a:ext cx="5354464" cy="6858000"/>
          </a:xfrm>
          <a:prstGeom prst="rect">
            <a:avLst/>
          </a:prstGeom>
        </p:spPr>
      </p:pic>
      <p:sp>
        <p:nvSpPr>
          <p:cNvPr id="2" name="Rectangle 1">
            <a:extLst>
              <a:ext uri="{FF2B5EF4-FFF2-40B4-BE49-F238E27FC236}">
                <a16:creationId xmlns:a16="http://schemas.microsoft.com/office/drawing/2014/main" id="{CB7DEB9A-80EB-4788-AD3E-16D30F41B4EE}"/>
              </a:ext>
            </a:extLst>
          </p:cNvPr>
          <p:cNvSpPr/>
          <p:nvPr/>
        </p:nvSpPr>
        <p:spPr>
          <a:xfrm>
            <a:off x="553720" y="1328397"/>
            <a:ext cx="3235816" cy="2554545"/>
          </a:xfrm>
          <a:prstGeom prst="rect">
            <a:avLst/>
          </a:prstGeom>
        </p:spPr>
        <p:txBody>
          <a:bodyPr wrap="square">
            <a:spAutoFit/>
          </a:bodyPr>
          <a:lstStyle/>
          <a:p>
            <a:pPr algn="r" fontAlgn="base">
              <a:spcBef>
                <a:spcPct val="0"/>
              </a:spcBef>
              <a:spcAft>
                <a:spcPct val="0"/>
              </a:spcAft>
              <a:defRPr/>
            </a:pPr>
            <a:r>
              <a:rPr lang="en-US" sz="1600" dirty="0">
                <a:ea typeface="ＭＳ Ｐゴシック" panose="020B0600070205080204" pitchFamily="34" charset="-128"/>
              </a:rPr>
              <a:t>Although perhaps the Coca-Cola bottle was a daily sight for most viewers in 1962, it was an image that was exceptionally specific to the time period in which it was painted.</a:t>
            </a:r>
          </a:p>
          <a:p>
            <a:pPr algn="r" fontAlgn="base">
              <a:spcBef>
                <a:spcPct val="0"/>
              </a:spcBef>
              <a:spcAft>
                <a:spcPct val="0"/>
              </a:spcAft>
              <a:defRPr/>
            </a:pPr>
            <a:endParaRPr lang="en-US" sz="1600" dirty="0">
              <a:ea typeface="ＭＳ Ｐゴシック" panose="020B0600070205080204" pitchFamily="34" charset="-128"/>
            </a:endParaRPr>
          </a:p>
          <a:p>
            <a:pPr algn="r" fontAlgn="base">
              <a:spcBef>
                <a:spcPct val="0"/>
              </a:spcBef>
              <a:spcAft>
                <a:spcPct val="0"/>
              </a:spcAft>
              <a:defRPr/>
            </a:pPr>
            <a:r>
              <a:rPr lang="en-US" sz="1600" dirty="0">
                <a:ea typeface="ＭＳ Ｐゴシック" panose="020B0600070205080204" pitchFamily="34" charset="-128"/>
              </a:rPr>
              <a:t>Looking at Warhol’s images over time, they communicate strongly about the cultural moment in which they were produced. </a:t>
            </a:r>
          </a:p>
        </p:txBody>
      </p:sp>
    </p:spTree>
    <p:extLst>
      <p:ext uri="{BB962C8B-B14F-4D97-AF65-F5344CB8AC3E}">
        <p14:creationId xmlns:p14="http://schemas.microsoft.com/office/powerpoint/2010/main" val="2905423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splay of the Coca-Cola image hanging in a musuem. ">
            <a:extLst>
              <a:ext uri="{FF2B5EF4-FFF2-40B4-BE49-F238E27FC236}">
                <a16:creationId xmlns:a16="http://schemas.microsoft.com/office/drawing/2014/main" id="{501185B7-C132-4AD1-AEE9-CB441A9E2D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TextBox 3">
            <a:extLst>
              <a:ext uri="{FF2B5EF4-FFF2-40B4-BE49-F238E27FC236}">
                <a16:creationId xmlns:a16="http://schemas.microsoft.com/office/drawing/2014/main" id="{ADED0C71-1F06-4E67-986D-60718DD4B1FE}"/>
              </a:ext>
            </a:extLst>
          </p:cNvPr>
          <p:cNvSpPr txBox="1"/>
          <p:nvPr/>
        </p:nvSpPr>
        <p:spPr>
          <a:xfrm>
            <a:off x="464234" y="5223803"/>
            <a:ext cx="4365673" cy="1015663"/>
          </a:xfrm>
          <a:prstGeom prst="rect">
            <a:avLst/>
          </a:prstGeom>
          <a:noFill/>
        </p:spPr>
        <p:txBody>
          <a:bodyPr wrap="square" rtlCol="0">
            <a:spAutoFit/>
          </a:bodyPr>
          <a:lstStyle/>
          <a:p>
            <a:r>
              <a:rPr lang="en-US" sz="1200" dirty="0"/>
              <a:t>Andy Warhol, Coca-Cola [3], 1962</a:t>
            </a:r>
            <a:br>
              <a:rPr lang="en-US" sz="1200" dirty="0"/>
            </a:br>
            <a:r>
              <a:rPr lang="en-US" sz="1200" dirty="0"/>
              <a:t>Casein on canvas, Author: </a:t>
            </a:r>
            <a:r>
              <a:rPr lang="en-US" sz="1200" dirty="0">
                <a:hlinkClick r:id="rId3">
                  <a:extLst>
                    <a:ext uri="{A12FA001-AC4F-418D-AE19-62706E023703}">
                      <ahyp:hlinkClr xmlns:ahyp="http://schemas.microsoft.com/office/drawing/2018/hyperlinkcolor" val="tx"/>
                    </a:ext>
                  </a:extLst>
                </a:hlinkClick>
              </a:rPr>
              <a:t>Steven Zucker</a:t>
            </a:r>
            <a:r>
              <a:rPr lang="en-US" sz="1200" dirty="0"/>
              <a:t>, Cropped from original, Source: Flickr, License: </a:t>
            </a:r>
            <a:r>
              <a:rPr lang="en-US" sz="1200" dirty="0">
                <a:hlinkClick r:id="rId4">
                  <a:extLst>
                    <a:ext uri="{A12FA001-AC4F-418D-AE19-62706E023703}">
                      <ahyp:hlinkClr xmlns:ahyp="http://schemas.microsoft.com/office/drawing/2018/hyperlinkcolor" val="tx"/>
                    </a:ext>
                  </a:extLst>
                </a:hlinkClick>
              </a:rPr>
              <a:t>CC BY-NC-SA 2.0</a:t>
            </a:r>
            <a:br>
              <a:rPr lang="en-US" sz="1200" dirty="0"/>
            </a:br>
            <a:r>
              <a:rPr lang="en-US" sz="1200" dirty="0"/>
              <a:t>(Crystal Bridges Museum of American Art, © The Andy Warhol Foundation for the Visual Arts)</a:t>
            </a:r>
          </a:p>
        </p:txBody>
      </p:sp>
    </p:spTree>
    <p:extLst>
      <p:ext uri="{BB962C8B-B14F-4D97-AF65-F5344CB8AC3E}">
        <p14:creationId xmlns:p14="http://schemas.microsoft.com/office/powerpoint/2010/main" val="20801867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5289270-B216-417A-A487-34DFB9E13909}"/>
              </a:ext>
            </a:extLst>
          </p:cNvPr>
          <p:cNvSpPr txBox="1"/>
          <p:nvPr/>
        </p:nvSpPr>
        <p:spPr>
          <a:xfrm>
            <a:off x="0" y="5842337"/>
            <a:ext cx="3939540" cy="830997"/>
          </a:xfrm>
          <a:prstGeom prst="rect">
            <a:avLst/>
          </a:prstGeom>
          <a:noFill/>
        </p:spPr>
        <p:txBody>
          <a:bodyPr wrap="square" rtlCol="0">
            <a:spAutoFit/>
          </a:bodyPr>
          <a:lstStyle/>
          <a:p>
            <a:pPr algn="r"/>
            <a:r>
              <a:rPr lang="en-US" sz="1200" dirty="0"/>
              <a:t>Andy Warhol, </a:t>
            </a:r>
            <a:r>
              <a:rPr lang="en-US" sz="1200" i="1" dirty="0"/>
              <a:t>Campbell’s Soup Cans</a:t>
            </a:r>
            <a:r>
              <a:rPr lang="en-US" sz="1200" dirty="0"/>
              <a:t>, 1962. </a:t>
            </a:r>
            <a:br>
              <a:rPr lang="en-US" sz="1200" dirty="0"/>
            </a:br>
            <a:r>
              <a:rPr lang="en-US" sz="1200" dirty="0"/>
              <a:t>Synthetic polymer on thirty-two canvases, Each canvas 20 x 16 inches. On view at MoMA. Author: </a:t>
            </a:r>
            <a:r>
              <a:rPr lang="en-US" sz="1200" dirty="0">
                <a:hlinkClick r:id="rId2">
                  <a:extLst>
                    <a:ext uri="{A12FA001-AC4F-418D-AE19-62706E023703}">
                      <ahyp:hlinkClr xmlns:ahyp="http://schemas.microsoft.com/office/drawing/2018/hyperlinkcolor" val="tx"/>
                    </a:ext>
                  </a:extLst>
                </a:hlinkClick>
              </a:rPr>
              <a:t>Steven Zucker</a:t>
            </a:r>
            <a:r>
              <a:rPr lang="en-US" sz="1200" dirty="0"/>
              <a:t>, Source: Flickr, License: </a:t>
            </a:r>
            <a:r>
              <a:rPr lang="en-US" sz="1200" dirty="0">
                <a:hlinkClick r:id="rId3">
                  <a:extLst>
                    <a:ext uri="{A12FA001-AC4F-418D-AE19-62706E023703}">
                      <ahyp:hlinkClr xmlns:ahyp="http://schemas.microsoft.com/office/drawing/2018/hyperlinkcolor" val="tx"/>
                    </a:ext>
                  </a:extLst>
                </a:hlinkClick>
              </a:rPr>
              <a:t>CC BY-NC-SA 2.0</a:t>
            </a:r>
            <a:endParaRPr lang="en-US" sz="1200" dirty="0"/>
          </a:p>
        </p:txBody>
      </p:sp>
      <p:pic>
        <p:nvPicPr>
          <p:cNvPr id="3" name="Picture 2">
            <a:extLst>
              <a:ext uri="{FF2B5EF4-FFF2-40B4-BE49-F238E27FC236}">
                <a16:creationId xmlns:a16="http://schemas.microsoft.com/office/drawing/2014/main" id="{40870106-7F42-41BB-8566-2AF655E830B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000500" y="0"/>
            <a:ext cx="5143500" cy="6858000"/>
          </a:xfrm>
          <a:prstGeom prst="rect">
            <a:avLst/>
          </a:prstGeom>
        </p:spPr>
      </p:pic>
      <p:sp>
        <p:nvSpPr>
          <p:cNvPr id="2" name="TextBox 1">
            <a:extLst>
              <a:ext uri="{FF2B5EF4-FFF2-40B4-BE49-F238E27FC236}">
                <a16:creationId xmlns:a16="http://schemas.microsoft.com/office/drawing/2014/main" id="{AE608C29-7D5D-495E-BEE7-FC14076AC4D2}"/>
              </a:ext>
            </a:extLst>
          </p:cNvPr>
          <p:cNvSpPr txBox="1"/>
          <p:nvPr/>
        </p:nvSpPr>
        <p:spPr>
          <a:xfrm>
            <a:off x="172720" y="942535"/>
            <a:ext cx="3827780" cy="3293209"/>
          </a:xfrm>
          <a:prstGeom prst="rect">
            <a:avLst/>
          </a:prstGeom>
          <a:noFill/>
        </p:spPr>
        <p:txBody>
          <a:bodyPr wrap="square" rtlCol="0">
            <a:spAutoFit/>
          </a:bodyPr>
          <a:lstStyle/>
          <a:p>
            <a:pPr algn="r"/>
            <a:r>
              <a:rPr lang="en-US" sz="1600" dirty="0"/>
              <a:t>Some of Warhol’s most iconic images are from his series of Campbell’s soup can paintings.</a:t>
            </a:r>
          </a:p>
          <a:p>
            <a:endParaRPr lang="en-US" sz="1600" dirty="0"/>
          </a:p>
          <a:p>
            <a:pPr algn="r"/>
            <a:r>
              <a:rPr lang="en-US" sz="1600" dirty="0"/>
              <a:t>Inspired by these commodities from daily life, with their elaborate, iconic label and mass-produced consistency, Warhol presents the viewer with an object seemingly utterly routine. But by framing the image and hanging it on the wall of the museum, the artist asks us to reconsider its meaning and significance.</a:t>
            </a:r>
          </a:p>
          <a:p>
            <a:endParaRPr lang="en-US" sz="1600" dirty="0"/>
          </a:p>
        </p:txBody>
      </p:sp>
    </p:spTree>
    <p:extLst>
      <p:ext uri="{BB962C8B-B14F-4D97-AF65-F5344CB8AC3E}">
        <p14:creationId xmlns:p14="http://schemas.microsoft.com/office/powerpoint/2010/main" val="41326253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DE291C-3C16-4DB7-A9A2-7E87BB07786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351157" y="1035893"/>
            <a:ext cx="6249353" cy="5292902"/>
          </a:xfrm>
          <a:prstGeom prst="rect">
            <a:avLst/>
          </a:prstGeom>
        </p:spPr>
      </p:pic>
      <p:sp>
        <p:nvSpPr>
          <p:cNvPr id="6" name="TextBox 5">
            <a:extLst>
              <a:ext uri="{FF2B5EF4-FFF2-40B4-BE49-F238E27FC236}">
                <a16:creationId xmlns:a16="http://schemas.microsoft.com/office/drawing/2014/main" id="{65289270-B216-417A-A487-34DFB9E13909}"/>
              </a:ext>
            </a:extLst>
          </p:cNvPr>
          <p:cNvSpPr txBox="1"/>
          <p:nvPr/>
        </p:nvSpPr>
        <p:spPr>
          <a:xfrm>
            <a:off x="812556" y="6328795"/>
            <a:ext cx="7326557" cy="461665"/>
          </a:xfrm>
          <a:prstGeom prst="rect">
            <a:avLst/>
          </a:prstGeom>
          <a:noFill/>
        </p:spPr>
        <p:txBody>
          <a:bodyPr wrap="square" rtlCol="0">
            <a:spAutoFit/>
          </a:bodyPr>
          <a:lstStyle/>
          <a:p>
            <a:pPr algn="ctr"/>
            <a:r>
              <a:rPr lang="en-US" sz="1200" dirty="0"/>
              <a:t>Andy Warhol, </a:t>
            </a:r>
            <a:r>
              <a:rPr lang="en-US" sz="1200" i="1" dirty="0"/>
              <a:t>Campbell’s Soup Cans with Viewer</a:t>
            </a:r>
            <a:r>
              <a:rPr lang="en-US" sz="1200" dirty="0"/>
              <a:t>, 1962. Synthetic polymer on thirty-two canvases, Each canvas 20 x 16 inches. Author: </a:t>
            </a:r>
            <a:r>
              <a:rPr lang="en-US" sz="1200" dirty="0">
                <a:hlinkClick r:id="rId3">
                  <a:extLst>
                    <a:ext uri="{A12FA001-AC4F-418D-AE19-62706E023703}">
                      <ahyp:hlinkClr xmlns:ahyp="http://schemas.microsoft.com/office/drawing/2018/hyperlinkcolor" val="tx"/>
                    </a:ext>
                  </a:extLst>
                </a:hlinkClick>
              </a:rPr>
              <a:t>Steven Zucker</a:t>
            </a:r>
            <a:r>
              <a:rPr lang="en-US" sz="1200" dirty="0"/>
              <a:t>, Source: Flickr, License: </a:t>
            </a:r>
            <a:r>
              <a:rPr lang="en-US" sz="1200" dirty="0">
                <a:hlinkClick r:id="rId4">
                  <a:extLst>
                    <a:ext uri="{A12FA001-AC4F-418D-AE19-62706E023703}">
                      <ahyp:hlinkClr xmlns:ahyp="http://schemas.microsoft.com/office/drawing/2018/hyperlinkcolor" val="tx"/>
                    </a:ext>
                  </a:extLst>
                </a:hlinkClick>
              </a:rPr>
              <a:t>CC BY-NC-SA 2.0</a:t>
            </a:r>
            <a:endParaRPr lang="en-US" sz="1200" dirty="0"/>
          </a:p>
        </p:txBody>
      </p:sp>
      <p:sp>
        <p:nvSpPr>
          <p:cNvPr id="2" name="Rectangle 1">
            <a:extLst>
              <a:ext uri="{FF2B5EF4-FFF2-40B4-BE49-F238E27FC236}">
                <a16:creationId xmlns:a16="http://schemas.microsoft.com/office/drawing/2014/main" id="{8A7DA089-E096-4903-BA2A-FBDBA6356CC9}"/>
              </a:ext>
            </a:extLst>
          </p:cNvPr>
          <p:cNvSpPr/>
          <p:nvPr/>
        </p:nvSpPr>
        <p:spPr>
          <a:xfrm>
            <a:off x="930812" y="172071"/>
            <a:ext cx="7282375" cy="830997"/>
          </a:xfrm>
          <a:prstGeom prst="rect">
            <a:avLst/>
          </a:prstGeom>
        </p:spPr>
        <p:txBody>
          <a:bodyPr wrap="square">
            <a:spAutoFit/>
          </a:bodyPr>
          <a:lstStyle/>
          <a:p>
            <a:pPr lvl="0" algn="ctr"/>
            <a:r>
              <a:rPr lang="en-US" sz="1600" dirty="0">
                <a:solidFill>
                  <a:prstClr val="white"/>
                </a:solidFill>
              </a:rPr>
              <a:t>By making multiple versions of the same image (here, as soup cans of the same design with various flavors) Warhol references the rapid homogenization of daily life allowed by industrial production, encouraged by mass media, and fueled by consumerism.</a:t>
            </a:r>
          </a:p>
        </p:txBody>
      </p:sp>
    </p:spTree>
    <p:extLst>
      <p:ext uri="{BB962C8B-B14F-4D97-AF65-F5344CB8AC3E}">
        <p14:creationId xmlns:p14="http://schemas.microsoft.com/office/powerpoint/2010/main" val="27381219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DE291C-3C16-4DB7-A9A2-7E87BB07786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351157" y="1035893"/>
            <a:ext cx="6249353" cy="5292902"/>
          </a:xfrm>
          <a:prstGeom prst="rect">
            <a:avLst/>
          </a:prstGeom>
        </p:spPr>
      </p:pic>
      <p:sp>
        <p:nvSpPr>
          <p:cNvPr id="6" name="TextBox 5">
            <a:extLst>
              <a:ext uri="{FF2B5EF4-FFF2-40B4-BE49-F238E27FC236}">
                <a16:creationId xmlns:a16="http://schemas.microsoft.com/office/drawing/2014/main" id="{65289270-B216-417A-A487-34DFB9E13909}"/>
              </a:ext>
            </a:extLst>
          </p:cNvPr>
          <p:cNvSpPr txBox="1"/>
          <p:nvPr/>
        </p:nvSpPr>
        <p:spPr>
          <a:xfrm>
            <a:off x="812556" y="6328795"/>
            <a:ext cx="7326557" cy="461665"/>
          </a:xfrm>
          <a:prstGeom prst="rect">
            <a:avLst/>
          </a:prstGeom>
          <a:noFill/>
        </p:spPr>
        <p:txBody>
          <a:bodyPr wrap="square" rtlCol="0">
            <a:spAutoFit/>
          </a:bodyPr>
          <a:lstStyle/>
          <a:p>
            <a:pPr algn="ctr"/>
            <a:r>
              <a:rPr lang="en-US" sz="1200" dirty="0"/>
              <a:t>Andy Warhol, </a:t>
            </a:r>
            <a:r>
              <a:rPr lang="en-US" sz="1200" i="1" dirty="0"/>
              <a:t>Campbell’s Soup Cans with Viewer</a:t>
            </a:r>
            <a:r>
              <a:rPr lang="en-US" sz="1200" dirty="0"/>
              <a:t>, 1962. Synthetic polymer on thirty-two canvases, Each canvas 20 x 16 inches. Author: </a:t>
            </a:r>
            <a:r>
              <a:rPr lang="en-US" sz="1200" dirty="0">
                <a:hlinkClick r:id="rId3">
                  <a:extLst>
                    <a:ext uri="{A12FA001-AC4F-418D-AE19-62706E023703}">
                      <ahyp:hlinkClr xmlns:ahyp="http://schemas.microsoft.com/office/drawing/2018/hyperlinkcolor" val="tx"/>
                    </a:ext>
                  </a:extLst>
                </a:hlinkClick>
              </a:rPr>
              <a:t>Steven Zucker</a:t>
            </a:r>
            <a:r>
              <a:rPr lang="en-US" sz="1200" dirty="0"/>
              <a:t>, Source: Flickr, License: </a:t>
            </a:r>
            <a:r>
              <a:rPr lang="en-US" sz="1200" dirty="0">
                <a:hlinkClick r:id="rId4">
                  <a:extLst>
                    <a:ext uri="{A12FA001-AC4F-418D-AE19-62706E023703}">
                      <ahyp:hlinkClr xmlns:ahyp="http://schemas.microsoft.com/office/drawing/2018/hyperlinkcolor" val="tx"/>
                    </a:ext>
                  </a:extLst>
                </a:hlinkClick>
              </a:rPr>
              <a:t>CC BY-NC-SA 2.0</a:t>
            </a:r>
            <a:endParaRPr lang="en-US" sz="1200" dirty="0"/>
          </a:p>
        </p:txBody>
      </p:sp>
      <p:sp>
        <p:nvSpPr>
          <p:cNvPr id="2" name="Rectangle 1">
            <a:extLst>
              <a:ext uri="{FF2B5EF4-FFF2-40B4-BE49-F238E27FC236}">
                <a16:creationId xmlns:a16="http://schemas.microsoft.com/office/drawing/2014/main" id="{8A7DA089-E096-4903-BA2A-FBDBA6356CC9}"/>
              </a:ext>
            </a:extLst>
          </p:cNvPr>
          <p:cNvSpPr/>
          <p:nvPr/>
        </p:nvSpPr>
        <p:spPr>
          <a:xfrm>
            <a:off x="908722" y="451118"/>
            <a:ext cx="7326556" cy="584775"/>
          </a:xfrm>
          <a:prstGeom prst="rect">
            <a:avLst/>
          </a:prstGeom>
        </p:spPr>
        <p:txBody>
          <a:bodyPr wrap="square">
            <a:spAutoFit/>
          </a:bodyPr>
          <a:lstStyle/>
          <a:p>
            <a:pPr lvl="0" algn="ctr"/>
            <a:r>
              <a:rPr lang="en-US" sz="1600" dirty="0">
                <a:solidFill>
                  <a:prstClr val="white"/>
                </a:solidFill>
              </a:rPr>
              <a:t>Warhol’s </a:t>
            </a:r>
            <a:r>
              <a:rPr lang="en-US" sz="1600" i="1" dirty="0">
                <a:solidFill>
                  <a:prstClr val="white"/>
                </a:solidFill>
              </a:rPr>
              <a:t>Campbell’s Soup </a:t>
            </a:r>
            <a:r>
              <a:rPr lang="en-US" sz="1600" dirty="0">
                <a:solidFill>
                  <a:prstClr val="white"/>
                </a:solidFill>
              </a:rPr>
              <a:t>Cans reveal the consumerist ideals of regularity, consistency, and familiarity, with the illusion of choice within the framework of a trusted brand.</a:t>
            </a:r>
          </a:p>
        </p:txBody>
      </p:sp>
    </p:spTree>
    <p:extLst>
      <p:ext uri="{BB962C8B-B14F-4D97-AF65-F5344CB8AC3E}">
        <p14:creationId xmlns:p14="http://schemas.microsoft.com/office/powerpoint/2010/main" val="14445130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5289270-B216-417A-A487-34DFB9E13909}"/>
              </a:ext>
            </a:extLst>
          </p:cNvPr>
          <p:cNvSpPr txBox="1"/>
          <p:nvPr/>
        </p:nvSpPr>
        <p:spPr>
          <a:xfrm>
            <a:off x="0" y="5842337"/>
            <a:ext cx="3939540" cy="830997"/>
          </a:xfrm>
          <a:prstGeom prst="rect">
            <a:avLst/>
          </a:prstGeom>
          <a:noFill/>
        </p:spPr>
        <p:txBody>
          <a:bodyPr wrap="square" rtlCol="0">
            <a:spAutoFit/>
          </a:bodyPr>
          <a:lstStyle/>
          <a:p>
            <a:pPr algn="r"/>
            <a:r>
              <a:rPr lang="en-US" sz="1200" dirty="0"/>
              <a:t>Andy Warhol, </a:t>
            </a:r>
            <a:r>
              <a:rPr lang="en-US" sz="1200" i="1" dirty="0"/>
              <a:t>Campbell’s Soup Cans</a:t>
            </a:r>
            <a:r>
              <a:rPr lang="en-US" sz="1200" dirty="0"/>
              <a:t>, 1962. </a:t>
            </a:r>
            <a:br>
              <a:rPr lang="en-US" sz="1200" dirty="0"/>
            </a:br>
            <a:r>
              <a:rPr lang="en-US" sz="1200" dirty="0"/>
              <a:t>Synthetic polymer on thirty-two canvases, Each canvas 20 x 16 inches. On view at MoMA. Author: </a:t>
            </a:r>
            <a:r>
              <a:rPr lang="en-US" sz="1200" dirty="0">
                <a:hlinkClick r:id="rId2">
                  <a:extLst>
                    <a:ext uri="{A12FA001-AC4F-418D-AE19-62706E023703}">
                      <ahyp:hlinkClr xmlns:ahyp="http://schemas.microsoft.com/office/drawing/2018/hyperlinkcolor" val="tx"/>
                    </a:ext>
                  </a:extLst>
                </a:hlinkClick>
              </a:rPr>
              <a:t>Steven Zucker</a:t>
            </a:r>
            <a:r>
              <a:rPr lang="en-US" sz="1200" dirty="0"/>
              <a:t>, Source: Flickr, License: </a:t>
            </a:r>
            <a:r>
              <a:rPr lang="en-US" sz="1200" dirty="0">
                <a:hlinkClick r:id="rId3">
                  <a:extLst>
                    <a:ext uri="{A12FA001-AC4F-418D-AE19-62706E023703}">
                      <ahyp:hlinkClr xmlns:ahyp="http://schemas.microsoft.com/office/drawing/2018/hyperlinkcolor" val="tx"/>
                    </a:ext>
                  </a:extLst>
                </a:hlinkClick>
              </a:rPr>
              <a:t>CC BY-NC-SA 2.0</a:t>
            </a:r>
            <a:endParaRPr lang="en-US" sz="1200" dirty="0"/>
          </a:p>
        </p:txBody>
      </p:sp>
      <p:pic>
        <p:nvPicPr>
          <p:cNvPr id="3" name="Picture 2">
            <a:extLst>
              <a:ext uri="{FF2B5EF4-FFF2-40B4-BE49-F238E27FC236}">
                <a16:creationId xmlns:a16="http://schemas.microsoft.com/office/drawing/2014/main" id="{40870106-7F42-41BB-8566-2AF655E830B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000500" y="0"/>
            <a:ext cx="5143500" cy="6858000"/>
          </a:xfrm>
          <a:prstGeom prst="rect">
            <a:avLst/>
          </a:prstGeom>
        </p:spPr>
      </p:pic>
      <p:sp>
        <p:nvSpPr>
          <p:cNvPr id="2" name="TextBox 1">
            <a:extLst>
              <a:ext uri="{FF2B5EF4-FFF2-40B4-BE49-F238E27FC236}">
                <a16:creationId xmlns:a16="http://schemas.microsoft.com/office/drawing/2014/main" id="{AE608C29-7D5D-495E-BEE7-FC14076AC4D2}"/>
              </a:ext>
            </a:extLst>
          </p:cNvPr>
          <p:cNvSpPr txBox="1"/>
          <p:nvPr/>
        </p:nvSpPr>
        <p:spPr>
          <a:xfrm>
            <a:off x="974034" y="942535"/>
            <a:ext cx="3026465" cy="1846659"/>
          </a:xfrm>
          <a:prstGeom prst="rect">
            <a:avLst/>
          </a:prstGeom>
          <a:noFill/>
        </p:spPr>
        <p:txBody>
          <a:bodyPr wrap="square" rtlCol="0">
            <a:spAutoFit/>
          </a:bodyPr>
          <a:lstStyle/>
          <a:p>
            <a:pPr algn="r"/>
            <a:r>
              <a:rPr lang="en-US" sz="1600" dirty="0"/>
              <a:t>These works of art evoke Warhol’s contemporary world and culture of consumerism.</a:t>
            </a:r>
          </a:p>
          <a:p>
            <a:pPr algn="r"/>
            <a:endParaRPr lang="en-US" sz="1600" dirty="0"/>
          </a:p>
          <a:p>
            <a:pPr algn="r"/>
            <a:r>
              <a:rPr lang="en-US" sz="1600" dirty="0"/>
              <a:t>The artist propelled art to match with the world around him. </a:t>
            </a:r>
          </a:p>
          <a:p>
            <a:endParaRPr lang="en-US" dirty="0"/>
          </a:p>
        </p:txBody>
      </p:sp>
    </p:spTree>
    <p:extLst>
      <p:ext uri="{BB962C8B-B14F-4D97-AF65-F5344CB8AC3E}">
        <p14:creationId xmlns:p14="http://schemas.microsoft.com/office/powerpoint/2010/main" val="28276551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5289270-B216-417A-A487-34DFB9E13909}"/>
              </a:ext>
            </a:extLst>
          </p:cNvPr>
          <p:cNvSpPr txBox="1"/>
          <p:nvPr/>
        </p:nvSpPr>
        <p:spPr>
          <a:xfrm>
            <a:off x="386080" y="5837257"/>
            <a:ext cx="3939540" cy="830997"/>
          </a:xfrm>
          <a:prstGeom prst="rect">
            <a:avLst/>
          </a:prstGeom>
          <a:noFill/>
        </p:spPr>
        <p:txBody>
          <a:bodyPr wrap="square" rtlCol="0">
            <a:spAutoFit/>
          </a:bodyPr>
          <a:lstStyle/>
          <a:p>
            <a:pPr algn="r"/>
            <a:r>
              <a:rPr lang="en-US" sz="1200" dirty="0"/>
              <a:t>Andy Warhol, </a:t>
            </a:r>
            <a:r>
              <a:rPr lang="en-US" sz="1200" i="1" dirty="0"/>
              <a:t>Gold Marilyn Monroe</a:t>
            </a:r>
            <a:r>
              <a:rPr lang="en-US" sz="1200" dirty="0"/>
              <a:t>, 1962.</a:t>
            </a:r>
            <a:br>
              <a:rPr lang="en-US" sz="1200" dirty="0"/>
            </a:br>
            <a:r>
              <a:rPr lang="en-US" sz="1200" dirty="0"/>
              <a:t>Silkscreen ink on synthetic polymer paint on canvas, On view at MoMA. Author: </a:t>
            </a:r>
            <a:r>
              <a:rPr lang="en-US" sz="1200" dirty="0">
                <a:hlinkClick r:id="rId2">
                  <a:extLst>
                    <a:ext uri="{A12FA001-AC4F-418D-AE19-62706E023703}">
                      <ahyp:hlinkClr xmlns:ahyp="http://schemas.microsoft.com/office/drawing/2018/hyperlinkcolor" val="tx"/>
                    </a:ext>
                  </a:extLst>
                </a:hlinkClick>
              </a:rPr>
              <a:t>Steven Zucker</a:t>
            </a:r>
            <a:r>
              <a:rPr lang="en-US" sz="1200" dirty="0"/>
              <a:t>, Source: Flickr, License: </a:t>
            </a:r>
            <a:r>
              <a:rPr lang="en-US" sz="1200" dirty="0">
                <a:hlinkClick r:id="rId3">
                  <a:extLst>
                    <a:ext uri="{A12FA001-AC4F-418D-AE19-62706E023703}">
                      <ahyp:hlinkClr xmlns:ahyp="http://schemas.microsoft.com/office/drawing/2018/hyperlinkcolor" val="tx"/>
                    </a:ext>
                  </a:extLst>
                </a:hlinkClick>
              </a:rPr>
              <a:t>CC BY-NC-SA 2.0</a:t>
            </a:r>
            <a:endParaRPr lang="en-US" sz="1200" dirty="0"/>
          </a:p>
        </p:txBody>
      </p:sp>
      <p:pic>
        <p:nvPicPr>
          <p:cNvPr id="4" name="Picture 3">
            <a:extLst>
              <a:ext uri="{FF2B5EF4-FFF2-40B4-BE49-F238E27FC236}">
                <a16:creationId xmlns:a16="http://schemas.microsoft.com/office/drawing/2014/main" id="{FD776FEC-6BE6-4512-B6C4-D6DE147DD3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0850" y="0"/>
            <a:ext cx="4811985" cy="6858000"/>
          </a:xfrm>
          <a:prstGeom prst="rect">
            <a:avLst/>
          </a:prstGeom>
        </p:spPr>
      </p:pic>
      <p:sp>
        <p:nvSpPr>
          <p:cNvPr id="2" name="TextBox 1">
            <a:extLst>
              <a:ext uri="{FF2B5EF4-FFF2-40B4-BE49-F238E27FC236}">
                <a16:creationId xmlns:a16="http://schemas.microsoft.com/office/drawing/2014/main" id="{D180D29F-9173-415E-AE61-F897D294439B}"/>
              </a:ext>
            </a:extLst>
          </p:cNvPr>
          <p:cNvSpPr txBox="1"/>
          <p:nvPr/>
        </p:nvSpPr>
        <p:spPr>
          <a:xfrm>
            <a:off x="593410" y="1553587"/>
            <a:ext cx="3732210" cy="1077218"/>
          </a:xfrm>
          <a:prstGeom prst="rect">
            <a:avLst/>
          </a:prstGeom>
          <a:noFill/>
        </p:spPr>
        <p:txBody>
          <a:bodyPr wrap="square" rtlCol="0">
            <a:spAutoFit/>
          </a:bodyPr>
          <a:lstStyle/>
          <a:p>
            <a:pPr algn="r"/>
            <a:r>
              <a:rPr lang="en-US" sz="1600" dirty="0"/>
              <a:t>Warhol’s </a:t>
            </a:r>
            <a:r>
              <a:rPr lang="en-US" sz="1600" i="1" dirty="0"/>
              <a:t>Gold Marilyn Monroe </a:t>
            </a:r>
            <a:r>
              <a:rPr lang="en-US" sz="1600" dirty="0"/>
              <a:t>suspends the iconic face of the starlet in a field of shimmering gold.</a:t>
            </a:r>
          </a:p>
          <a:p>
            <a:pPr algn="r"/>
            <a:endParaRPr lang="en-US" sz="1600" dirty="0"/>
          </a:p>
        </p:txBody>
      </p:sp>
    </p:spTree>
    <p:extLst>
      <p:ext uri="{BB962C8B-B14F-4D97-AF65-F5344CB8AC3E}">
        <p14:creationId xmlns:p14="http://schemas.microsoft.com/office/powerpoint/2010/main" val="5229224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5289270-B216-417A-A487-34DFB9E13909}"/>
              </a:ext>
            </a:extLst>
          </p:cNvPr>
          <p:cNvSpPr txBox="1"/>
          <p:nvPr/>
        </p:nvSpPr>
        <p:spPr>
          <a:xfrm>
            <a:off x="0" y="6149725"/>
            <a:ext cx="4274455" cy="646331"/>
          </a:xfrm>
          <a:prstGeom prst="rect">
            <a:avLst/>
          </a:prstGeom>
          <a:noFill/>
        </p:spPr>
        <p:txBody>
          <a:bodyPr wrap="square" rtlCol="0">
            <a:spAutoFit/>
          </a:bodyPr>
          <a:lstStyle/>
          <a:p>
            <a:pPr algn="r"/>
            <a:r>
              <a:rPr lang="en-US" sz="1200" i="1" dirty="0"/>
              <a:t>Right: </a:t>
            </a:r>
            <a:r>
              <a:rPr lang="en-US" sz="1200" dirty="0"/>
              <a:t>Andy Warhol, </a:t>
            </a:r>
            <a:r>
              <a:rPr lang="en-US" sz="1200" i="1" dirty="0"/>
              <a:t>Gold Marilyn Monroe</a:t>
            </a:r>
            <a:r>
              <a:rPr lang="en-US" sz="1200" dirty="0"/>
              <a:t>, 1962. Silkscreen ink on synthetic polymer paint on canvas, On view at MoMA. Author: </a:t>
            </a:r>
            <a:r>
              <a:rPr lang="en-US" sz="1200" dirty="0">
                <a:hlinkClick r:id="rId2">
                  <a:extLst>
                    <a:ext uri="{A12FA001-AC4F-418D-AE19-62706E023703}">
                      <ahyp:hlinkClr xmlns:ahyp="http://schemas.microsoft.com/office/drawing/2018/hyperlinkcolor" val="tx"/>
                    </a:ext>
                  </a:extLst>
                </a:hlinkClick>
              </a:rPr>
              <a:t>Steven Zucker</a:t>
            </a:r>
            <a:r>
              <a:rPr lang="en-US" sz="1200" dirty="0"/>
              <a:t>, Source: Flickr, License: </a:t>
            </a:r>
            <a:r>
              <a:rPr lang="en-US" sz="1200" dirty="0">
                <a:hlinkClick r:id="rId3">
                  <a:extLst>
                    <a:ext uri="{A12FA001-AC4F-418D-AE19-62706E023703}">
                      <ahyp:hlinkClr xmlns:ahyp="http://schemas.microsoft.com/office/drawing/2018/hyperlinkcolor" val="tx"/>
                    </a:ext>
                  </a:extLst>
                </a:hlinkClick>
              </a:rPr>
              <a:t>CC BY-NC-SA 2.0</a:t>
            </a:r>
            <a:endParaRPr lang="en-US" sz="1200" dirty="0"/>
          </a:p>
        </p:txBody>
      </p:sp>
      <p:pic>
        <p:nvPicPr>
          <p:cNvPr id="4" name="Picture 3">
            <a:extLst>
              <a:ext uri="{FF2B5EF4-FFF2-40B4-BE49-F238E27FC236}">
                <a16:creationId xmlns:a16="http://schemas.microsoft.com/office/drawing/2014/main" id="{FD776FEC-6BE6-4512-B6C4-D6DE147DD3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0850" y="0"/>
            <a:ext cx="4811985" cy="6858000"/>
          </a:xfrm>
          <a:prstGeom prst="rect">
            <a:avLst/>
          </a:prstGeom>
        </p:spPr>
      </p:pic>
      <p:sp>
        <p:nvSpPr>
          <p:cNvPr id="2" name="TextBox 1">
            <a:extLst>
              <a:ext uri="{FF2B5EF4-FFF2-40B4-BE49-F238E27FC236}">
                <a16:creationId xmlns:a16="http://schemas.microsoft.com/office/drawing/2014/main" id="{D180D29F-9173-415E-AE61-F897D294439B}"/>
              </a:ext>
            </a:extLst>
          </p:cNvPr>
          <p:cNvSpPr txBox="1"/>
          <p:nvPr/>
        </p:nvSpPr>
        <p:spPr>
          <a:xfrm>
            <a:off x="615320" y="1070791"/>
            <a:ext cx="3732210" cy="1077218"/>
          </a:xfrm>
          <a:prstGeom prst="rect">
            <a:avLst/>
          </a:prstGeom>
          <a:noFill/>
        </p:spPr>
        <p:txBody>
          <a:bodyPr wrap="square" rtlCol="0">
            <a:spAutoFit/>
          </a:bodyPr>
          <a:lstStyle/>
          <a:p>
            <a:pPr algn="r"/>
            <a:r>
              <a:rPr lang="en-US" sz="1600" dirty="0"/>
              <a:t>Painted shortly after her tragic death, this image of the American mid-20</a:t>
            </a:r>
            <a:r>
              <a:rPr lang="en-US" sz="1600" baseline="30000" dirty="0"/>
              <a:t>th</a:t>
            </a:r>
            <a:r>
              <a:rPr lang="en-US" sz="1600" dirty="0"/>
              <a:t> century  ideal of beauty elevates Marilyn Monroe to resemble a holy icon.  </a:t>
            </a:r>
          </a:p>
        </p:txBody>
      </p:sp>
      <p:pic>
        <p:nvPicPr>
          <p:cNvPr id="7" name="Picture 6">
            <a:extLst>
              <a:ext uri="{FF2B5EF4-FFF2-40B4-BE49-F238E27FC236}">
                <a16:creationId xmlns:a16="http://schemas.microsoft.com/office/drawing/2014/main" id="{B5105689-1BCA-4A19-B1F8-2D63B55735C2}"/>
              </a:ext>
            </a:extLst>
          </p:cNvPr>
          <p:cNvPicPr>
            <a:picLocks noChangeAspect="1"/>
          </p:cNvPicPr>
          <p:nvPr/>
        </p:nvPicPr>
        <p:blipFill rotWithShape="1">
          <a:blip r:embed="rId5">
            <a:extLst>
              <a:ext uri="{28A0092B-C50C-407E-A947-70E740481C1C}">
                <a14:useLocalDpi xmlns:a14="http://schemas.microsoft.com/office/drawing/2010/main" val="0"/>
              </a:ext>
            </a:extLst>
          </a:blip>
          <a:srcRect b="57219"/>
          <a:stretch/>
        </p:blipFill>
        <p:spPr>
          <a:xfrm>
            <a:off x="128274" y="2255731"/>
            <a:ext cx="4152576" cy="2519570"/>
          </a:xfrm>
          <a:prstGeom prst="rect">
            <a:avLst/>
          </a:prstGeom>
        </p:spPr>
      </p:pic>
      <p:sp>
        <p:nvSpPr>
          <p:cNvPr id="8" name="Rectangle 7">
            <a:extLst>
              <a:ext uri="{FF2B5EF4-FFF2-40B4-BE49-F238E27FC236}">
                <a16:creationId xmlns:a16="http://schemas.microsoft.com/office/drawing/2014/main" id="{E1364B07-30D2-4570-A672-39BB939EEB24}"/>
              </a:ext>
            </a:extLst>
          </p:cNvPr>
          <p:cNvSpPr/>
          <p:nvPr/>
        </p:nvSpPr>
        <p:spPr>
          <a:xfrm>
            <a:off x="83057" y="5503394"/>
            <a:ext cx="4191398" cy="646331"/>
          </a:xfrm>
          <a:prstGeom prst="rect">
            <a:avLst/>
          </a:prstGeom>
        </p:spPr>
        <p:txBody>
          <a:bodyPr wrap="square">
            <a:spAutoFit/>
          </a:bodyPr>
          <a:lstStyle/>
          <a:p>
            <a:r>
              <a:rPr lang="en-US" sz="1200" i="1" dirty="0"/>
              <a:t>Above: Virgin and Child in the Apse of Hagia Sophia</a:t>
            </a:r>
            <a:r>
              <a:rPr lang="en-US" sz="1200" dirty="0"/>
              <a:t>, dedicated in 867</a:t>
            </a:r>
            <a:r>
              <a:rPr lang="en-US" sz="1200" i="1" dirty="0"/>
              <a:t>, </a:t>
            </a:r>
            <a:r>
              <a:rPr lang="en-US" sz="1200" dirty="0"/>
              <a:t>Author: </a:t>
            </a:r>
            <a:r>
              <a:rPr lang="en-US" sz="1200" dirty="0">
                <a:hlinkClick r:id="rId6">
                  <a:extLst>
                    <a:ext uri="{A12FA001-AC4F-418D-AE19-62706E023703}">
                      <ahyp:hlinkClr xmlns:ahyp="http://schemas.microsoft.com/office/drawing/2018/hyperlinkcolor" val="tx"/>
                    </a:ext>
                  </a:extLst>
                </a:hlinkClick>
              </a:rPr>
              <a:t>Myrabella</a:t>
            </a:r>
            <a:r>
              <a:rPr lang="en-US" sz="1200" dirty="0"/>
              <a:t>, Source: Wikimedia Commons, License: </a:t>
            </a:r>
            <a:r>
              <a:rPr lang="en-US" sz="1200" dirty="0">
                <a:hlinkClick r:id="rId7">
                  <a:extLst>
                    <a:ext uri="{A12FA001-AC4F-418D-AE19-62706E023703}">
                      <ahyp:hlinkClr xmlns:ahyp="http://schemas.microsoft.com/office/drawing/2018/hyperlinkcolor" val="tx"/>
                    </a:ext>
                  </a:extLst>
                </a:hlinkClick>
              </a:rPr>
              <a:t>CC0 1.0</a:t>
            </a:r>
            <a:endParaRPr lang="en-US" sz="1200" dirty="0"/>
          </a:p>
        </p:txBody>
      </p:sp>
    </p:spTree>
    <p:extLst>
      <p:ext uri="{BB962C8B-B14F-4D97-AF65-F5344CB8AC3E}">
        <p14:creationId xmlns:p14="http://schemas.microsoft.com/office/powerpoint/2010/main" val="19164775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oup of people sitting around a television in their living room.">
            <a:extLst>
              <a:ext uri="{FF2B5EF4-FFF2-40B4-BE49-F238E27FC236}">
                <a16:creationId xmlns:a16="http://schemas.microsoft.com/office/drawing/2014/main" id="{1AA3722A-FDC5-4544-8F56-7B725D1F4D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7328" y="0"/>
            <a:ext cx="7376672" cy="6858000"/>
          </a:xfrm>
          <a:prstGeom prst="rect">
            <a:avLst/>
          </a:prstGeom>
        </p:spPr>
      </p:pic>
      <p:sp>
        <p:nvSpPr>
          <p:cNvPr id="2" name="TextBox 1">
            <a:extLst>
              <a:ext uri="{FF2B5EF4-FFF2-40B4-BE49-F238E27FC236}">
                <a16:creationId xmlns:a16="http://schemas.microsoft.com/office/drawing/2014/main" id="{2C54BA31-FF09-4215-90BB-4E48867F5681}"/>
              </a:ext>
            </a:extLst>
          </p:cNvPr>
          <p:cNvSpPr txBox="1"/>
          <p:nvPr/>
        </p:nvSpPr>
        <p:spPr>
          <a:xfrm>
            <a:off x="178484" y="1841695"/>
            <a:ext cx="4928381" cy="830997"/>
          </a:xfrm>
          <a:prstGeom prst="rect">
            <a:avLst/>
          </a:prstGeom>
          <a:solidFill>
            <a:schemeClr val="bg1"/>
          </a:solidFill>
        </p:spPr>
        <p:txBody>
          <a:bodyPr wrap="square" rtlCol="0">
            <a:spAutoFit/>
          </a:bodyPr>
          <a:lstStyle/>
          <a:p>
            <a:r>
              <a:rPr lang="en-US" sz="1600" dirty="0"/>
              <a:t>Pop Art arose from a world in which modern mass visual culture, including television, films, and advertising, was defining the standards of beauty.</a:t>
            </a:r>
          </a:p>
        </p:txBody>
      </p:sp>
      <p:sp>
        <p:nvSpPr>
          <p:cNvPr id="5" name="Rectangle 4">
            <a:extLst>
              <a:ext uri="{FF2B5EF4-FFF2-40B4-BE49-F238E27FC236}">
                <a16:creationId xmlns:a16="http://schemas.microsoft.com/office/drawing/2014/main" id="{73FBDF2A-A466-4244-BBF3-0AC175EF9E98}"/>
              </a:ext>
            </a:extLst>
          </p:cNvPr>
          <p:cNvSpPr/>
          <p:nvPr/>
        </p:nvSpPr>
        <p:spPr>
          <a:xfrm>
            <a:off x="47681" y="6027003"/>
            <a:ext cx="2212401" cy="830997"/>
          </a:xfrm>
          <a:prstGeom prst="rect">
            <a:avLst/>
          </a:prstGeom>
          <a:solidFill>
            <a:schemeClr val="bg1"/>
          </a:solidFill>
        </p:spPr>
        <p:txBody>
          <a:bodyPr wrap="none">
            <a:spAutoFit/>
          </a:bodyPr>
          <a:lstStyle/>
          <a:p>
            <a:r>
              <a:rPr lang="en-US" sz="1200" i="1" dirty="0"/>
              <a:t>Family watching television</a:t>
            </a:r>
            <a:r>
              <a:rPr lang="en-US" sz="1200" dirty="0"/>
              <a:t>, 1958</a:t>
            </a:r>
            <a:br>
              <a:rPr lang="en-US" sz="1200" dirty="0"/>
            </a:br>
            <a:r>
              <a:rPr lang="en-US" sz="1200" dirty="0"/>
              <a:t>Author: </a:t>
            </a:r>
            <a:r>
              <a:rPr lang="en-US" sz="1200" dirty="0">
                <a:hlinkClick r:id="rId3">
                  <a:extLst>
                    <a:ext uri="{A12FA001-AC4F-418D-AE19-62706E023703}">
                      <ahyp:hlinkClr xmlns:ahyp="http://schemas.microsoft.com/office/drawing/2018/hyperlinkcolor" val="tx"/>
                    </a:ext>
                  </a:extLst>
                </a:hlinkClick>
              </a:rPr>
              <a:t>Evert F. Baumgardner</a:t>
            </a:r>
            <a:br>
              <a:rPr lang="en-US" sz="1200" dirty="0"/>
            </a:br>
            <a:r>
              <a:rPr lang="en-US" sz="1200" dirty="0"/>
              <a:t>Source: Wikimedia Commons</a:t>
            </a:r>
            <a:br>
              <a:rPr lang="en-US" sz="1200" dirty="0"/>
            </a:br>
            <a:r>
              <a:rPr lang="en-US" sz="1200" dirty="0"/>
              <a:t>License: Public Domain</a:t>
            </a:r>
          </a:p>
        </p:txBody>
      </p:sp>
    </p:spTree>
    <p:extLst>
      <p:ext uri="{BB962C8B-B14F-4D97-AF65-F5344CB8AC3E}">
        <p14:creationId xmlns:p14="http://schemas.microsoft.com/office/powerpoint/2010/main" val="26700628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5289270-B216-417A-A487-34DFB9E13909}"/>
              </a:ext>
            </a:extLst>
          </p:cNvPr>
          <p:cNvSpPr txBox="1"/>
          <p:nvPr/>
        </p:nvSpPr>
        <p:spPr>
          <a:xfrm>
            <a:off x="0" y="5842337"/>
            <a:ext cx="3585856" cy="646331"/>
          </a:xfrm>
          <a:prstGeom prst="rect">
            <a:avLst/>
          </a:prstGeom>
          <a:noFill/>
        </p:spPr>
        <p:txBody>
          <a:bodyPr wrap="square" rtlCol="0">
            <a:spAutoFit/>
          </a:bodyPr>
          <a:lstStyle/>
          <a:p>
            <a:pPr algn="r"/>
            <a:r>
              <a:rPr lang="en-US" sz="1200" dirty="0"/>
              <a:t>Andy Warhol, </a:t>
            </a:r>
            <a:r>
              <a:rPr lang="en-US" sz="1200" i="1" dirty="0"/>
              <a:t>Gold Marilyn Monroe</a:t>
            </a:r>
            <a:r>
              <a:rPr lang="en-US" sz="1200" dirty="0"/>
              <a:t>, 1962.</a:t>
            </a:r>
            <a:br>
              <a:rPr lang="en-US" sz="1200" dirty="0"/>
            </a:br>
            <a:r>
              <a:rPr lang="en-US" sz="1200" dirty="0"/>
              <a:t>Silkscreen on canvas, On view at MoMA. Author: </a:t>
            </a:r>
            <a:r>
              <a:rPr lang="en-US" sz="1200" dirty="0">
                <a:hlinkClick r:id="rId2">
                  <a:extLst>
                    <a:ext uri="{A12FA001-AC4F-418D-AE19-62706E023703}">
                      <ahyp:hlinkClr xmlns:ahyp="http://schemas.microsoft.com/office/drawing/2018/hyperlinkcolor" val="tx"/>
                    </a:ext>
                  </a:extLst>
                </a:hlinkClick>
              </a:rPr>
              <a:t>Steven Zucker</a:t>
            </a:r>
            <a:r>
              <a:rPr lang="en-US" sz="1200" dirty="0"/>
              <a:t>, Source: Flickr, License: </a:t>
            </a:r>
            <a:r>
              <a:rPr lang="en-US" sz="1200" dirty="0">
                <a:hlinkClick r:id="rId3">
                  <a:extLst>
                    <a:ext uri="{A12FA001-AC4F-418D-AE19-62706E023703}">
                      <ahyp:hlinkClr xmlns:ahyp="http://schemas.microsoft.com/office/drawing/2018/hyperlinkcolor" val="tx"/>
                    </a:ext>
                  </a:extLst>
                </a:hlinkClick>
              </a:rPr>
              <a:t>CC BY-NC-SA 2.0</a:t>
            </a:r>
            <a:endParaRPr lang="en-US" sz="1200" dirty="0"/>
          </a:p>
        </p:txBody>
      </p:sp>
      <p:pic>
        <p:nvPicPr>
          <p:cNvPr id="3" name="Picture 2">
            <a:extLst>
              <a:ext uri="{FF2B5EF4-FFF2-40B4-BE49-F238E27FC236}">
                <a16:creationId xmlns:a16="http://schemas.microsoft.com/office/drawing/2014/main" id="{ABEB1B98-8EE5-4AB4-BB9F-F711CB2AAB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5856" y="0"/>
            <a:ext cx="5558730" cy="6858000"/>
          </a:xfrm>
          <a:prstGeom prst="rect">
            <a:avLst/>
          </a:prstGeom>
        </p:spPr>
      </p:pic>
      <p:sp>
        <p:nvSpPr>
          <p:cNvPr id="2" name="Rectangle 1">
            <a:extLst>
              <a:ext uri="{FF2B5EF4-FFF2-40B4-BE49-F238E27FC236}">
                <a16:creationId xmlns:a16="http://schemas.microsoft.com/office/drawing/2014/main" id="{4DB76BD1-C343-4D74-ACC7-613472D6A8EB}"/>
              </a:ext>
            </a:extLst>
          </p:cNvPr>
          <p:cNvSpPr/>
          <p:nvPr/>
        </p:nvSpPr>
        <p:spPr>
          <a:xfrm>
            <a:off x="297648" y="1589469"/>
            <a:ext cx="3288208" cy="1354217"/>
          </a:xfrm>
          <a:prstGeom prst="rect">
            <a:avLst/>
          </a:prstGeom>
        </p:spPr>
        <p:txBody>
          <a:bodyPr wrap="square">
            <a:spAutoFit/>
          </a:bodyPr>
          <a:lstStyle/>
          <a:p>
            <a:pPr algn="r"/>
            <a:r>
              <a:rPr lang="en-US" sz="1600" dirty="0"/>
              <a:t>The portrait does not attempt to reveal the true person behind the fame. Instead, it presents the perfected mask of Marilyn Monroe. </a:t>
            </a:r>
            <a:br>
              <a:rPr lang="en-US" sz="1600" dirty="0"/>
            </a:br>
            <a:endParaRPr lang="en-US" dirty="0"/>
          </a:p>
        </p:txBody>
      </p:sp>
    </p:spTree>
    <p:extLst>
      <p:ext uri="{BB962C8B-B14F-4D97-AF65-F5344CB8AC3E}">
        <p14:creationId xmlns:p14="http://schemas.microsoft.com/office/powerpoint/2010/main" val="24314840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5A599E-787F-4414-8860-89D3FB153EDB}"/>
              </a:ext>
            </a:extLst>
          </p:cNvPr>
          <p:cNvSpPr txBox="1"/>
          <p:nvPr/>
        </p:nvSpPr>
        <p:spPr>
          <a:xfrm>
            <a:off x="-10432" y="4951240"/>
            <a:ext cx="2729259" cy="1754326"/>
          </a:xfrm>
          <a:prstGeom prst="rect">
            <a:avLst/>
          </a:prstGeom>
          <a:noFill/>
        </p:spPr>
        <p:txBody>
          <a:bodyPr wrap="square" rtlCol="0">
            <a:spAutoFit/>
          </a:bodyPr>
          <a:lstStyle/>
          <a:p>
            <a:pPr algn="r"/>
            <a:r>
              <a:rPr lang="en-US" sz="1200" dirty="0"/>
              <a:t>Andy Warhol, </a:t>
            </a:r>
            <a:r>
              <a:rPr lang="en-US" sz="1200" i="1" dirty="0"/>
              <a:t>Marilyn Diptych</a:t>
            </a:r>
            <a:r>
              <a:rPr lang="en-US" sz="1200" dirty="0"/>
              <a:t>, 1962 at Tate Modern, Author: </a:t>
            </a:r>
            <a:r>
              <a:rPr lang="en-US" sz="1200" dirty="0">
                <a:hlinkClick r:id="rId2">
                  <a:extLst>
                    <a:ext uri="{A12FA001-AC4F-418D-AE19-62706E023703}">
                      <ahyp:hlinkClr xmlns:ahyp="http://schemas.microsoft.com/office/drawing/2018/hyperlinkcolor" val="tx"/>
                    </a:ext>
                  </a:extLst>
                </a:hlinkClick>
              </a:rPr>
              <a:t>Adam </a:t>
            </a:r>
            <a:r>
              <a:rPr lang="en-US" sz="1200" dirty="0" err="1">
                <a:hlinkClick r:id="rId2">
                  <a:extLst>
                    <a:ext uri="{A12FA001-AC4F-418D-AE19-62706E023703}">
                      <ahyp:hlinkClr xmlns:ahyp="http://schemas.microsoft.com/office/drawing/2018/hyperlinkcolor" val="tx"/>
                    </a:ext>
                  </a:extLst>
                </a:hlinkClick>
              </a:rPr>
              <a:t>Fagen</a:t>
            </a:r>
            <a:r>
              <a:rPr lang="en-US" sz="1200" dirty="0"/>
              <a:t>, </a:t>
            </a:r>
            <a:r>
              <a:rPr lang="en-US" sz="1200" i="1" dirty="0"/>
              <a:t>Cropped with slight color corrections, </a:t>
            </a:r>
            <a:r>
              <a:rPr lang="en-US" sz="1200" dirty="0"/>
              <a:t>Source: Flickr, License: </a:t>
            </a:r>
            <a:r>
              <a:rPr lang="en-US" sz="1200" dirty="0">
                <a:hlinkClick r:id="rId3">
                  <a:extLst>
                    <a:ext uri="{A12FA001-AC4F-418D-AE19-62706E023703}">
                      <ahyp:hlinkClr xmlns:ahyp="http://schemas.microsoft.com/office/drawing/2018/hyperlinkcolor" val="tx"/>
                    </a:ext>
                  </a:extLst>
                </a:hlinkClick>
              </a:rPr>
              <a:t>CC BY-NC-SA 2.0</a:t>
            </a:r>
            <a:r>
              <a:rPr lang="en-US" sz="1200" dirty="0"/>
              <a:t>.</a:t>
            </a:r>
            <a:br>
              <a:rPr lang="en-US" sz="1200" dirty="0"/>
            </a:br>
            <a:r>
              <a:rPr lang="en-US" sz="1200" dirty="0"/>
              <a:t>© 2019 The Andy Warhol Foundation for the Visual Arts, Inc. / Artists Right Society (ARS), New York and DACS, London. </a:t>
            </a:r>
            <a:r>
              <a:rPr lang="en-US" sz="1200" dirty="0">
                <a:solidFill>
                  <a:prstClr val="white"/>
                </a:solidFill>
                <a:hlinkClick r:id="rId4">
                  <a:extLst>
                    <a:ext uri="{A12FA001-AC4F-418D-AE19-62706E023703}">
                      <ahyp:hlinkClr xmlns:ahyp="http://schemas.microsoft.com/office/drawing/2018/hyperlinkcolor" val="tx"/>
                    </a:ext>
                  </a:extLst>
                </a:hlinkClick>
              </a:rPr>
              <a:t>Educational Fair Use</a:t>
            </a:r>
            <a:r>
              <a:rPr lang="en-US" sz="1200" dirty="0">
                <a:solidFill>
                  <a:prstClr val="white"/>
                </a:solidFill>
              </a:rPr>
              <a:t>, High quality image </a:t>
            </a:r>
            <a:r>
              <a:rPr lang="en-US" sz="1200" dirty="0">
                <a:hlinkClick r:id="rId5">
                  <a:extLst>
                    <a:ext uri="{A12FA001-AC4F-418D-AE19-62706E023703}">
                      <ahyp:hlinkClr xmlns:ahyp="http://schemas.microsoft.com/office/drawing/2018/hyperlinkcolor" val="tx"/>
                    </a:ext>
                  </a:extLst>
                </a:hlinkClick>
              </a:rPr>
              <a:t>here</a:t>
            </a:r>
            <a:r>
              <a:rPr lang="en-US" sz="1200" dirty="0">
                <a:solidFill>
                  <a:prstClr val="white"/>
                </a:solidFill>
              </a:rPr>
              <a:t>.</a:t>
            </a:r>
            <a:r>
              <a:rPr lang="en-US" sz="1200" dirty="0"/>
              <a:t> </a:t>
            </a:r>
          </a:p>
        </p:txBody>
      </p:sp>
      <p:sp>
        <p:nvSpPr>
          <p:cNvPr id="5" name="TextBox 4">
            <a:extLst>
              <a:ext uri="{FF2B5EF4-FFF2-40B4-BE49-F238E27FC236}">
                <a16:creationId xmlns:a16="http://schemas.microsoft.com/office/drawing/2014/main" id="{E52D740A-6AA8-45A9-8A70-2D9765D29931}"/>
              </a:ext>
            </a:extLst>
          </p:cNvPr>
          <p:cNvSpPr txBox="1"/>
          <p:nvPr/>
        </p:nvSpPr>
        <p:spPr>
          <a:xfrm>
            <a:off x="50663" y="969065"/>
            <a:ext cx="2678596" cy="2308324"/>
          </a:xfrm>
          <a:prstGeom prst="rect">
            <a:avLst/>
          </a:prstGeom>
          <a:noFill/>
        </p:spPr>
        <p:txBody>
          <a:bodyPr wrap="square" rtlCol="0">
            <a:spAutoFit/>
          </a:bodyPr>
          <a:lstStyle/>
          <a:p>
            <a:pPr algn="r"/>
            <a:r>
              <a:rPr lang="en-US" sz="1600" dirty="0"/>
              <a:t>Andy Warhol’s interest in manufacturing led him to develop his artistic processes further. With </a:t>
            </a:r>
            <a:r>
              <a:rPr lang="en-US" sz="1600" i="1" dirty="0"/>
              <a:t>Gold Marilyn Monroe</a:t>
            </a:r>
            <a:r>
              <a:rPr lang="en-US" sz="1600" dirty="0"/>
              <a:t> and </a:t>
            </a:r>
            <a:r>
              <a:rPr lang="en-US" sz="1600" i="1" dirty="0"/>
              <a:t>Marilyn Diptych (right) </a:t>
            </a:r>
            <a:r>
              <a:rPr lang="en-US" sz="1600" dirty="0"/>
              <a:t>he began utilizing a silkscreen printing technique, imitating the industrial manufacturing process. </a:t>
            </a:r>
          </a:p>
        </p:txBody>
      </p:sp>
      <p:pic>
        <p:nvPicPr>
          <p:cNvPr id="6" name="Picture 5" descr="A picture containing gallery&#10;&#10;Description automatically generated">
            <a:extLst>
              <a:ext uri="{FF2B5EF4-FFF2-40B4-BE49-F238E27FC236}">
                <a16:creationId xmlns:a16="http://schemas.microsoft.com/office/drawing/2014/main" id="{014C6802-E24E-4407-8DF0-25240A5B7D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18827" y="0"/>
            <a:ext cx="6425173" cy="6858000"/>
          </a:xfrm>
          <a:prstGeom prst="rect">
            <a:avLst/>
          </a:prstGeom>
        </p:spPr>
      </p:pic>
    </p:spTree>
    <p:extLst>
      <p:ext uri="{BB962C8B-B14F-4D97-AF65-F5344CB8AC3E}">
        <p14:creationId xmlns:p14="http://schemas.microsoft.com/office/powerpoint/2010/main" val="25119207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52D740A-6AA8-45A9-8A70-2D9765D29931}"/>
              </a:ext>
            </a:extLst>
          </p:cNvPr>
          <p:cNvSpPr txBox="1"/>
          <p:nvPr/>
        </p:nvSpPr>
        <p:spPr>
          <a:xfrm>
            <a:off x="50663" y="969065"/>
            <a:ext cx="2678596" cy="1569660"/>
          </a:xfrm>
          <a:prstGeom prst="rect">
            <a:avLst/>
          </a:prstGeom>
          <a:noFill/>
        </p:spPr>
        <p:txBody>
          <a:bodyPr wrap="square" rtlCol="0">
            <a:spAutoFit/>
          </a:bodyPr>
          <a:lstStyle/>
          <a:p>
            <a:pPr algn="r"/>
            <a:r>
              <a:rPr lang="en-US" sz="1600" dirty="0"/>
              <a:t>Silkscreen printing allowed him to copy his own images using the same method as that used for the commercial printing of labels and package designs. </a:t>
            </a:r>
          </a:p>
        </p:txBody>
      </p:sp>
      <p:pic>
        <p:nvPicPr>
          <p:cNvPr id="6" name="Picture 5" descr="A picture containing gallery&#10;&#10;Description automatically generated">
            <a:extLst>
              <a:ext uri="{FF2B5EF4-FFF2-40B4-BE49-F238E27FC236}">
                <a16:creationId xmlns:a16="http://schemas.microsoft.com/office/drawing/2014/main" id="{82E36076-22A8-4E85-9FBD-E5A3AB004D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8827" y="0"/>
            <a:ext cx="6425173" cy="6858000"/>
          </a:xfrm>
          <a:prstGeom prst="rect">
            <a:avLst/>
          </a:prstGeom>
        </p:spPr>
      </p:pic>
      <p:sp>
        <p:nvSpPr>
          <p:cNvPr id="7" name="TextBox 6">
            <a:extLst>
              <a:ext uri="{FF2B5EF4-FFF2-40B4-BE49-F238E27FC236}">
                <a16:creationId xmlns:a16="http://schemas.microsoft.com/office/drawing/2014/main" id="{7762D632-A2C5-474F-BFB9-067DEF83F0E8}"/>
              </a:ext>
            </a:extLst>
          </p:cNvPr>
          <p:cNvSpPr txBox="1"/>
          <p:nvPr/>
        </p:nvSpPr>
        <p:spPr>
          <a:xfrm>
            <a:off x="-10432" y="4951240"/>
            <a:ext cx="2729259" cy="1754326"/>
          </a:xfrm>
          <a:prstGeom prst="rect">
            <a:avLst/>
          </a:prstGeom>
          <a:noFill/>
        </p:spPr>
        <p:txBody>
          <a:bodyPr wrap="square" rtlCol="0">
            <a:spAutoFit/>
          </a:bodyPr>
          <a:lstStyle/>
          <a:p>
            <a:pPr algn="r"/>
            <a:r>
              <a:rPr lang="en-US" sz="1200" dirty="0"/>
              <a:t>Andy Warhol, </a:t>
            </a:r>
            <a:r>
              <a:rPr lang="en-US" sz="1200" i="1" dirty="0"/>
              <a:t>Marilyn Diptych</a:t>
            </a:r>
            <a:r>
              <a:rPr lang="en-US" sz="1200" dirty="0"/>
              <a:t>, 1962 at Tate Modern, Author: </a:t>
            </a:r>
            <a:r>
              <a:rPr lang="en-US" sz="1200" dirty="0">
                <a:hlinkClick r:id="rId3">
                  <a:extLst>
                    <a:ext uri="{A12FA001-AC4F-418D-AE19-62706E023703}">
                      <ahyp:hlinkClr xmlns:ahyp="http://schemas.microsoft.com/office/drawing/2018/hyperlinkcolor" val="tx"/>
                    </a:ext>
                  </a:extLst>
                </a:hlinkClick>
              </a:rPr>
              <a:t>Adam </a:t>
            </a:r>
            <a:r>
              <a:rPr lang="en-US" sz="1200" dirty="0" err="1">
                <a:hlinkClick r:id="rId3">
                  <a:extLst>
                    <a:ext uri="{A12FA001-AC4F-418D-AE19-62706E023703}">
                      <ahyp:hlinkClr xmlns:ahyp="http://schemas.microsoft.com/office/drawing/2018/hyperlinkcolor" val="tx"/>
                    </a:ext>
                  </a:extLst>
                </a:hlinkClick>
              </a:rPr>
              <a:t>Fagen</a:t>
            </a:r>
            <a:r>
              <a:rPr lang="en-US" sz="1200" dirty="0"/>
              <a:t>, </a:t>
            </a:r>
            <a:r>
              <a:rPr lang="en-US" sz="1200" i="1" dirty="0"/>
              <a:t>Cropped with slight color corrections, </a:t>
            </a:r>
            <a:r>
              <a:rPr lang="en-US" sz="1200" dirty="0"/>
              <a:t>Source: Flickr, License: </a:t>
            </a:r>
            <a:r>
              <a:rPr lang="en-US" sz="1200" dirty="0">
                <a:hlinkClick r:id="rId4">
                  <a:extLst>
                    <a:ext uri="{A12FA001-AC4F-418D-AE19-62706E023703}">
                      <ahyp:hlinkClr xmlns:ahyp="http://schemas.microsoft.com/office/drawing/2018/hyperlinkcolor" val="tx"/>
                    </a:ext>
                  </a:extLst>
                </a:hlinkClick>
              </a:rPr>
              <a:t>CC BY-NC-SA 2.0</a:t>
            </a:r>
            <a:r>
              <a:rPr lang="en-US" sz="1200" dirty="0"/>
              <a:t>.</a:t>
            </a:r>
            <a:br>
              <a:rPr lang="en-US" sz="1200" dirty="0"/>
            </a:br>
            <a:r>
              <a:rPr lang="en-US" sz="1200" dirty="0"/>
              <a:t>© 2019 The Andy Warhol Foundation for the Visual Arts, Inc. / Artists Right Society (ARS), New York and DACS, London. </a:t>
            </a:r>
            <a:r>
              <a:rPr lang="en-US" sz="1200" dirty="0">
                <a:solidFill>
                  <a:prstClr val="white"/>
                </a:solidFill>
                <a:hlinkClick r:id="rId5">
                  <a:extLst>
                    <a:ext uri="{A12FA001-AC4F-418D-AE19-62706E023703}">
                      <ahyp:hlinkClr xmlns:ahyp="http://schemas.microsoft.com/office/drawing/2018/hyperlinkcolor" val="tx"/>
                    </a:ext>
                  </a:extLst>
                </a:hlinkClick>
              </a:rPr>
              <a:t>Educational Fair Use</a:t>
            </a:r>
            <a:r>
              <a:rPr lang="en-US" sz="1200" dirty="0">
                <a:solidFill>
                  <a:prstClr val="white"/>
                </a:solidFill>
              </a:rPr>
              <a:t>, High quality image </a:t>
            </a:r>
            <a:r>
              <a:rPr lang="en-US" sz="1200" dirty="0">
                <a:hlinkClick r:id="rId6">
                  <a:extLst>
                    <a:ext uri="{A12FA001-AC4F-418D-AE19-62706E023703}">
                      <ahyp:hlinkClr xmlns:ahyp="http://schemas.microsoft.com/office/drawing/2018/hyperlinkcolor" val="tx"/>
                    </a:ext>
                  </a:extLst>
                </a:hlinkClick>
              </a:rPr>
              <a:t>here</a:t>
            </a:r>
            <a:r>
              <a:rPr lang="en-US" sz="1200" dirty="0">
                <a:solidFill>
                  <a:prstClr val="white"/>
                </a:solidFill>
              </a:rPr>
              <a:t>.</a:t>
            </a:r>
            <a:r>
              <a:rPr lang="en-US" sz="1200" dirty="0"/>
              <a:t> </a:t>
            </a:r>
          </a:p>
        </p:txBody>
      </p:sp>
    </p:spTree>
    <p:extLst>
      <p:ext uri="{BB962C8B-B14F-4D97-AF65-F5344CB8AC3E}">
        <p14:creationId xmlns:p14="http://schemas.microsoft.com/office/powerpoint/2010/main" val="22961953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52D740A-6AA8-45A9-8A70-2D9765D29931}"/>
              </a:ext>
            </a:extLst>
          </p:cNvPr>
          <p:cNvSpPr txBox="1"/>
          <p:nvPr/>
        </p:nvSpPr>
        <p:spPr>
          <a:xfrm>
            <a:off x="40231" y="152434"/>
            <a:ext cx="2678596" cy="4524315"/>
          </a:xfrm>
          <a:prstGeom prst="rect">
            <a:avLst/>
          </a:prstGeom>
          <a:noFill/>
        </p:spPr>
        <p:txBody>
          <a:bodyPr wrap="square" rtlCol="0">
            <a:spAutoFit/>
          </a:bodyPr>
          <a:lstStyle/>
          <a:p>
            <a:pPr algn="r"/>
            <a:r>
              <a:rPr lang="en-US" sz="1600" dirty="0"/>
              <a:t>In </a:t>
            </a:r>
            <a:r>
              <a:rPr lang="en-US" sz="1600" i="1" dirty="0"/>
              <a:t>Marilyn Diptych</a:t>
            </a:r>
            <a:r>
              <a:rPr lang="en-US" sz="1600" dirty="0"/>
              <a:t>, celebrity becomes commodity.</a:t>
            </a:r>
          </a:p>
          <a:p>
            <a:pPr algn="r"/>
            <a:r>
              <a:rPr lang="en-US" sz="1600" dirty="0"/>
              <a:t>Warhol prints the image of the icon repeatedly in an investigation of the mass-production and consumption of celebrity. On the right panel of the diptych, the image loses its color and begins to fade. </a:t>
            </a:r>
          </a:p>
          <a:p>
            <a:pPr algn="r"/>
            <a:endParaRPr lang="en-US" sz="1600" dirty="0"/>
          </a:p>
          <a:p>
            <a:pPr algn="r"/>
            <a:r>
              <a:rPr lang="en-US" sz="1600" dirty="0"/>
              <a:t>With this repetition, the image begins to lose its specificity, individuality, and meaning. The person is lost within the barrage of repeated images. </a:t>
            </a:r>
          </a:p>
          <a:p>
            <a:pPr algn="r"/>
            <a:endParaRPr lang="en-US" sz="1600" dirty="0"/>
          </a:p>
        </p:txBody>
      </p:sp>
      <p:pic>
        <p:nvPicPr>
          <p:cNvPr id="6" name="Picture 5" descr="A picture containing gallery&#10;&#10;Description automatically generated">
            <a:extLst>
              <a:ext uri="{FF2B5EF4-FFF2-40B4-BE49-F238E27FC236}">
                <a16:creationId xmlns:a16="http://schemas.microsoft.com/office/drawing/2014/main" id="{A8B0621E-2CAC-48FE-8AF3-76ECAF6758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8827" y="0"/>
            <a:ext cx="6425173" cy="6858000"/>
          </a:xfrm>
          <a:prstGeom prst="rect">
            <a:avLst/>
          </a:prstGeom>
        </p:spPr>
      </p:pic>
      <p:sp>
        <p:nvSpPr>
          <p:cNvPr id="7" name="TextBox 6">
            <a:extLst>
              <a:ext uri="{FF2B5EF4-FFF2-40B4-BE49-F238E27FC236}">
                <a16:creationId xmlns:a16="http://schemas.microsoft.com/office/drawing/2014/main" id="{4B2CB62A-6B96-4F1A-875F-15AD7B9318E6}"/>
              </a:ext>
            </a:extLst>
          </p:cNvPr>
          <p:cNvSpPr txBox="1"/>
          <p:nvPr/>
        </p:nvSpPr>
        <p:spPr>
          <a:xfrm>
            <a:off x="-10432" y="4951240"/>
            <a:ext cx="2729259" cy="1754326"/>
          </a:xfrm>
          <a:prstGeom prst="rect">
            <a:avLst/>
          </a:prstGeom>
          <a:noFill/>
        </p:spPr>
        <p:txBody>
          <a:bodyPr wrap="square" rtlCol="0">
            <a:spAutoFit/>
          </a:bodyPr>
          <a:lstStyle/>
          <a:p>
            <a:pPr algn="r"/>
            <a:r>
              <a:rPr lang="en-US" sz="1200" dirty="0"/>
              <a:t>Andy Warhol, </a:t>
            </a:r>
            <a:r>
              <a:rPr lang="en-US" sz="1200" i="1" dirty="0"/>
              <a:t>Marilyn Diptych</a:t>
            </a:r>
            <a:r>
              <a:rPr lang="en-US" sz="1200" dirty="0"/>
              <a:t>, 1962 at Tate Modern, Author: </a:t>
            </a:r>
            <a:r>
              <a:rPr lang="en-US" sz="1200" dirty="0">
                <a:hlinkClick r:id="rId3">
                  <a:extLst>
                    <a:ext uri="{A12FA001-AC4F-418D-AE19-62706E023703}">
                      <ahyp:hlinkClr xmlns:ahyp="http://schemas.microsoft.com/office/drawing/2018/hyperlinkcolor" val="tx"/>
                    </a:ext>
                  </a:extLst>
                </a:hlinkClick>
              </a:rPr>
              <a:t>Adam </a:t>
            </a:r>
            <a:r>
              <a:rPr lang="en-US" sz="1200" dirty="0" err="1">
                <a:hlinkClick r:id="rId3">
                  <a:extLst>
                    <a:ext uri="{A12FA001-AC4F-418D-AE19-62706E023703}">
                      <ahyp:hlinkClr xmlns:ahyp="http://schemas.microsoft.com/office/drawing/2018/hyperlinkcolor" val="tx"/>
                    </a:ext>
                  </a:extLst>
                </a:hlinkClick>
              </a:rPr>
              <a:t>Fagen</a:t>
            </a:r>
            <a:r>
              <a:rPr lang="en-US" sz="1200" dirty="0"/>
              <a:t>, </a:t>
            </a:r>
            <a:r>
              <a:rPr lang="en-US" sz="1200" i="1" dirty="0"/>
              <a:t>Cropped with slight color corrections, </a:t>
            </a:r>
            <a:r>
              <a:rPr lang="en-US" sz="1200" dirty="0"/>
              <a:t>Source: Flickr, License: </a:t>
            </a:r>
            <a:r>
              <a:rPr lang="en-US" sz="1200" dirty="0">
                <a:hlinkClick r:id="rId4">
                  <a:extLst>
                    <a:ext uri="{A12FA001-AC4F-418D-AE19-62706E023703}">
                      <ahyp:hlinkClr xmlns:ahyp="http://schemas.microsoft.com/office/drawing/2018/hyperlinkcolor" val="tx"/>
                    </a:ext>
                  </a:extLst>
                </a:hlinkClick>
              </a:rPr>
              <a:t>CC BY-NC-SA 2.0</a:t>
            </a:r>
            <a:r>
              <a:rPr lang="en-US" sz="1200" dirty="0"/>
              <a:t>.</a:t>
            </a:r>
            <a:br>
              <a:rPr lang="en-US" sz="1200" dirty="0"/>
            </a:br>
            <a:r>
              <a:rPr lang="en-US" sz="1200" dirty="0"/>
              <a:t>© 2019 The Andy Warhol Foundation for the Visual Arts, Inc. / Artists Right Society (ARS), New York and DACS, London. </a:t>
            </a:r>
            <a:r>
              <a:rPr lang="en-US" sz="1200" dirty="0">
                <a:solidFill>
                  <a:prstClr val="white"/>
                </a:solidFill>
                <a:hlinkClick r:id="rId5">
                  <a:extLst>
                    <a:ext uri="{A12FA001-AC4F-418D-AE19-62706E023703}">
                      <ahyp:hlinkClr xmlns:ahyp="http://schemas.microsoft.com/office/drawing/2018/hyperlinkcolor" val="tx"/>
                    </a:ext>
                  </a:extLst>
                </a:hlinkClick>
              </a:rPr>
              <a:t>Educational Fair Use</a:t>
            </a:r>
            <a:r>
              <a:rPr lang="en-US" sz="1200" dirty="0">
                <a:solidFill>
                  <a:prstClr val="white"/>
                </a:solidFill>
              </a:rPr>
              <a:t>, High quality image </a:t>
            </a:r>
            <a:r>
              <a:rPr lang="en-US" sz="1200" dirty="0">
                <a:hlinkClick r:id="rId6">
                  <a:extLst>
                    <a:ext uri="{A12FA001-AC4F-418D-AE19-62706E023703}">
                      <ahyp:hlinkClr xmlns:ahyp="http://schemas.microsoft.com/office/drawing/2018/hyperlinkcolor" val="tx"/>
                    </a:ext>
                  </a:extLst>
                </a:hlinkClick>
              </a:rPr>
              <a:t>here</a:t>
            </a:r>
            <a:r>
              <a:rPr lang="en-US" sz="1200" dirty="0">
                <a:solidFill>
                  <a:prstClr val="white"/>
                </a:solidFill>
              </a:rPr>
              <a:t>.</a:t>
            </a:r>
            <a:r>
              <a:rPr lang="en-US" sz="1200" dirty="0"/>
              <a:t> </a:t>
            </a:r>
          </a:p>
        </p:txBody>
      </p:sp>
    </p:spTree>
    <p:extLst>
      <p:ext uri="{BB962C8B-B14F-4D97-AF65-F5344CB8AC3E}">
        <p14:creationId xmlns:p14="http://schemas.microsoft.com/office/powerpoint/2010/main" val="24809063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52D740A-6AA8-45A9-8A70-2D9765D29931}"/>
              </a:ext>
            </a:extLst>
          </p:cNvPr>
          <p:cNvSpPr txBox="1"/>
          <p:nvPr/>
        </p:nvSpPr>
        <p:spPr>
          <a:xfrm>
            <a:off x="198783" y="969065"/>
            <a:ext cx="2530476" cy="1323439"/>
          </a:xfrm>
          <a:prstGeom prst="rect">
            <a:avLst/>
          </a:prstGeom>
          <a:noFill/>
        </p:spPr>
        <p:txBody>
          <a:bodyPr wrap="square" rtlCol="0">
            <a:spAutoFit/>
          </a:bodyPr>
          <a:lstStyle/>
          <a:p>
            <a:pPr algn="r"/>
            <a:r>
              <a:rPr lang="en-US" sz="1600" dirty="0"/>
              <a:t>Made soon after her death, the diptych poignantly addresses the cult of celebrity and the starlet’s own mortality. </a:t>
            </a:r>
          </a:p>
        </p:txBody>
      </p:sp>
      <p:pic>
        <p:nvPicPr>
          <p:cNvPr id="6" name="Picture 5" descr="A picture containing gallery&#10;&#10;Description automatically generated">
            <a:extLst>
              <a:ext uri="{FF2B5EF4-FFF2-40B4-BE49-F238E27FC236}">
                <a16:creationId xmlns:a16="http://schemas.microsoft.com/office/drawing/2014/main" id="{D6146FE3-4E2C-409A-951C-3803F33192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8827" y="0"/>
            <a:ext cx="6425173" cy="6858000"/>
          </a:xfrm>
          <a:prstGeom prst="rect">
            <a:avLst/>
          </a:prstGeom>
        </p:spPr>
      </p:pic>
      <p:sp>
        <p:nvSpPr>
          <p:cNvPr id="7" name="TextBox 6">
            <a:extLst>
              <a:ext uri="{FF2B5EF4-FFF2-40B4-BE49-F238E27FC236}">
                <a16:creationId xmlns:a16="http://schemas.microsoft.com/office/drawing/2014/main" id="{055DDF58-393D-4138-BA28-CF29F13051F8}"/>
              </a:ext>
            </a:extLst>
          </p:cNvPr>
          <p:cNvSpPr txBox="1"/>
          <p:nvPr/>
        </p:nvSpPr>
        <p:spPr>
          <a:xfrm>
            <a:off x="-10432" y="4951240"/>
            <a:ext cx="2729259" cy="1754326"/>
          </a:xfrm>
          <a:prstGeom prst="rect">
            <a:avLst/>
          </a:prstGeom>
          <a:noFill/>
        </p:spPr>
        <p:txBody>
          <a:bodyPr wrap="square" rtlCol="0">
            <a:spAutoFit/>
          </a:bodyPr>
          <a:lstStyle/>
          <a:p>
            <a:pPr algn="r"/>
            <a:r>
              <a:rPr lang="en-US" sz="1200" dirty="0"/>
              <a:t>Andy Warhol, </a:t>
            </a:r>
            <a:r>
              <a:rPr lang="en-US" sz="1200" i="1" dirty="0"/>
              <a:t>Marilyn Diptych</a:t>
            </a:r>
            <a:r>
              <a:rPr lang="en-US" sz="1200" dirty="0"/>
              <a:t>, 1962 at Tate Modern, Author: </a:t>
            </a:r>
            <a:r>
              <a:rPr lang="en-US" sz="1200" dirty="0">
                <a:hlinkClick r:id="rId3">
                  <a:extLst>
                    <a:ext uri="{A12FA001-AC4F-418D-AE19-62706E023703}">
                      <ahyp:hlinkClr xmlns:ahyp="http://schemas.microsoft.com/office/drawing/2018/hyperlinkcolor" val="tx"/>
                    </a:ext>
                  </a:extLst>
                </a:hlinkClick>
              </a:rPr>
              <a:t>Adam </a:t>
            </a:r>
            <a:r>
              <a:rPr lang="en-US" sz="1200" dirty="0" err="1">
                <a:hlinkClick r:id="rId3">
                  <a:extLst>
                    <a:ext uri="{A12FA001-AC4F-418D-AE19-62706E023703}">
                      <ahyp:hlinkClr xmlns:ahyp="http://schemas.microsoft.com/office/drawing/2018/hyperlinkcolor" val="tx"/>
                    </a:ext>
                  </a:extLst>
                </a:hlinkClick>
              </a:rPr>
              <a:t>Fagen</a:t>
            </a:r>
            <a:r>
              <a:rPr lang="en-US" sz="1200" dirty="0"/>
              <a:t>, </a:t>
            </a:r>
            <a:r>
              <a:rPr lang="en-US" sz="1200" i="1" dirty="0"/>
              <a:t>Cropped with slight color corrections, </a:t>
            </a:r>
            <a:r>
              <a:rPr lang="en-US" sz="1200" dirty="0"/>
              <a:t>Source: Flickr, License: </a:t>
            </a:r>
            <a:r>
              <a:rPr lang="en-US" sz="1200" dirty="0">
                <a:hlinkClick r:id="rId4">
                  <a:extLst>
                    <a:ext uri="{A12FA001-AC4F-418D-AE19-62706E023703}">
                      <ahyp:hlinkClr xmlns:ahyp="http://schemas.microsoft.com/office/drawing/2018/hyperlinkcolor" val="tx"/>
                    </a:ext>
                  </a:extLst>
                </a:hlinkClick>
              </a:rPr>
              <a:t>CC BY-NC-SA 2.0</a:t>
            </a:r>
            <a:r>
              <a:rPr lang="en-US" sz="1200" dirty="0"/>
              <a:t>.</a:t>
            </a:r>
            <a:br>
              <a:rPr lang="en-US" sz="1200" dirty="0"/>
            </a:br>
            <a:r>
              <a:rPr lang="en-US" sz="1200" dirty="0"/>
              <a:t>© 2019 The Andy Warhol Foundation for the Visual Arts, Inc. / Artists Right Society (ARS), New York and DACS, London. </a:t>
            </a:r>
            <a:r>
              <a:rPr lang="en-US" sz="1200" dirty="0">
                <a:solidFill>
                  <a:prstClr val="white"/>
                </a:solidFill>
                <a:hlinkClick r:id="rId5">
                  <a:extLst>
                    <a:ext uri="{A12FA001-AC4F-418D-AE19-62706E023703}">
                      <ahyp:hlinkClr xmlns:ahyp="http://schemas.microsoft.com/office/drawing/2018/hyperlinkcolor" val="tx"/>
                    </a:ext>
                  </a:extLst>
                </a:hlinkClick>
              </a:rPr>
              <a:t>Educational Fair Use</a:t>
            </a:r>
            <a:r>
              <a:rPr lang="en-US" sz="1200" dirty="0">
                <a:solidFill>
                  <a:prstClr val="white"/>
                </a:solidFill>
              </a:rPr>
              <a:t>, High quality image </a:t>
            </a:r>
            <a:r>
              <a:rPr lang="en-US" sz="1200" dirty="0">
                <a:hlinkClick r:id="rId6">
                  <a:extLst>
                    <a:ext uri="{A12FA001-AC4F-418D-AE19-62706E023703}">
                      <ahyp:hlinkClr xmlns:ahyp="http://schemas.microsoft.com/office/drawing/2018/hyperlinkcolor" val="tx"/>
                    </a:ext>
                  </a:extLst>
                </a:hlinkClick>
              </a:rPr>
              <a:t>here</a:t>
            </a:r>
            <a:r>
              <a:rPr lang="en-US" sz="1200" dirty="0">
                <a:solidFill>
                  <a:prstClr val="white"/>
                </a:solidFill>
              </a:rPr>
              <a:t>.</a:t>
            </a:r>
            <a:r>
              <a:rPr lang="en-US" sz="1200" dirty="0"/>
              <a:t> </a:t>
            </a:r>
          </a:p>
        </p:txBody>
      </p:sp>
    </p:spTree>
    <p:extLst>
      <p:ext uri="{BB962C8B-B14F-4D97-AF65-F5344CB8AC3E}">
        <p14:creationId xmlns:p14="http://schemas.microsoft.com/office/powerpoint/2010/main" val="26576595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5289270-B216-417A-A487-34DFB9E13909}"/>
              </a:ext>
            </a:extLst>
          </p:cNvPr>
          <p:cNvSpPr txBox="1"/>
          <p:nvPr/>
        </p:nvSpPr>
        <p:spPr>
          <a:xfrm>
            <a:off x="0" y="5842337"/>
            <a:ext cx="3585856" cy="646331"/>
          </a:xfrm>
          <a:prstGeom prst="rect">
            <a:avLst/>
          </a:prstGeom>
          <a:noFill/>
        </p:spPr>
        <p:txBody>
          <a:bodyPr wrap="square" rtlCol="0">
            <a:spAutoFit/>
          </a:bodyPr>
          <a:lstStyle/>
          <a:p>
            <a:pPr algn="r"/>
            <a:r>
              <a:rPr lang="en-US" sz="1200" dirty="0"/>
              <a:t>Andy Warhol, </a:t>
            </a:r>
            <a:r>
              <a:rPr lang="en-US" sz="1200" i="1" dirty="0"/>
              <a:t>Gold Marilyn Monroe</a:t>
            </a:r>
            <a:r>
              <a:rPr lang="en-US" sz="1200" dirty="0"/>
              <a:t>, 1962.</a:t>
            </a:r>
            <a:br>
              <a:rPr lang="en-US" sz="1200" dirty="0"/>
            </a:br>
            <a:r>
              <a:rPr lang="en-US" sz="1200" dirty="0"/>
              <a:t>Silkscreen on canvas, On view at MoMA. Author: </a:t>
            </a:r>
            <a:r>
              <a:rPr lang="en-US" sz="1200" dirty="0">
                <a:hlinkClick r:id="rId2">
                  <a:extLst>
                    <a:ext uri="{A12FA001-AC4F-418D-AE19-62706E023703}">
                      <ahyp:hlinkClr xmlns:ahyp="http://schemas.microsoft.com/office/drawing/2018/hyperlinkcolor" val="tx"/>
                    </a:ext>
                  </a:extLst>
                </a:hlinkClick>
              </a:rPr>
              <a:t>Steven Zucker</a:t>
            </a:r>
            <a:r>
              <a:rPr lang="en-US" sz="1200" dirty="0"/>
              <a:t>, Source: Flickr, License: </a:t>
            </a:r>
            <a:r>
              <a:rPr lang="en-US" sz="1200" dirty="0">
                <a:hlinkClick r:id="rId3">
                  <a:extLst>
                    <a:ext uri="{A12FA001-AC4F-418D-AE19-62706E023703}">
                      <ahyp:hlinkClr xmlns:ahyp="http://schemas.microsoft.com/office/drawing/2018/hyperlinkcolor" val="tx"/>
                    </a:ext>
                  </a:extLst>
                </a:hlinkClick>
              </a:rPr>
              <a:t>CC BY-NC-SA 2.0</a:t>
            </a:r>
            <a:endParaRPr lang="en-US" sz="1200" dirty="0"/>
          </a:p>
        </p:txBody>
      </p:sp>
      <p:pic>
        <p:nvPicPr>
          <p:cNvPr id="3" name="Picture 2">
            <a:extLst>
              <a:ext uri="{FF2B5EF4-FFF2-40B4-BE49-F238E27FC236}">
                <a16:creationId xmlns:a16="http://schemas.microsoft.com/office/drawing/2014/main" id="{ABEB1B98-8EE5-4AB4-BB9F-F711CB2AAB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5856" y="0"/>
            <a:ext cx="5558730" cy="6858000"/>
          </a:xfrm>
          <a:prstGeom prst="rect">
            <a:avLst/>
          </a:prstGeom>
        </p:spPr>
      </p:pic>
      <p:sp>
        <p:nvSpPr>
          <p:cNvPr id="2" name="TextBox 1">
            <a:extLst>
              <a:ext uri="{FF2B5EF4-FFF2-40B4-BE49-F238E27FC236}">
                <a16:creationId xmlns:a16="http://schemas.microsoft.com/office/drawing/2014/main" id="{8EC3A4A7-6908-4D74-A85D-1EE7568EE540}"/>
              </a:ext>
            </a:extLst>
          </p:cNvPr>
          <p:cNvSpPr txBox="1"/>
          <p:nvPr/>
        </p:nvSpPr>
        <p:spPr>
          <a:xfrm>
            <a:off x="686906" y="1571966"/>
            <a:ext cx="2898950" cy="2800767"/>
          </a:xfrm>
          <a:prstGeom prst="rect">
            <a:avLst/>
          </a:prstGeom>
          <a:noFill/>
        </p:spPr>
        <p:txBody>
          <a:bodyPr wrap="square" rtlCol="0">
            <a:spAutoFit/>
          </a:bodyPr>
          <a:lstStyle/>
          <a:p>
            <a:pPr algn="r"/>
            <a:r>
              <a:rPr lang="en-US" sz="1600" dirty="0"/>
              <a:t>Like the products and celebrities that so fascinated him, Andy Warhol made himself, too, a globally recognized brand.</a:t>
            </a:r>
          </a:p>
          <a:p>
            <a:pPr algn="r"/>
            <a:endParaRPr lang="en-US" sz="1600" dirty="0"/>
          </a:p>
          <a:p>
            <a:pPr algn="r"/>
            <a:r>
              <a:rPr lang="en-US" sz="1600" dirty="0"/>
              <a:t>He opened a studio, aptly named “The Factory” where he hired assistants to help complete his works of art in the style of the manufacturing that so fascinated him.  </a:t>
            </a:r>
          </a:p>
        </p:txBody>
      </p:sp>
    </p:spTree>
    <p:extLst>
      <p:ext uri="{BB962C8B-B14F-4D97-AF65-F5344CB8AC3E}">
        <p14:creationId xmlns:p14="http://schemas.microsoft.com/office/powerpoint/2010/main" val="2030893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C8F119-F512-428E-BDEE-BB0865800D75}"/>
              </a:ext>
            </a:extLst>
          </p:cNvPr>
          <p:cNvPicPr>
            <a:picLocks noChangeAspect="1"/>
          </p:cNvPicPr>
          <p:nvPr/>
        </p:nvPicPr>
        <p:blipFill rotWithShape="1">
          <a:blip r:embed="rId2">
            <a:extLst>
              <a:ext uri="{28A0092B-C50C-407E-A947-70E740481C1C}">
                <a14:useLocalDpi xmlns:a14="http://schemas.microsoft.com/office/drawing/2010/main" val="0"/>
              </a:ext>
            </a:extLst>
          </a:blip>
          <a:srcRect l="-1" t="33967" r="43839" b="37504"/>
          <a:stretch/>
        </p:blipFill>
        <p:spPr>
          <a:xfrm>
            <a:off x="-2" y="0"/>
            <a:ext cx="9144001" cy="6899940"/>
          </a:xfrm>
          <a:prstGeom prst="rect">
            <a:avLst/>
          </a:prstGeom>
        </p:spPr>
      </p:pic>
      <p:sp>
        <p:nvSpPr>
          <p:cNvPr id="2" name="Rectangle 1">
            <a:extLst>
              <a:ext uri="{FF2B5EF4-FFF2-40B4-BE49-F238E27FC236}">
                <a16:creationId xmlns:a16="http://schemas.microsoft.com/office/drawing/2014/main" id="{C023C401-02B1-4756-BF26-C7175F00684B}"/>
              </a:ext>
            </a:extLst>
          </p:cNvPr>
          <p:cNvSpPr/>
          <p:nvPr/>
        </p:nvSpPr>
        <p:spPr>
          <a:xfrm>
            <a:off x="4572000" y="6246839"/>
            <a:ext cx="4572000" cy="646331"/>
          </a:xfrm>
          <a:prstGeom prst="rect">
            <a:avLst/>
          </a:prstGeom>
          <a:solidFill>
            <a:schemeClr val="bg1"/>
          </a:solidFill>
        </p:spPr>
        <p:txBody>
          <a:bodyPr>
            <a:spAutoFit/>
          </a:bodyPr>
          <a:lstStyle/>
          <a:p>
            <a:r>
              <a:rPr lang="en-US" sz="1200" dirty="0"/>
              <a:t>Roy Lichtenstein, </a:t>
            </a:r>
            <a:r>
              <a:rPr lang="en-US" sz="1200" i="1" dirty="0"/>
              <a:t>Rouen Cathedral Set V, 1969</a:t>
            </a:r>
            <a:r>
              <a:rPr lang="en-US" sz="1200" dirty="0"/>
              <a:t>, oil and magna on canvas, at SFMOMA. Author: </a:t>
            </a:r>
            <a:r>
              <a:rPr lang="en-US" sz="1200" dirty="0">
                <a:hlinkClick r:id="rId3">
                  <a:extLst>
                    <a:ext uri="{A12FA001-AC4F-418D-AE19-62706E023703}">
                      <ahyp:hlinkClr xmlns:ahyp="http://schemas.microsoft.com/office/drawing/2018/hyperlinkcolor" val="tx"/>
                    </a:ext>
                  </a:extLst>
                </a:hlinkClick>
              </a:rPr>
              <a:t>Steven Zucker</a:t>
            </a:r>
            <a:r>
              <a:rPr lang="en-US" sz="1200" dirty="0"/>
              <a:t>, </a:t>
            </a:r>
            <a:r>
              <a:rPr lang="en-US" sz="1200" i="1" dirty="0"/>
              <a:t>Cropped from original, </a:t>
            </a:r>
            <a:r>
              <a:rPr lang="en-US" sz="1200" dirty="0"/>
              <a:t>Source: Flickr, License: </a:t>
            </a:r>
            <a:r>
              <a:rPr lang="en-US" sz="1200" dirty="0">
                <a:hlinkClick r:id="rId4">
                  <a:extLst>
                    <a:ext uri="{A12FA001-AC4F-418D-AE19-62706E023703}">
                      <ahyp:hlinkClr xmlns:ahyp="http://schemas.microsoft.com/office/drawing/2018/hyperlinkcolor" val="tx"/>
                    </a:ext>
                  </a:extLst>
                </a:hlinkClick>
              </a:rPr>
              <a:t>CC BY-NC-SA 2.0</a:t>
            </a:r>
            <a:endParaRPr lang="en-US" sz="1200" dirty="0"/>
          </a:p>
        </p:txBody>
      </p:sp>
      <p:sp>
        <p:nvSpPr>
          <p:cNvPr id="5" name="Rectangle 4">
            <a:extLst>
              <a:ext uri="{FF2B5EF4-FFF2-40B4-BE49-F238E27FC236}">
                <a16:creationId xmlns:a16="http://schemas.microsoft.com/office/drawing/2014/main" id="{11E780EB-F418-4407-ABCB-2CC728A49182}"/>
              </a:ext>
            </a:extLst>
          </p:cNvPr>
          <p:cNvSpPr/>
          <p:nvPr/>
        </p:nvSpPr>
        <p:spPr>
          <a:xfrm>
            <a:off x="0" y="272534"/>
            <a:ext cx="9143999" cy="1446550"/>
          </a:xfrm>
          <a:prstGeom prst="rect">
            <a:avLst/>
          </a:prstGeom>
        </p:spPr>
        <p:txBody>
          <a:bodyPr wrap="square">
            <a:spAutoFit/>
          </a:bodyPr>
          <a:lstStyle/>
          <a:p>
            <a:pPr algn="ctr"/>
            <a:r>
              <a:rPr lang="en-US" sz="8800" b="1" dirty="0">
                <a:solidFill>
                  <a:schemeClr val="bg1"/>
                </a:solidFill>
              </a:rPr>
              <a:t>ROY LICHTENSTEIN</a:t>
            </a:r>
            <a:endParaRPr lang="en-US" sz="8800" dirty="0"/>
          </a:p>
        </p:txBody>
      </p:sp>
    </p:spTree>
    <p:extLst>
      <p:ext uri="{BB962C8B-B14F-4D97-AF65-F5344CB8AC3E}">
        <p14:creationId xmlns:p14="http://schemas.microsoft.com/office/powerpoint/2010/main" val="30032950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eople viewing Roy Lichstein's art in a musuem.">
            <a:extLst>
              <a:ext uri="{FF2B5EF4-FFF2-40B4-BE49-F238E27FC236}">
                <a16:creationId xmlns:a16="http://schemas.microsoft.com/office/drawing/2014/main" id="{C449C1F3-27E0-4DFB-BE4B-58DD1E37B1DE}"/>
              </a:ext>
            </a:extLst>
          </p:cNvPr>
          <p:cNvPicPr>
            <a:picLocks noChangeAspect="1"/>
          </p:cNvPicPr>
          <p:nvPr/>
        </p:nvPicPr>
        <p:blipFill rotWithShape="1">
          <a:blip r:embed="rId2">
            <a:extLst>
              <a:ext uri="{28A0092B-C50C-407E-A947-70E740481C1C}">
                <a14:useLocalDpi xmlns:a14="http://schemas.microsoft.com/office/drawing/2010/main" val="0"/>
              </a:ext>
            </a:extLst>
          </a:blip>
          <a:srcRect t="17641"/>
          <a:stretch/>
        </p:blipFill>
        <p:spPr>
          <a:xfrm>
            <a:off x="0" y="881575"/>
            <a:ext cx="9144000" cy="5648178"/>
          </a:xfrm>
          <a:prstGeom prst="rect">
            <a:avLst/>
          </a:prstGeom>
        </p:spPr>
      </p:pic>
      <p:sp>
        <p:nvSpPr>
          <p:cNvPr id="5" name="Rectangle 4">
            <a:extLst>
              <a:ext uri="{FF2B5EF4-FFF2-40B4-BE49-F238E27FC236}">
                <a16:creationId xmlns:a16="http://schemas.microsoft.com/office/drawing/2014/main" id="{5D463F91-B100-4243-9617-59BB11F25014}"/>
              </a:ext>
            </a:extLst>
          </p:cNvPr>
          <p:cNvSpPr/>
          <p:nvPr/>
        </p:nvSpPr>
        <p:spPr>
          <a:xfrm>
            <a:off x="-243840" y="6529753"/>
            <a:ext cx="9387840" cy="276999"/>
          </a:xfrm>
          <a:prstGeom prst="rect">
            <a:avLst/>
          </a:prstGeom>
        </p:spPr>
        <p:txBody>
          <a:bodyPr wrap="square">
            <a:spAutoFit/>
          </a:bodyPr>
          <a:lstStyle/>
          <a:p>
            <a:pPr lvl="0" algn="ctr"/>
            <a:r>
              <a:rPr lang="en-US" sz="1200" dirty="0">
                <a:solidFill>
                  <a:prstClr val="white"/>
                </a:solidFill>
              </a:rPr>
              <a:t>Roy Lichtenstein Retrospective at Art Institute Chicago, Author: </a:t>
            </a:r>
            <a:r>
              <a:rPr lang="en-US" sz="1200" dirty="0">
                <a:solidFill>
                  <a:prstClr val="white"/>
                </a:solidFill>
                <a:hlinkClick r:id="rId3">
                  <a:extLst>
                    <a:ext uri="{A12FA001-AC4F-418D-AE19-62706E023703}">
                      <ahyp:hlinkClr xmlns:ahyp="http://schemas.microsoft.com/office/drawing/2018/hyperlinkcolor" val="tx"/>
                    </a:ext>
                  </a:extLst>
                </a:hlinkClick>
              </a:rPr>
              <a:t>Arcticpenguin</a:t>
            </a:r>
            <a:r>
              <a:rPr lang="en-US" sz="1200" dirty="0">
                <a:solidFill>
                  <a:prstClr val="white"/>
                </a:solidFill>
              </a:rPr>
              <a:t>, Source: Flickr, License: </a:t>
            </a:r>
            <a:r>
              <a:rPr lang="en-US" sz="1200" dirty="0">
                <a:solidFill>
                  <a:prstClr val="white"/>
                </a:solidFill>
                <a:hlinkClick r:id="rId4">
                  <a:extLst>
                    <a:ext uri="{A12FA001-AC4F-418D-AE19-62706E023703}">
                      <ahyp:hlinkClr xmlns:ahyp="http://schemas.microsoft.com/office/drawing/2018/hyperlinkcolor" val="tx"/>
                    </a:ext>
                  </a:extLst>
                </a:hlinkClick>
              </a:rPr>
              <a:t>CC-NC 2.0</a:t>
            </a:r>
            <a:endParaRPr lang="en-US" sz="1200" dirty="0">
              <a:solidFill>
                <a:prstClr val="white"/>
              </a:solidFill>
            </a:endParaRPr>
          </a:p>
        </p:txBody>
      </p:sp>
      <p:sp>
        <p:nvSpPr>
          <p:cNvPr id="2" name="TextBox 1">
            <a:extLst>
              <a:ext uri="{FF2B5EF4-FFF2-40B4-BE49-F238E27FC236}">
                <a16:creationId xmlns:a16="http://schemas.microsoft.com/office/drawing/2014/main" id="{B7FDEEE1-3419-418A-BFE0-F7348F49E9DF}"/>
              </a:ext>
            </a:extLst>
          </p:cNvPr>
          <p:cNvSpPr txBox="1"/>
          <p:nvPr/>
        </p:nvSpPr>
        <p:spPr>
          <a:xfrm>
            <a:off x="296173" y="235244"/>
            <a:ext cx="8551653" cy="584775"/>
          </a:xfrm>
          <a:prstGeom prst="rect">
            <a:avLst/>
          </a:prstGeom>
          <a:noFill/>
        </p:spPr>
        <p:txBody>
          <a:bodyPr wrap="square" rtlCol="0">
            <a:spAutoFit/>
          </a:bodyPr>
          <a:lstStyle/>
          <a:p>
            <a:r>
              <a:rPr lang="en-US" sz="1600" dirty="0"/>
              <a:t>The pop artist Roy Lichtenstein is best known for painting enlarged comic book panels to create works of art that directly reference popular media culture.</a:t>
            </a:r>
          </a:p>
        </p:txBody>
      </p:sp>
    </p:spTree>
    <p:extLst>
      <p:ext uri="{BB962C8B-B14F-4D97-AF65-F5344CB8AC3E}">
        <p14:creationId xmlns:p14="http://schemas.microsoft.com/office/powerpoint/2010/main" val="35350665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 the comic, a woman is saying  to a man, &quot;Why, Brad Darling, This painting is a Masterpiece! My, soon you'll have all of New York Clamoring for your work!&quot;">
            <a:extLst>
              <a:ext uri="{FF2B5EF4-FFF2-40B4-BE49-F238E27FC236}">
                <a16:creationId xmlns:a16="http://schemas.microsoft.com/office/drawing/2014/main" id="{F1A67C7C-7566-413A-B40E-A499086E1849}"/>
              </a:ext>
            </a:extLst>
          </p:cNvPr>
          <p:cNvPicPr>
            <a:picLocks noChangeAspect="1"/>
          </p:cNvPicPr>
          <p:nvPr/>
        </p:nvPicPr>
        <p:blipFill rotWithShape="1">
          <a:blip r:embed="rId2">
            <a:extLst>
              <a:ext uri="{28A0092B-C50C-407E-A947-70E740481C1C}">
                <a14:useLocalDpi xmlns:a14="http://schemas.microsoft.com/office/drawing/2010/main" val="0"/>
              </a:ext>
            </a:extLst>
          </a:blip>
          <a:srcRect t="2643"/>
          <a:stretch/>
        </p:blipFill>
        <p:spPr>
          <a:xfrm>
            <a:off x="276663" y="20153"/>
            <a:ext cx="8546123" cy="6240194"/>
          </a:xfrm>
          <a:prstGeom prst="rect">
            <a:avLst/>
          </a:prstGeom>
        </p:spPr>
      </p:pic>
      <p:sp>
        <p:nvSpPr>
          <p:cNvPr id="4" name="TextBox 3">
            <a:extLst>
              <a:ext uri="{FF2B5EF4-FFF2-40B4-BE49-F238E27FC236}">
                <a16:creationId xmlns:a16="http://schemas.microsoft.com/office/drawing/2014/main" id="{532D1B2A-F442-4401-8DAF-DA07DB6A3CF7}"/>
              </a:ext>
            </a:extLst>
          </p:cNvPr>
          <p:cNvSpPr txBox="1"/>
          <p:nvPr/>
        </p:nvSpPr>
        <p:spPr>
          <a:xfrm>
            <a:off x="321214" y="6260347"/>
            <a:ext cx="8501575" cy="461665"/>
          </a:xfrm>
          <a:prstGeom prst="rect">
            <a:avLst/>
          </a:prstGeom>
          <a:noFill/>
        </p:spPr>
        <p:txBody>
          <a:bodyPr wrap="square" rtlCol="0">
            <a:spAutoFit/>
          </a:bodyPr>
          <a:lstStyle/>
          <a:p>
            <a:pPr algn="ctr"/>
            <a:r>
              <a:rPr lang="en-US" sz="1200" dirty="0"/>
              <a:t>Roy Lichtenstein, </a:t>
            </a:r>
            <a:r>
              <a:rPr lang="en-US" sz="1200" i="1" dirty="0"/>
              <a:t>Masterpiece, </a:t>
            </a:r>
            <a:r>
              <a:rPr lang="en-US" sz="1200" dirty="0"/>
              <a:t>1962.</a:t>
            </a:r>
            <a:r>
              <a:rPr lang="en-US" sz="1200" i="1" dirty="0"/>
              <a:t> </a:t>
            </a:r>
            <a:r>
              <a:rPr lang="en-US" sz="1200" dirty="0"/>
              <a:t>Retrospective at Art Institute Chicago, </a:t>
            </a:r>
            <a:br>
              <a:rPr lang="en-US" sz="1200" dirty="0"/>
            </a:br>
            <a:r>
              <a:rPr lang="en-US" sz="1200" dirty="0"/>
              <a:t>Author: </a:t>
            </a:r>
            <a:r>
              <a:rPr lang="en-US" sz="1200" dirty="0" err="1">
                <a:hlinkClick r:id="rId3">
                  <a:extLst>
                    <a:ext uri="{A12FA001-AC4F-418D-AE19-62706E023703}">
                      <ahyp:hlinkClr xmlns:ahyp="http://schemas.microsoft.com/office/drawing/2018/hyperlinkcolor" val="tx"/>
                    </a:ext>
                  </a:extLst>
                </a:hlinkClick>
              </a:rPr>
              <a:t>Arcticpenguin</a:t>
            </a:r>
            <a:r>
              <a:rPr lang="en-US" sz="1200" dirty="0"/>
              <a:t>, Source: Flickr, License: </a:t>
            </a:r>
            <a:r>
              <a:rPr lang="en-US" sz="1200" dirty="0">
                <a:hlinkClick r:id="rId4">
                  <a:extLst>
                    <a:ext uri="{A12FA001-AC4F-418D-AE19-62706E023703}">
                      <ahyp:hlinkClr xmlns:ahyp="http://schemas.microsoft.com/office/drawing/2018/hyperlinkcolor" val="tx"/>
                    </a:ext>
                  </a:extLst>
                </a:hlinkClick>
              </a:rPr>
              <a:t>CC-NC 2.0</a:t>
            </a:r>
            <a:r>
              <a:rPr lang="en-US" sz="1200" dirty="0"/>
              <a:t> © Estate of Roy Lichtenstein</a:t>
            </a:r>
          </a:p>
        </p:txBody>
      </p:sp>
    </p:spTree>
    <p:extLst>
      <p:ext uri="{BB962C8B-B14F-4D97-AF65-F5344CB8AC3E}">
        <p14:creationId xmlns:p14="http://schemas.microsoft.com/office/powerpoint/2010/main" val="10886382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7A46FE-FD4E-413D-8675-13CD75A5521C}"/>
              </a:ext>
            </a:extLst>
          </p:cNvPr>
          <p:cNvPicPr>
            <a:picLocks noChangeAspect="1"/>
          </p:cNvPicPr>
          <p:nvPr/>
        </p:nvPicPr>
        <p:blipFill rotWithShape="1">
          <a:blip r:embed="rId2">
            <a:extLst>
              <a:ext uri="{28A0092B-C50C-407E-A947-70E740481C1C}">
                <a14:useLocalDpi xmlns:a14="http://schemas.microsoft.com/office/drawing/2010/main" val="0"/>
              </a:ext>
            </a:extLst>
          </a:blip>
          <a:srcRect l="10252" t="8470" r="8742" b="32914"/>
          <a:stretch/>
        </p:blipFill>
        <p:spPr>
          <a:xfrm>
            <a:off x="342931" y="1300047"/>
            <a:ext cx="8557404" cy="4644120"/>
          </a:xfrm>
          <a:prstGeom prst="rect">
            <a:avLst/>
          </a:prstGeom>
        </p:spPr>
      </p:pic>
      <p:sp>
        <p:nvSpPr>
          <p:cNvPr id="4" name="TextBox 3">
            <a:extLst>
              <a:ext uri="{FF2B5EF4-FFF2-40B4-BE49-F238E27FC236}">
                <a16:creationId xmlns:a16="http://schemas.microsoft.com/office/drawing/2014/main" id="{0BAEF292-61BF-478C-A98A-55A76F7E07A8}"/>
              </a:ext>
            </a:extLst>
          </p:cNvPr>
          <p:cNvSpPr txBox="1"/>
          <p:nvPr/>
        </p:nvSpPr>
        <p:spPr>
          <a:xfrm>
            <a:off x="0" y="5944167"/>
            <a:ext cx="9144000" cy="461665"/>
          </a:xfrm>
          <a:prstGeom prst="rect">
            <a:avLst/>
          </a:prstGeom>
          <a:solidFill>
            <a:schemeClr val="bg1"/>
          </a:solidFill>
        </p:spPr>
        <p:txBody>
          <a:bodyPr wrap="square" rtlCol="0">
            <a:spAutoFit/>
          </a:bodyPr>
          <a:lstStyle/>
          <a:p>
            <a:pPr algn="ctr"/>
            <a:r>
              <a:rPr lang="en-US" sz="1200" dirty="0"/>
              <a:t>Roy Lichtenstein, </a:t>
            </a:r>
            <a:r>
              <a:rPr lang="en-US" sz="1200" i="1" dirty="0"/>
              <a:t>Rouen Cathedral Set V, </a:t>
            </a:r>
            <a:r>
              <a:rPr lang="en-US" sz="1200" dirty="0"/>
              <a:t>1969, oil and magna on canvas, at SFMOMA</a:t>
            </a:r>
            <a:br>
              <a:rPr lang="en-US" sz="1200" dirty="0"/>
            </a:br>
            <a:r>
              <a:rPr lang="en-US" sz="1200" dirty="0"/>
              <a:t>Author: </a:t>
            </a:r>
            <a:r>
              <a:rPr lang="en-US" sz="1200" dirty="0">
                <a:hlinkClick r:id="rId3">
                  <a:extLst>
                    <a:ext uri="{A12FA001-AC4F-418D-AE19-62706E023703}">
                      <ahyp:hlinkClr xmlns:ahyp="http://schemas.microsoft.com/office/drawing/2018/hyperlinkcolor" val="tx"/>
                    </a:ext>
                  </a:extLst>
                </a:hlinkClick>
              </a:rPr>
              <a:t>Steven Zucker</a:t>
            </a:r>
            <a:r>
              <a:rPr lang="en-US" sz="1200" dirty="0"/>
              <a:t>, </a:t>
            </a:r>
            <a:r>
              <a:rPr lang="en-US" sz="1200" i="1" dirty="0"/>
              <a:t>Cropped from original, </a:t>
            </a:r>
            <a:r>
              <a:rPr lang="en-US" sz="1200" dirty="0"/>
              <a:t>Source: Flickr, License: </a:t>
            </a:r>
            <a:r>
              <a:rPr lang="en-US" sz="1200" dirty="0">
                <a:hlinkClick r:id="rId4">
                  <a:extLst>
                    <a:ext uri="{A12FA001-AC4F-418D-AE19-62706E023703}">
                      <ahyp:hlinkClr xmlns:ahyp="http://schemas.microsoft.com/office/drawing/2018/hyperlinkcolor" val="tx"/>
                    </a:ext>
                  </a:extLst>
                </a:hlinkClick>
              </a:rPr>
              <a:t>CC BY-NC-SA 2.0</a:t>
            </a:r>
            <a:endParaRPr lang="en-US" sz="1200" dirty="0"/>
          </a:p>
        </p:txBody>
      </p:sp>
      <p:sp>
        <p:nvSpPr>
          <p:cNvPr id="2" name="TextBox 1">
            <a:extLst>
              <a:ext uri="{FF2B5EF4-FFF2-40B4-BE49-F238E27FC236}">
                <a16:creationId xmlns:a16="http://schemas.microsoft.com/office/drawing/2014/main" id="{ABF572A5-4717-4FF6-A5A8-9F05A5C9BA45}"/>
              </a:ext>
            </a:extLst>
          </p:cNvPr>
          <p:cNvSpPr txBox="1"/>
          <p:nvPr/>
        </p:nvSpPr>
        <p:spPr>
          <a:xfrm>
            <a:off x="1362702" y="621445"/>
            <a:ext cx="6418596" cy="584775"/>
          </a:xfrm>
          <a:prstGeom prst="rect">
            <a:avLst/>
          </a:prstGeom>
          <a:noFill/>
        </p:spPr>
        <p:txBody>
          <a:bodyPr wrap="square" rtlCol="0">
            <a:spAutoFit/>
          </a:bodyPr>
          <a:lstStyle/>
          <a:p>
            <a:pPr algn="ctr"/>
            <a:r>
              <a:rPr lang="en-US" sz="1600" dirty="0"/>
              <a:t>The Roy Lichtenstein triptych </a:t>
            </a:r>
            <a:r>
              <a:rPr lang="en-US" sz="1600" i="1" dirty="0"/>
              <a:t>Rouen Cathedral Set V is </a:t>
            </a:r>
            <a:r>
              <a:rPr lang="en-US" sz="1600" dirty="0"/>
              <a:t>a continuation of Claude Monet’s Impressionist series from 1894. </a:t>
            </a:r>
          </a:p>
        </p:txBody>
      </p:sp>
    </p:spTree>
    <p:extLst>
      <p:ext uri="{BB962C8B-B14F-4D97-AF65-F5344CB8AC3E}">
        <p14:creationId xmlns:p14="http://schemas.microsoft.com/office/powerpoint/2010/main" val="20483334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01176A-086B-46B1-BAE7-4D066ECE7144}"/>
              </a:ext>
            </a:extLst>
          </p:cNvPr>
          <p:cNvSpPr/>
          <p:nvPr/>
        </p:nvSpPr>
        <p:spPr>
          <a:xfrm>
            <a:off x="5100320" y="1109147"/>
            <a:ext cx="3914458" cy="3785652"/>
          </a:xfrm>
          <a:prstGeom prst="rect">
            <a:avLst/>
          </a:prstGeom>
          <a:solidFill>
            <a:schemeClr val="bg1"/>
          </a:solidFill>
        </p:spPr>
        <p:txBody>
          <a:bodyPr wrap="square">
            <a:spAutoFit/>
          </a:bodyPr>
          <a:lstStyle/>
          <a:p>
            <a:r>
              <a:rPr lang="en-US" sz="1600" dirty="0"/>
              <a:t>Art galleries were crowded with works of art exploring high-minded ideas about form, truth, and the primal unconscious.</a:t>
            </a:r>
          </a:p>
          <a:p>
            <a:endParaRPr lang="en-US" sz="1600" dirty="0"/>
          </a:p>
          <a:p>
            <a:r>
              <a:rPr lang="en-US" sz="1600" dirty="0"/>
              <a:t>When Pop artist Roy Lichtenstein was asked if he considers himself anti-experimental, he answered:</a:t>
            </a:r>
          </a:p>
          <a:p>
            <a:r>
              <a:rPr lang="en-US" sz="1600" dirty="0"/>
              <a:t>“I think so, and anti-contemplative, anti-nuance, anti-getting-away-from-the-tyranny-of-the-rectangle, anti-movement-and-light, anti-mystery, anti-paint-quality, anti-Zen, and anti all of those brilliant ideas of preceding movements which everyone understands so thoroughly.”</a:t>
            </a:r>
          </a:p>
          <a:p>
            <a:endParaRPr lang="en-US" sz="1600" dirty="0"/>
          </a:p>
        </p:txBody>
      </p:sp>
      <p:pic>
        <p:nvPicPr>
          <p:cNvPr id="3" name="Picture 2">
            <a:extLst>
              <a:ext uri="{FF2B5EF4-FFF2-40B4-BE49-F238E27FC236}">
                <a16:creationId xmlns:a16="http://schemas.microsoft.com/office/drawing/2014/main" id="{F8B71DC6-31AC-40FF-8625-9A4F5971E2C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5147" y="1109147"/>
            <a:ext cx="4985173" cy="3738880"/>
          </a:xfrm>
          <a:prstGeom prst="rect">
            <a:avLst/>
          </a:prstGeom>
        </p:spPr>
      </p:pic>
      <p:sp>
        <p:nvSpPr>
          <p:cNvPr id="4" name="TextBox 3">
            <a:extLst>
              <a:ext uri="{FF2B5EF4-FFF2-40B4-BE49-F238E27FC236}">
                <a16:creationId xmlns:a16="http://schemas.microsoft.com/office/drawing/2014/main" id="{CCD58E4E-4A97-411D-8AFD-E4DF132CA308}"/>
              </a:ext>
            </a:extLst>
          </p:cNvPr>
          <p:cNvSpPr txBox="1"/>
          <p:nvPr/>
        </p:nvSpPr>
        <p:spPr>
          <a:xfrm>
            <a:off x="129222" y="4848027"/>
            <a:ext cx="4971098" cy="861774"/>
          </a:xfrm>
          <a:prstGeom prst="rect">
            <a:avLst/>
          </a:prstGeom>
          <a:noFill/>
        </p:spPr>
        <p:txBody>
          <a:bodyPr wrap="square" rtlCol="0">
            <a:spAutoFit/>
          </a:bodyPr>
          <a:lstStyle/>
          <a:p>
            <a:pPr algn="ctr"/>
            <a:r>
              <a:rPr lang="en-US" sz="1200" dirty="0"/>
              <a:t>Roy Lichtenstein, </a:t>
            </a:r>
            <a:r>
              <a:rPr lang="en-US" sz="1200" i="1" dirty="0"/>
              <a:t>Masterpiece, </a:t>
            </a:r>
            <a:r>
              <a:rPr lang="en-US" sz="1200" dirty="0"/>
              <a:t>1962.</a:t>
            </a:r>
            <a:br>
              <a:rPr lang="en-US" sz="1200" i="1" dirty="0"/>
            </a:br>
            <a:r>
              <a:rPr lang="en-US" sz="1200" dirty="0"/>
              <a:t> Retrospective at Art Institute Chicago, Author: </a:t>
            </a:r>
            <a:r>
              <a:rPr lang="en-US" sz="1200" dirty="0">
                <a:hlinkClick r:id="rId3">
                  <a:extLst>
                    <a:ext uri="{A12FA001-AC4F-418D-AE19-62706E023703}">
                      <ahyp:hlinkClr xmlns:ahyp="http://schemas.microsoft.com/office/drawing/2018/hyperlinkcolor" val="tx"/>
                    </a:ext>
                  </a:extLst>
                </a:hlinkClick>
              </a:rPr>
              <a:t>Arcticpenguin</a:t>
            </a:r>
            <a:r>
              <a:rPr lang="en-US" sz="1200" dirty="0"/>
              <a:t>, Source: Flickr, License: </a:t>
            </a:r>
            <a:r>
              <a:rPr lang="en-US" sz="1200" dirty="0">
                <a:hlinkClick r:id="rId4">
                  <a:extLst>
                    <a:ext uri="{A12FA001-AC4F-418D-AE19-62706E023703}">
                      <ahyp:hlinkClr xmlns:ahyp="http://schemas.microsoft.com/office/drawing/2018/hyperlinkcolor" val="tx"/>
                    </a:ext>
                  </a:extLst>
                </a:hlinkClick>
              </a:rPr>
              <a:t>CC-NC 2.0</a:t>
            </a:r>
            <a:br>
              <a:rPr lang="en-US" sz="1200" dirty="0"/>
            </a:br>
            <a:r>
              <a:rPr lang="en-US" sz="1200" dirty="0"/>
              <a:t>© Estate of Roy Lichtenstein</a:t>
            </a:r>
          </a:p>
        </p:txBody>
      </p:sp>
    </p:spTree>
    <p:extLst>
      <p:ext uri="{BB962C8B-B14F-4D97-AF65-F5344CB8AC3E}">
        <p14:creationId xmlns:p14="http://schemas.microsoft.com/office/powerpoint/2010/main" val="22072654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D4568F6-EA9D-4A23-8D49-EC358BAC221C}"/>
              </a:ext>
            </a:extLst>
          </p:cNvPr>
          <p:cNvGrpSpPr/>
          <p:nvPr/>
        </p:nvGrpSpPr>
        <p:grpSpPr>
          <a:xfrm>
            <a:off x="4757455" y="1156929"/>
            <a:ext cx="3265819" cy="5588249"/>
            <a:chOff x="4410452" y="1246024"/>
            <a:chExt cx="3265819" cy="5588249"/>
          </a:xfrm>
        </p:grpSpPr>
        <p:pic>
          <p:nvPicPr>
            <p:cNvPr id="3" name="Picture 2">
              <a:extLst>
                <a:ext uri="{FF2B5EF4-FFF2-40B4-BE49-F238E27FC236}">
                  <a16:creationId xmlns:a16="http://schemas.microsoft.com/office/drawing/2014/main" id="{557A46FE-FD4E-413D-8675-13CD75A5521C}"/>
                </a:ext>
              </a:extLst>
            </p:cNvPr>
            <p:cNvPicPr>
              <a:picLocks noChangeAspect="1"/>
            </p:cNvPicPr>
            <p:nvPr/>
          </p:nvPicPr>
          <p:blipFill rotWithShape="1">
            <a:blip r:embed="rId2">
              <a:extLst>
                <a:ext uri="{28A0092B-C50C-407E-A947-70E740481C1C}">
                  <a14:useLocalDpi xmlns:a14="http://schemas.microsoft.com/office/drawing/2010/main" val="0"/>
                </a:ext>
              </a:extLst>
            </a:blip>
            <a:srcRect l="38490" t="11882" r="36918" b="40356"/>
            <a:stretch/>
          </p:blipFill>
          <p:spPr>
            <a:xfrm>
              <a:off x="4410452" y="1246024"/>
              <a:ext cx="3265819" cy="4757252"/>
            </a:xfrm>
            <a:prstGeom prst="rect">
              <a:avLst/>
            </a:prstGeom>
          </p:spPr>
        </p:pic>
        <p:sp>
          <p:nvSpPr>
            <p:cNvPr id="4" name="TextBox 3">
              <a:extLst>
                <a:ext uri="{FF2B5EF4-FFF2-40B4-BE49-F238E27FC236}">
                  <a16:creationId xmlns:a16="http://schemas.microsoft.com/office/drawing/2014/main" id="{0BAEF292-61BF-478C-A98A-55A76F7E07A8}"/>
                </a:ext>
              </a:extLst>
            </p:cNvPr>
            <p:cNvSpPr txBox="1"/>
            <p:nvPr/>
          </p:nvSpPr>
          <p:spPr>
            <a:xfrm>
              <a:off x="4447966" y="6003276"/>
              <a:ext cx="3228305" cy="830997"/>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Roy Lichtenstein, </a:t>
              </a:r>
              <a:r>
                <a:rPr kumimoji="0" lang="en-US" sz="1200" b="0" i="1" u="none" strike="noStrike" kern="1200" cap="none" spc="0" normalizeH="0" baseline="0" noProof="0" dirty="0">
                  <a:ln>
                    <a:noFill/>
                  </a:ln>
                  <a:solidFill>
                    <a:prstClr val="white"/>
                  </a:solidFill>
                  <a:effectLst/>
                  <a:uLnTx/>
                  <a:uFillTx/>
                  <a:latin typeface="Calibri" panose="020F0502020204030204"/>
                  <a:ea typeface="+mn-ea"/>
                  <a:cs typeface="+mn-cs"/>
                </a:rPr>
                <a:t>Rouen Cathedral Set V, 1969</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oil and magna on canvas, at SFMOMA</a:t>
              </a:r>
              <a:b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Author: </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Steven Zucker</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200" b="0" i="1" u="none" strike="noStrike" kern="1200" cap="none" spc="0" normalizeH="0" baseline="0" noProof="0" dirty="0">
                  <a:ln>
                    <a:noFill/>
                  </a:ln>
                  <a:solidFill>
                    <a:prstClr val="white"/>
                  </a:solidFill>
                  <a:effectLst/>
                  <a:uLnTx/>
                  <a:uFillTx/>
                  <a:latin typeface="Calibri" panose="020F0502020204030204"/>
                  <a:ea typeface="+mn-ea"/>
                  <a:cs typeface="+mn-cs"/>
                </a:rPr>
                <a:t>Cropped from original, </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Source: Flickr, License: </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CC BY-NC-SA 2.0</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 name="Group 1">
            <a:extLst>
              <a:ext uri="{FF2B5EF4-FFF2-40B4-BE49-F238E27FC236}">
                <a16:creationId xmlns:a16="http://schemas.microsoft.com/office/drawing/2014/main" id="{E62C2E31-02ED-4F9C-90FC-9F6FBA38341C}"/>
              </a:ext>
            </a:extLst>
          </p:cNvPr>
          <p:cNvGrpSpPr/>
          <p:nvPr/>
        </p:nvGrpSpPr>
        <p:grpSpPr>
          <a:xfrm>
            <a:off x="1323731" y="1156929"/>
            <a:ext cx="3062815" cy="5406961"/>
            <a:chOff x="732424" y="1242646"/>
            <a:chExt cx="3062815" cy="5406961"/>
          </a:xfrm>
        </p:grpSpPr>
        <p:pic>
          <p:nvPicPr>
            <p:cNvPr id="7" name="Picture 6">
              <a:extLst>
                <a:ext uri="{FF2B5EF4-FFF2-40B4-BE49-F238E27FC236}">
                  <a16:creationId xmlns:a16="http://schemas.microsoft.com/office/drawing/2014/main" id="{71CDEF50-A17D-4E40-B235-2F30462C97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7825" y="1242646"/>
              <a:ext cx="3057414" cy="4760630"/>
            </a:xfrm>
            <a:prstGeom prst="rect">
              <a:avLst/>
            </a:prstGeom>
          </p:spPr>
        </p:pic>
        <p:sp>
          <p:nvSpPr>
            <p:cNvPr id="8" name="Rectangle 7">
              <a:extLst>
                <a:ext uri="{FF2B5EF4-FFF2-40B4-BE49-F238E27FC236}">
                  <a16:creationId xmlns:a16="http://schemas.microsoft.com/office/drawing/2014/main" id="{D732E93C-6B44-4EB5-AD04-8247C827CD36}"/>
                </a:ext>
              </a:extLst>
            </p:cNvPr>
            <p:cNvSpPr/>
            <p:nvPr/>
          </p:nvSpPr>
          <p:spPr>
            <a:xfrm>
              <a:off x="732424" y="6003276"/>
              <a:ext cx="3057414"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noProof="0" dirty="0">
                  <a:ln>
                    <a:noFill/>
                  </a:ln>
                  <a:solidFill>
                    <a:prstClr val="white"/>
                  </a:solidFill>
                  <a:effectLst/>
                  <a:uLnTx/>
                  <a:uFillTx/>
                  <a:latin typeface="Calibri" panose="020F0502020204030204"/>
                  <a:ea typeface="+mn-ea"/>
                  <a:cs typeface="+mn-cs"/>
                </a:rPr>
                <a:t>Claude Monet, </a:t>
              </a:r>
              <a:r>
                <a:rPr kumimoji="0" lang="en-US" sz="1200" b="0" i="1" u="none" strike="noStrike" kern="1200" cap="none" spc="0" normalizeH="0" baseline="0" noProof="0" dirty="0">
                  <a:ln>
                    <a:noFill/>
                  </a:ln>
                  <a:solidFill>
                    <a:prstClr val="white"/>
                  </a:solidFill>
                  <a:effectLst/>
                  <a:uLnTx/>
                  <a:uFillTx/>
                  <a:latin typeface="Calibri" panose="020F0502020204030204"/>
                  <a:ea typeface="+mn-ea"/>
                  <a:cs typeface="+mn-cs"/>
                </a:rPr>
                <a:t>Rouen Cathedral, Facade (Morning effect), </a:t>
              </a:r>
              <a:r>
                <a:rPr kumimoji="0" lang="en-US" sz="1200" b="0" u="none" strike="noStrike" kern="1200" cap="none" spc="0" normalizeH="0" baseline="0" noProof="0" dirty="0">
                  <a:ln>
                    <a:noFill/>
                  </a:ln>
                  <a:solidFill>
                    <a:prstClr val="white"/>
                  </a:solidFill>
                  <a:effectLst/>
                  <a:uLnTx/>
                  <a:uFillTx/>
                  <a:latin typeface="Calibri" panose="020F0502020204030204"/>
                  <a:ea typeface="+mn-ea"/>
                  <a:cs typeface="+mn-cs"/>
                </a:rPr>
                <a:t>Oil on canvas, 1894, </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Source: </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Wikimedia Commons</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License: Public Domain</a:t>
              </a:r>
            </a:p>
          </p:txBody>
        </p:sp>
      </p:grpSp>
      <p:sp>
        <p:nvSpPr>
          <p:cNvPr id="5" name="TextBox 4">
            <a:extLst>
              <a:ext uri="{FF2B5EF4-FFF2-40B4-BE49-F238E27FC236}">
                <a16:creationId xmlns:a16="http://schemas.microsoft.com/office/drawing/2014/main" id="{66706F97-5147-44F8-9BA4-17DEF2BD868F}"/>
              </a:ext>
            </a:extLst>
          </p:cNvPr>
          <p:cNvSpPr txBox="1"/>
          <p:nvPr/>
        </p:nvSpPr>
        <p:spPr>
          <a:xfrm>
            <a:off x="2094425" y="470516"/>
            <a:ext cx="4955150" cy="584775"/>
          </a:xfrm>
          <a:prstGeom prst="rect">
            <a:avLst/>
          </a:prstGeom>
          <a:noFill/>
        </p:spPr>
        <p:txBody>
          <a:bodyPr wrap="square" rtlCol="0">
            <a:spAutoFit/>
          </a:bodyPr>
          <a:lstStyle/>
          <a:p>
            <a:pPr algn="ctr"/>
            <a:r>
              <a:rPr lang="en-US" sz="1600" dirty="0"/>
              <a:t>Lichtenstein pulled the composition of his Rouen Cathedral series directly from Monet’s paintings. </a:t>
            </a:r>
          </a:p>
        </p:txBody>
      </p:sp>
    </p:spTree>
    <p:extLst>
      <p:ext uri="{BB962C8B-B14F-4D97-AF65-F5344CB8AC3E}">
        <p14:creationId xmlns:p14="http://schemas.microsoft.com/office/powerpoint/2010/main" val="35442864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7A46FE-FD4E-413D-8675-13CD75A5521C}"/>
              </a:ext>
            </a:extLst>
          </p:cNvPr>
          <p:cNvPicPr>
            <a:picLocks noChangeAspect="1"/>
          </p:cNvPicPr>
          <p:nvPr/>
        </p:nvPicPr>
        <p:blipFill rotWithShape="1">
          <a:blip r:embed="rId2">
            <a:extLst>
              <a:ext uri="{28A0092B-C50C-407E-A947-70E740481C1C}">
                <a14:useLocalDpi xmlns:a14="http://schemas.microsoft.com/office/drawing/2010/main" val="0"/>
              </a:ext>
            </a:extLst>
          </a:blip>
          <a:srcRect l="10252" t="8470" r="8742" b="32914"/>
          <a:stretch/>
        </p:blipFill>
        <p:spPr>
          <a:xfrm>
            <a:off x="402566" y="1642947"/>
            <a:ext cx="8557404" cy="4644120"/>
          </a:xfrm>
          <a:prstGeom prst="rect">
            <a:avLst/>
          </a:prstGeom>
        </p:spPr>
      </p:pic>
      <p:sp>
        <p:nvSpPr>
          <p:cNvPr id="4" name="TextBox 3">
            <a:extLst>
              <a:ext uri="{FF2B5EF4-FFF2-40B4-BE49-F238E27FC236}">
                <a16:creationId xmlns:a16="http://schemas.microsoft.com/office/drawing/2014/main" id="{0BAEF292-61BF-478C-A98A-55A76F7E07A8}"/>
              </a:ext>
            </a:extLst>
          </p:cNvPr>
          <p:cNvSpPr txBox="1"/>
          <p:nvPr/>
        </p:nvSpPr>
        <p:spPr>
          <a:xfrm>
            <a:off x="0" y="6287067"/>
            <a:ext cx="9144001" cy="461665"/>
          </a:xfrm>
          <a:prstGeom prst="rect">
            <a:avLst/>
          </a:prstGeom>
          <a:solidFill>
            <a:schemeClr val="bg1"/>
          </a:solidFill>
        </p:spPr>
        <p:txBody>
          <a:bodyPr wrap="square" rtlCol="0">
            <a:spAutoFit/>
          </a:bodyPr>
          <a:lstStyle/>
          <a:p>
            <a:pPr algn="ctr"/>
            <a:r>
              <a:rPr lang="en-US" sz="1200" dirty="0"/>
              <a:t>Roy Lichtenstein, </a:t>
            </a:r>
            <a:r>
              <a:rPr lang="en-US" sz="1200" i="1" dirty="0"/>
              <a:t>Rouen Cathedral Set V, </a:t>
            </a:r>
            <a:r>
              <a:rPr lang="en-US" sz="1200" dirty="0"/>
              <a:t>1969, oil and magna on canvas, at SFMOMA</a:t>
            </a:r>
            <a:br>
              <a:rPr lang="en-US" sz="1200" dirty="0"/>
            </a:br>
            <a:r>
              <a:rPr lang="en-US" sz="1200" dirty="0"/>
              <a:t>Author: </a:t>
            </a:r>
            <a:r>
              <a:rPr lang="en-US" sz="1200" dirty="0">
                <a:hlinkClick r:id="rId3">
                  <a:extLst>
                    <a:ext uri="{A12FA001-AC4F-418D-AE19-62706E023703}">
                      <ahyp:hlinkClr xmlns:ahyp="http://schemas.microsoft.com/office/drawing/2018/hyperlinkcolor" val="tx"/>
                    </a:ext>
                  </a:extLst>
                </a:hlinkClick>
              </a:rPr>
              <a:t>Steven Zucker</a:t>
            </a:r>
            <a:r>
              <a:rPr lang="en-US" sz="1200" dirty="0"/>
              <a:t>, </a:t>
            </a:r>
            <a:r>
              <a:rPr lang="en-US" sz="1200" i="1" dirty="0"/>
              <a:t>Cropped from original, </a:t>
            </a:r>
            <a:r>
              <a:rPr lang="en-US" sz="1200" dirty="0"/>
              <a:t>Source: Flickr, License: </a:t>
            </a:r>
            <a:r>
              <a:rPr lang="en-US" sz="1200" dirty="0">
                <a:hlinkClick r:id="rId4">
                  <a:extLst>
                    <a:ext uri="{A12FA001-AC4F-418D-AE19-62706E023703}">
                      <ahyp:hlinkClr xmlns:ahyp="http://schemas.microsoft.com/office/drawing/2018/hyperlinkcolor" val="tx"/>
                    </a:ext>
                  </a:extLst>
                </a:hlinkClick>
              </a:rPr>
              <a:t>CC BY-NC-SA 2.0</a:t>
            </a:r>
            <a:endParaRPr lang="en-US" sz="1200" dirty="0"/>
          </a:p>
        </p:txBody>
      </p:sp>
      <p:sp>
        <p:nvSpPr>
          <p:cNvPr id="2" name="TextBox 1">
            <a:extLst>
              <a:ext uri="{FF2B5EF4-FFF2-40B4-BE49-F238E27FC236}">
                <a16:creationId xmlns:a16="http://schemas.microsoft.com/office/drawing/2014/main" id="{ABF572A5-4717-4FF6-A5A8-9F05A5C9BA45}"/>
              </a:ext>
            </a:extLst>
          </p:cNvPr>
          <p:cNvSpPr txBox="1"/>
          <p:nvPr/>
        </p:nvSpPr>
        <p:spPr>
          <a:xfrm>
            <a:off x="402566" y="765783"/>
            <a:ext cx="8557403" cy="830997"/>
          </a:xfrm>
          <a:prstGeom prst="rect">
            <a:avLst/>
          </a:prstGeom>
          <a:noFill/>
        </p:spPr>
        <p:txBody>
          <a:bodyPr wrap="square" rtlCol="0">
            <a:spAutoFit/>
          </a:bodyPr>
          <a:lstStyle/>
          <a:p>
            <a:r>
              <a:rPr lang="en-US" sz="1600" dirty="0"/>
              <a:t>These are painted using Lichtenstein’s signature method in which he uses paint and stencil to imitate the look of commercial printing. The shading and optical color mixing within the paintings are made by mimicking the Ben-Day dots of a mechanical printing method used in pulp comics.</a:t>
            </a:r>
          </a:p>
        </p:txBody>
      </p:sp>
    </p:spTree>
    <p:extLst>
      <p:ext uri="{BB962C8B-B14F-4D97-AF65-F5344CB8AC3E}">
        <p14:creationId xmlns:p14="http://schemas.microsoft.com/office/powerpoint/2010/main" val="20940918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C8F119-F512-428E-BDEE-BB0865800D75}"/>
              </a:ext>
            </a:extLst>
          </p:cNvPr>
          <p:cNvPicPr>
            <a:picLocks noChangeAspect="1"/>
          </p:cNvPicPr>
          <p:nvPr/>
        </p:nvPicPr>
        <p:blipFill rotWithShape="1">
          <a:blip r:embed="rId2">
            <a:extLst>
              <a:ext uri="{28A0092B-C50C-407E-A947-70E740481C1C}">
                <a14:useLocalDpi xmlns:a14="http://schemas.microsoft.com/office/drawing/2010/main" val="0"/>
              </a:ext>
            </a:extLst>
          </a:blip>
          <a:srcRect l="-1" t="33967" r="43839" b="37504"/>
          <a:stretch/>
        </p:blipFill>
        <p:spPr>
          <a:xfrm>
            <a:off x="-1" y="-6770"/>
            <a:ext cx="9144001" cy="6899940"/>
          </a:xfrm>
          <a:prstGeom prst="rect">
            <a:avLst/>
          </a:prstGeom>
        </p:spPr>
      </p:pic>
      <p:sp>
        <p:nvSpPr>
          <p:cNvPr id="2" name="Rectangle 1">
            <a:extLst>
              <a:ext uri="{FF2B5EF4-FFF2-40B4-BE49-F238E27FC236}">
                <a16:creationId xmlns:a16="http://schemas.microsoft.com/office/drawing/2014/main" id="{C023C401-02B1-4756-BF26-C7175F00684B}"/>
              </a:ext>
            </a:extLst>
          </p:cNvPr>
          <p:cNvSpPr/>
          <p:nvPr/>
        </p:nvSpPr>
        <p:spPr>
          <a:xfrm>
            <a:off x="4572000" y="6246839"/>
            <a:ext cx="4572000" cy="646331"/>
          </a:xfrm>
          <a:prstGeom prst="rect">
            <a:avLst/>
          </a:prstGeom>
          <a:solidFill>
            <a:schemeClr val="bg1"/>
          </a:solidFill>
        </p:spPr>
        <p:txBody>
          <a:bodyPr>
            <a:spAutoFit/>
          </a:bodyPr>
          <a:lstStyle/>
          <a:p>
            <a:r>
              <a:rPr lang="en-US" sz="1200" dirty="0"/>
              <a:t>Roy Lichtenstein, </a:t>
            </a:r>
            <a:r>
              <a:rPr lang="en-US" sz="1200" i="1" dirty="0"/>
              <a:t>Rouen Cathedral Set V, 1969</a:t>
            </a:r>
            <a:r>
              <a:rPr lang="en-US" sz="1200" dirty="0"/>
              <a:t>, oil and magna on canvas, at SFMOMA. Author: </a:t>
            </a:r>
            <a:r>
              <a:rPr lang="en-US" sz="1200" dirty="0">
                <a:hlinkClick r:id="rId3">
                  <a:extLst>
                    <a:ext uri="{A12FA001-AC4F-418D-AE19-62706E023703}">
                      <ahyp:hlinkClr xmlns:ahyp="http://schemas.microsoft.com/office/drawing/2018/hyperlinkcolor" val="tx"/>
                    </a:ext>
                  </a:extLst>
                </a:hlinkClick>
              </a:rPr>
              <a:t>Steven Zucker</a:t>
            </a:r>
            <a:r>
              <a:rPr lang="en-US" sz="1200" dirty="0"/>
              <a:t>, </a:t>
            </a:r>
            <a:r>
              <a:rPr lang="en-US" sz="1200" i="1" dirty="0"/>
              <a:t>Cropped from original, </a:t>
            </a:r>
            <a:r>
              <a:rPr lang="en-US" sz="1200" dirty="0"/>
              <a:t>Source: Flickr, License: </a:t>
            </a:r>
            <a:r>
              <a:rPr lang="en-US" sz="1200" dirty="0">
                <a:hlinkClick r:id="rId4">
                  <a:extLst>
                    <a:ext uri="{A12FA001-AC4F-418D-AE19-62706E023703}">
                      <ahyp:hlinkClr xmlns:ahyp="http://schemas.microsoft.com/office/drawing/2018/hyperlinkcolor" val="tx"/>
                    </a:ext>
                  </a:extLst>
                </a:hlinkClick>
              </a:rPr>
              <a:t>CC BY-NC-SA 2.0</a:t>
            </a:r>
            <a:endParaRPr lang="en-US" sz="1200" dirty="0"/>
          </a:p>
        </p:txBody>
      </p:sp>
      <p:sp>
        <p:nvSpPr>
          <p:cNvPr id="4" name="TextBox 3">
            <a:extLst>
              <a:ext uri="{FF2B5EF4-FFF2-40B4-BE49-F238E27FC236}">
                <a16:creationId xmlns:a16="http://schemas.microsoft.com/office/drawing/2014/main" id="{A367E758-4982-4F22-AE43-C3FE34716AED}"/>
              </a:ext>
            </a:extLst>
          </p:cNvPr>
          <p:cNvSpPr txBox="1"/>
          <p:nvPr/>
        </p:nvSpPr>
        <p:spPr>
          <a:xfrm>
            <a:off x="253217" y="300110"/>
            <a:ext cx="4450080" cy="923330"/>
          </a:xfrm>
          <a:prstGeom prst="rect">
            <a:avLst/>
          </a:prstGeom>
          <a:solidFill>
            <a:schemeClr val="bg1"/>
          </a:solidFill>
        </p:spPr>
        <p:txBody>
          <a:bodyPr wrap="square" rtlCol="0">
            <a:spAutoFit/>
          </a:bodyPr>
          <a:lstStyle/>
          <a:p>
            <a:pPr algn="ctr"/>
            <a:r>
              <a:rPr lang="en-US" dirty="0"/>
              <a:t>The surface of Lichtenstein’s </a:t>
            </a:r>
            <a:r>
              <a:rPr lang="en-US" i="1" dirty="0"/>
              <a:t>Rouen Cathedral</a:t>
            </a:r>
            <a:r>
              <a:rPr lang="en-US" dirty="0"/>
              <a:t> shows the Ben-Day dots mimicking the look of a mechanical printing processes.</a:t>
            </a:r>
          </a:p>
        </p:txBody>
      </p:sp>
    </p:spTree>
    <p:extLst>
      <p:ext uri="{BB962C8B-B14F-4D97-AF65-F5344CB8AC3E}">
        <p14:creationId xmlns:p14="http://schemas.microsoft.com/office/powerpoint/2010/main" val="17637237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D4568F6-EA9D-4A23-8D49-EC358BAC221C}"/>
              </a:ext>
            </a:extLst>
          </p:cNvPr>
          <p:cNvGrpSpPr/>
          <p:nvPr/>
        </p:nvGrpSpPr>
        <p:grpSpPr>
          <a:xfrm>
            <a:off x="4757455" y="1156929"/>
            <a:ext cx="3265819" cy="5588249"/>
            <a:chOff x="4410452" y="1246024"/>
            <a:chExt cx="3265819" cy="5588249"/>
          </a:xfrm>
        </p:grpSpPr>
        <p:pic>
          <p:nvPicPr>
            <p:cNvPr id="3" name="Picture 2">
              <a:extLst>
                <a:ext uri="{FF2B5EF4-FFF2-40B4-BE49-F238E27FC236}">
                  <a16:creationId xmlns:a16="http://schemas.microsoft.com/office/drawing/2014/main" id="{557A46FE-FD4E-413D-8675-13CD75A5521C}"/>
                </a:ext>
              </a:extLst>
            </p:cNvPr>
            <p:cNvPicPr>
              <a:picLocks noChangeAspect="1"/>
            </p:cNvPicPr>
            <p:nvPr/>
          </p:nvPicPr>
          <p:blipFill rotWithShape="1">
            <a:blip r:embed="rId2">
              <a:extLst>
                <a:ext uri="{28A0092B-C50C-407E-A947-70E740481C1C}">
                  <a14:useLocalDpi xmlns:a14="http://schemas.microsoft.com/office/drawing/2010/main" val="0"/>
                </a:ext>
              </a:extLst>
            </a:blip>
            <a:srcRect l="38490" t="11882" r="36918" b="40356"/>
            <a:stretch/>
          </p:blipFill>
          <p:spPr>
            <a:xfrm>
              <a:off x="4410452" y="1246024"/>
              <a:ext cx="3265819" cy="4757252"/>
            </a:xfrm>
            <a:prstGeom prst="rect">
              <a:avLst/>
            </a:prstGeom>
          </p:spPr>
        </p:pic>
        <p:sp>
          <p:nvSpPr>
            <p:cNvPr id="4" name="TextBox 3">
              <a:extLst>
                <a:ext uri="{FF2B5EF4-FFF2-40B4-BE49-F238E27FC236}">
                  <a16:creationId xmlns:a16="http://schemas.microsoft.com/office/drawing/2014/main" id="{0BAEF292-61BF-478C-A98A-55A76F7E07A8}"/>
                </a:ext>
              </a:extLst>
            </p:cNvPr>
            <p:cNvSpPr txBox="1"/>
            <p:nvPr/>
          </p:nvSpPr>
          <p:spPr>
            <a:xfrm>
              <a:off x="4447966" y="6003276"/>
              <a:ext cx="3228305" cy="830997"/>
            </a:xfrm>
            <a:prstGeom prst="rect">
              <a:avLst/>
            </a:prstGeom>
            <a:solidFill>
              <a:schemeClr val="bg1"/>
            </a:solidFill>
          </p:spPr>
          <p:txBody>
            <a:bodyPr wrap="square" rtlCol="0">
              <a:spAutoFit/>
            </a:bodyPr>
            <a:lstStyle/>
            <a:p>
              <a:pPr algn="ctr"/>
              <a:r>
                <a:rPr lang="en-US" sz="1200" dirty="0"/>
                <a:t>Roy Lichtenstein, </a:t>
              </a:r>
              <a:r>
                <a:rPr lang="en-US" sz="1200" i="1" dirty="0"/>
                <a:t>Rouen Cathedral Set V, 1969</a:t>
              </a:r>
              <a:r>
                <a:rPr lang="en-US" sz="1200" dirty="0"/>
                <a:t>, oil and magna on canvas, at SFMOMA</a:t>
              </a:r>
              <a:br>
                <a:rPr lang="en-US" sz="1200" dirty="0"/>
              </a:br>
              <a:r>
                <a:rPr lang="en-US" sz="1200" dirty="0"/>
                <a:t>Author: </a:t>
              </a:r>
              <a:r>
                <a:rPr lang="en-US" sz="1200" dirty="0">
                  <a:hlinkClick r:id="rId3">
                    <a:extLst>
                      <a:ext uri="{A12FA001-AC4F-418D-AE19-62706E023703}">
                        <ahyp:hlinkClr xmlns:ahyp="http://schemas.microsoft.com/office/drawing/2018/hyperlinkcolor" val="tx"/>
                      </a:ext>
                    </a:extLst>
                  </a:hlinkClick>
                </a:rPr>
                <a:t>Steven Zucker</a:t>
              </a:r>
              <a:r>
                <a:rPr lang="en-US" sz="1200" dirty="0"/>
                <a:t>, </a:t>
              </a:r>
              <a:r>
                <a:rPr lang="en-US" sz="1200" i="1" dirty="0"/>
                <a:t>Cropped from original, </a:t>
              </a:r>
              <a:r>
                <a:rPr lang="en-US" sz="1200" dirty="0"/>
                <a:t>Source: Flickr, License: </a:t>
              </a:r>
              <a:r>
                <a:rPr lang="en-US" sz="1200" dirty="0">
                  <a:hlinkClick r:id="rId4">
                    <a:extLst>
                      <a:ext uri="{A12FA001-AC4F-418D-AE19-62706E023703}">
                        <ahyp:hlinkClr xmlns:ahyp="http://schemas.microsoft.com/office/drawing/2018/hyperlinkcolor" val="tx"/>
                      </a:ext>
                    </a:extLst>
                  </a:hlinkClick>
                </a:rPr>
                <a:t>CC BY-NC-SA 2.0</a:t>
              </a:r>
              <a:endParaRPr lang="en-US" sz="1200" dirty="0"/>
            </a:p>
          </p:txBody>
        </p:sp>
      </p:grpSp>
      <p:grpSp>
        <p:nvGrpSpPr>
          <p:cNvPr id="2" name="Group 1">
            <a:extLst>
              <a:ext uri="{FF2B5EF4-FFF2-40B4-BE49-F238E27FC236}">
                <a16:creationId xmlns:a16="http://schemas.microsoft.com/office/drawing/2014/main" id="{E62C2E31-02ED-4F9C-90FC-9F6FBA38341C}"/>
              </a:ext>
            </a:extLst>
          </p:cNvPr>
          <p:cNvGrpSpPr/>
          <p:nvPr/>
        </p:nvGrpSpPr>
        <p:grpSpPr>
          <a:xfrm>
            <a:off x="1323731" y="1156929"/>
            <a:ext cx="3062815" cy="5406961"/>
            <a:chOff x="732424" y="1242646"/>
            <a:chExt cx="3062815" cy="5406961"/>
          </a:xfrm>
        </p:grpSpPr>
        <p:pic>
          <p:nvPicPr>
            <p:cNvPr id="7" name="Picture 6">
              <a:extLst>
                <a:ext uri="{FF2B5EF4-FFF2-40B4-BE49-F238E27FC236}">
                  <a16:creationId xmlns:a16="http://schemas.microsoft.com/office/drawing/2014/main" id="{71CDEF50-A17D-4E40-B235-2F30462C97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7825" y="1242646"/>
              <a:ext cx="3057414" cy="4760630"/>
            </a:xfrm>
            <a:prstGeom prst="rect">
              <a:avLst/>
            </a:prstGeom>
          </p:spPr>
        </p:pic>
        <p:sp>
          <p:nvSpPr>
            <p:cNvPr id="8" name="Rectangle 7">
              <a:extLst>
                <a:ext uri="{FF2B5EF4-FFF2-40B4-BE49-F238E27FC236}">
                  <a16:creationId xmlns:a16="http://schemas.microsoft.com/office/drawing/2014/main" id="{D732E93C-6B44-4EB5-AD04-8247C827CD36}"/>
                </a:ext>
              </a:extLst>
            </p:cNvPr>
            <p:cNvSpPr/>
            <p:nvPr/>
          </p:nvSpPr>
          <p:spPr>
            <a:xfrm>
              <a:off x="732424" y="6003276"/>
              <a:ext cx="3057414"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noProof="0" dirty="0">
                  <a:ln>
                    <a:noFill/>
                  </a:ln>
                  <a:solidFill>
                    <a:prstClr val="white"/>
                  </a:solidFill>
                  <a:effectLst/>
                  <a:uLnTx/>
                  <a:uFillTx/>
                  <a:latin typeface="Calibri" panose="020F0502020204030204"/>
                  <a:ea typeface="+mn-ea"/>
                  <a:cs typeface="+mn-cs"/>
                </a:rPr>
                <a:t>Claude Monet, </a:t>
              </a:r>
              <a:r>
                <a:rPr kumimoji="0" lang="en-US" sz="1200" b="0" i="1" u="none" strike="noStrike" kern="1200" cap="none" spc="0" normalizeH="0" baseline="0" noProof="0" dirty="0">
                  <a:ln>
                    <a:noFill/>
                  </a:ln>
                  <a:solidFill>
                    <a:prstClr val="white"/>
                  </a:solidFill>
                  <a:effectLst/>
                  <a:uLnTx/>
                  <a:uFillTx/>
                  <a:latin typeface="Calibri" panose="020F0502020204030204"/>
                  <a:ea typeface="+mn-ea"/>
                  <a:cs typeface="+mn-cs"/>
                </a:rPr>
                <a:t>Rouen Cathedral, Facade (Morning effect), </a:t>
              </a:r>
              <a:r>
                <a:rPr lang="en-US" sz="1200" dirty="0">
                  <a:solidFill>
                    <a:prstClr val="white"/>
                  </a:solidFill>
                  <a:latin typeface="Calibri" panose="020F0502020204030204"/>
                </a:rPr>
                <a:t>Oil on canvas, 1894, </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Source: </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Wikimedia Commons</a:t>
              </a:r>
              <a:r>
                <a:rPr lang="en-US" sz="1200" dirty="0">
                  <a:solidFill>
                    <a:prstClr val="white"/>
                  </a:solidFill>
                  <a:latin typeface="Calibri" panose="020F0502020204030204"/>
                </a:rPr>
                <a:t>, </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License: Public Domain</a:t>
              </a:r>
            </a:p>
          </p:txBody>
        </p:sp>
      </p:grpSp>
      <p:sp>
        <p:nvSpPr>
          <p:cNvPr id="5" name="TextBox 4">
            <a:extLst>
              <a:ext uri="{FF2B5EF4-FFF2-40B4-BE49-F238E27FC236}">
                <a16:creationId xmlns:a16="http://schemas.microsoft.com/office/drawing/2014/main" id="{C2172EE8-7596-49EE-BB59-108113265A16}"/>
              </a:ext>
            </a:extLst>
          </p:cNvPr>
          <p:cNvSpPr txBox="1"/>
          <p:nvPr/>
        </p:nvSpPr>
        <p:spPr>
          <a:xfrm>
            <a:off x="309490" y="267286"/>
            <a:ext cx="8628184" cy="830997"/>
          </a:xfrm>
          <a:prstGeom prst="rect">
            <a:avLst/>
          </a:prstGeom>
          <a:noFill/>
        </p:spPr>
        <p:txBody>
          <a:bodyPr wrap="square" rtlCol="0">
            <a:spAutoFit/>
          </a:bodyPr>
          <a:lstStyle/>
          <a:p>
            <a:r>
              <a:rPr lang="en-US" sz="1600" dirty="0"/>
              <a:t>Lichtenstein’s </a:t>
            </a:r>
            <a:r>
              <a:rPr lang="en-US" sz="1600" i="1" dirty="0"/>
              <a:t>Rouen Cathedral</a:t>
            </a:r>
            <a:r>
              <a:rPr lang="en-US" sz="1600" dirty="0"/>
              <a:t> appropriates Monet’s work of art and gives it new meaning by applying a pop art technique to the rendering. By recreating a work by Monet, Lichtenstein highlights the way that image-making changes over time with new technologies. </a:t>
            </a:r>
          </a:p>
        </p:txBody>
      </p:sp>
    </p:spTree>
    <p:extLst>
      <p:ext uri="{BB962C8B-B14F-4D97-AF65-F5344CB8AC3E}">
        <p14:creationId xmlns:p14="http://schemas.microsoft.com/office/powerpoint/2010/main" val="30735130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8193EF-0043-4272-8C74-AFB3DB8CC0B6}"/>
              </a:ext>
            </a:extLst>
          </p:cNvPr>
          <p:cNvPicPr>
            <a:picLocks noChangeAspect="1"/>
          </p:cNvPicPr>
          <p:nvPr/>
        </p:nvPicPr>
        <p:blipFill rotWithShape="1">
          <a:blip r:embed="rId2">
            <a:extLst>
              <a:ext uri="{28A0092B-C50C-407E-A947-70E740481C1C}">
                <a14:useLocalDpi xmlns:a14="http://schemas.microsoft.com/office/drawing/2010/main" val="0"/>
              </a:ext>
            </a:extLst>
          </a:blip>
          <a:srcRect l="27882" t="30562"/>
          <a:stretch/>
        </p:blipFill>
        <p:spPr>
          <a:xfrm>
            <a:off x="1" y="3696"/>
            <a:ext cx="4572000" cy="6854304"/>
          </a:xfrm>
          <a:prstGeom prst="rect">
            <a:avLst/>
          </a:prstGeom>
        </p:spPr>
      </p:pic>
      <p:pic>
        <p:nvPicPr>
          <p:cNvPr id="3" name="Picture 2">
            <a:extLst>
              <a:ext uri="{FF2B5EF4-FFF2-40B4-BE49-F238E27FC236}">
                <a16:creationId xmlns:a16="http://schemas.microsoft.com/office/drawing/2014/main" id="{511E8FB8-786B-4B1E-93F2-C993089F575D}"/>
              </a:ext>
            </a:extLst>
          </p:cNvPr>
          <p:cNvPicPr>
            <a:picLocks noChangeAspect="1"/>
          </p:cNvPicPr>
          <p:nvPr/>
        </p:nvPicPr>
        <p:blipFill rotWithShape="1">
          <a:blip r:embed="rId3">
            <a:extLst>
              <a:ext uri="{28A0092B-C50C-407E-A947-70E740481C1C}">
                <a14:useLocalDpi xmlns:a14="http://schemas.microsoft.com/office/drawing/2010/main" val="0"/>
              </a:ext>
            </a:extLst>
          </a:blip>
          <a:srcRect l="26735" t="25983"/>
          <a:stretch/>
        </p:blipFill>
        <p:spPr>
          <a:xfrm>
            <a:off x="4571998" y="0"/>
            <a:ext cx="4572001" cy="6858000"/>
          </a:xfrm>
          <a:prstGeom prst="rect">
            <a:avLst/>
          </a:prstGeom>
        </p:spPr>
      </p:pic>
      <p:sp>
        <p:nvSpPr>
          <p:cNvPr id="4" name="Rectangle 3">
            <a:extLst>
              <a:ext uri="{FF2B5EF4-FFF2-40B4-BE49-F238E27FC236}">
                <a16:creationId xmlns:a16="http://schemas.microsoft.com/office/drawing/2014/main" id="{6A50A226-F60E-4937-91FD-66C31D868D3D}"/>
              </a:ext>
            </a:extLst>
          </p:cNvPr>
          <p:cNvSpPr/>
          <p:nvPr/>
        </p:nvSpPr>
        <p:spPr>
          <a:xfrm>
            <a:off x="0" y="6215365"/>
            <a:ext cx="3802966" cy="646331"/>
          </a:xfrm>
          <a:prstGeom prst="rect">
            <a:avLst/>
          </a:prstGeom>
          <a:solidFill>
            <a:schemeClr val="bg1"/>
          </a:solidFill>
        </p:spPr>
        <p:txBody>
          <a:bodyPr wrap="square">
            <a:spAutoFit/>
          </a:bodyPr>
          <a:lstStyle/>
          <a:p>
            <a:pPr lvl="0" algn="ctr">
              <a:defRPr/>
            </a:pPr>
            <a:r>
              <a:rPr lang="en-US" sz="1200" dirty="0">
                <a:solidFill>
                  <a:prstClr val="white"/>
                </a:solidFill>
              </a:rPr>
              <a:t>Claude Monet, </a:t>
            </a:r>
            <a:r>
              <a:rPr lang="en-US" sz="1200" i="1" dirty="0">
                <a:solidFill>
                  <a:prstClr val="white"/>
                </a:solidFill>
              </a:rPr>
              <a:t>Rouen Cathedral, Facade (Morning effect), </a:t>
            </a:r>
            <a:r>
              <a:rPr lang="en-US" sz="1200" dirty="0">
                <a:solidFill>
                  <a:prstClr val="white"/>
                </a:solidFill>
              </a:rPr>
              <a:t>Oil on canvas, 1894, Source: </a:t>
            </a:r>
            <a:r>
              <a:rPr lang="en-US" sz="1200" dirty="0">
                <a:solidFill>
                  <a:prstClr val="white"/>
                </a:solidFill>
                <a:hlinkClick r:id="rId4">
                  <a:extLst>
                    <a:ext uri="{A12FA001-AC4F-418D-AE19-62706E023703}">
                      <ahyp:hlinkClr xmlns:ahyp="http://schemas.microsoft.com/office/drawing/2018/hyperlinkcolor" val="tx"/>
                    </a:ext>
                  </a:extLst>
                </a:hlinkClick>
              </a:rPr>
              <a:t>Wikimedia Commons</a:t>
            </a:r>
            <a:r>
              <a:rPr lang="en-US" sz="1200" dirty="0">
                <a:solidFill>
                  <a:prstClr val="white"/>
                </a:solidFill>
              </a:rPr>
              <a:t>, </a:t>
            </a:r>
            <a:r>
              <a:rPr lang="en-US" sz="1200" i="1" dirty="0">
                <a:solidFill>
                  <a:prstClr val="white"/>
                </a:solidFill>
              </a:rPr>
              <a:t>Cropped from original, </a:t>
            </a:r>
            <a:r>
              <a:rPr lang="en-US" sz="1200" dirty="0">
                <a:solidFill>
                  <a:prstClr val="white"/>
                </a:solidFill>
              </a:rPr>
              <a:t>License: Public Domain</a:t>
            </a:r>
          </a:p>
        </p:txBody>
      </p:sp>
      <p:sp>
        <p:nvSpPr>
          <p:cNvPr id="5" name="Rectangle 4">
            <a:extLst>
              <a:ext uri="{FF2B5EF4-FFF2-40B4-BE49-F238E27FC236}">
                <a16:creationId xmlns:a16="http://schemas.microsoft.com/office/drawing/2014/main" id="{DECF3733-E94C-41A8-B6E8-C75F778EB7A6}"/>
              </a:ext>
            </a:extLst>
          </p:cNvPr>
          <p:cNvSpPr/>
          <p:nvPr/>
        </p:nvSpPr>
        <p:spPr>
          <a:xfrm>
            <a:off x="5186287" y="6211669"/>
            <a:ext cx="3957713" cy="646331"/>
          </a:xfrm>
          <a:prstGeom prst="rect">
            <a:avLst/>
          </a:prstGeom>
          <a:solidFill>
            <a:schemeClr val="bg1"/>
          </a:solidFill>
        </p:spPr>
        <p:txBody>
          <a:bodyPr wrap="square">
            <a:spAutoFit/>
          </a:bodyPr>
          <a:lstStyle/>
          <a:p>
            <a:r>
              <a:rPr lang="en-US" sz="1200" dirty="0"/>
              <a:t>Roy Lichtenstein, </a:t>
            </a:r>
            <a:r>
              <a:rPr lang="en-US" sz="1200" i="1" dirty="0"/>
              <a:t>Rouen Cathedral Set V, </a:t>
            </a:r>
            <a:r>
              <a:rPr lang="en-US" sz="1200" dirty="0"/>
              <a:t>1969, oil and magna on canvas, at SFMOMA. Author: </a:t>
            </a:r>
            <a:r>
              <a:rPr lang="en-US" sz="1200" dirty="0">
                <a:hlinkClick r:id="rId5">
                  <a:extLst>
                    <a:ext uri="{A12FA001-AC4F-418D-AE19-62706E023703}">
                      <ahyp:hlinkClr xmlns:ahyp="http://schemas.microsoft.com/office/drawing/2018/hyperlinkcolor" val="tx"/>
                    </a:ext>
                  </a:extLst>
                </a:hlinkClick>
              </a:rPr>
              <a:t>Steven Zucker</a:t>
            </a:r>
            <a:r>
              <a:rPr lang="en-US" sz="1200" dirty="0"/>
              <a:t>, </a:t>
            </a:r>
            <a:r>
              <a:rPr lang="en-US" sz="1200" i="1" dirty="0"/>
              <a:t>Cropped from original, </a:t>
            </a:r>
            <a:r>
              <a:rPr lang="en-US" sz="1200" dirty="0"/>
              <a:t>Source: Flickr, License: </a:t>
            </a:r>
            <a:r>
              <a:rPr lang="en-US" sz="1200" dirty="0">
                <a:hlinkClick r:id="rId6">
                  <a:extLst>
                    <a:ext uri="{A12FA001-AC4F-418D-AE19-62706E023703}">
                      <ahyp:hlinkClr xmlns:ahyp="http://schemas.microsoft.com/office/drawing/2018/hyperlinkcolor" val="tx"/>
                    </a:ext>
                  </a:extLst>
                </a:hlinkClick>
              </a:rPr>
              <a:t>CC BY-NC-SA 2.0</a:t>
            </a:r>
            <a:endParaRPr lang="en-US" sz="1200" dirty="0"/>
          </a:p>
        </p:txBody>
      </p:sp>
      <p:sp>
        <p:nvSpPr>
          <p:cNvPr id="6" name="TextBox 5">
            <a:extLst>
              <a:ext uri="{FF2B5EF4-FFF2-40B4-BE49-F238E27FC236}">
                <a16:creationId xmlns:a16="http://schemas.microsoft.com/office/drawing/2014/main" id="{D1B65846-F13D-46D8-87ED-4213496FF08A}"/>
              </a:ext>
            </a:extLst>
          </p:cNvPr>
          <p:cNvSpPr txBox="1"/>
          <p:nvPr/>
        </p:nvSpPr>
        <p:spPr>
          <a:xfrm flipH="1">
            <a:off x="2286001" y="258417"/>
            <a:ext cx="3379303" cy="1569660"/>
          </a:xfrm>
          <a:prstGeom prst="rect">
            <a:avLst/>
          </a:prstGeom>
          <a:solidFill>
            <a:schemeClr val="bg1"/>
          </a:solidFill>
        </p:spPr>
        <p:txBody>
          <a:bodyPr wrap="square" rtlCol="0">
            <a:spAutoFit/>
          </a:bodyPr>
          <a:lstStyle/>
          <a:p>
            <a:r>
              <a:rPr lang="en-US" sz="1600" dirty="0"/>
              <a:t>Monet’s tiny brushstrokes of color and Lichtenstein’s dots of color both utilize </a:t>
            </a:r>
            <a:r>
              <a:rPr lang="en-US" sz="1600" i="1" dirty="0"/>
              <a:t>optical color mixing </a:t>
            </a:r>
            <a:r>
              <a:rPr lang="en-US" sz="1600" dirty="0"/>
              <a:t>techniques. However, the paintings, made less than a century apart, are vastly different in their appearance.</a:t>
            </a:r>
          </a:p>
        </p:txBody>
      </p:sp>
    </p:spTree>
    <p:extLst>
      <p:ext uri="{BB962C8B-B14F-4D97-AF65-F5344CB8AC3E}">
        <p14:creationId xmlns:p14="http://schemas.microsoft.com/office/powerpoint/2010/main" val="37523518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8193EF-0043-4272-8C74-AFB3DB8CC0B6}"/>
              </a:ext>
            </a:extLst>
          </p:cNvPr>
          <p:cNvPicPr>
            <a:picLocks noChangeAspect="1"/>
          </p:cNvPicPr>
          <p:nvPr/>
        </p:nvPicPr>
        <p:blipFill rotWithShape="1">
          <a:blip r:embed="rId2">
            <a:extLst>
              <a:ext uri="{28A0092B-C50C-407E-A947-70E740481C1C}">
                <a14:useLocalDpi xmlns:a14="http://schemas.microsoft.com/office/drawing/2010/main" val="0"/>
              </a:ext>
            </a:extLst>
          </a:blip>
          <a:srcRect l="27882" t="30562"/>
          <a:stretch/>
        </p:blipFill>
        <p:spPr>
          <a:xfrm>
            <a:off x="1" y="3696"/>
            <a:ext cx="4572000" cy="6854304"/>
          </a:xfrm>
          <a:prstGeom prst="rect">
            <a:avLst/>
          </a:prstGeom>
        </p:spPr>
      </p:pic>
      <p:pic>
        <p:nvPicPr>
          <p:cNvPr id="3" name="Picture 2">
            <a:extLst>
              <a:ext uri="{FF2B5EF4-FFF2-40B4-BE49-F238E27FC236}">
                <a16:creationId xmlns:a16="http://schemas.microsoft.com/office/drawing/2014/main" id="{511E8FB8-786B-4B1E-93F2-C993089F575D}"/>
              </a:ext>
            </a:extLst>
          </p:cNvPr>
          <p:cNvPicPr>
            <a:picLocks noChangeAspect="1"/>
          </p:cNvPicPr>
          <p:nvPr/>
        </p:nvPicPr>
        <p:blipFill rotWithShape="1">
          <a:blip r:embed="rId3">
            <a:extLst>
              <a:ext uri="{28A0092B-C50C-407E-A947-70E740481C1C}">
                <a14:useLocalDpi xmlns:a14="http://schemas.microsoft.com/office/drawing/2010/main" val="0"/>
              </a:ext>
            </a:extLst>
          </a:blip>
          <a:srcRect l="26735" t="25983"/>
          <a:stretch/>
        </p:blipFill>
        <p:spPr>
          <a:xfrm>
            <a:off x="4571998" y="0"/>
            <a:ext cx="4572001" cy="6858000"/>
          </a:xfrm>
          <a:prstGeom prst="rect">
            <a:avLst/>
          </a:prstGeom>
        </p:spPr>
      </p:pic>
      <p:sp>
        <p:nvSpPr>
          <p:cNvPr id="4" name="Rectangle 3">
            <a:extLst>
              <a:ext uri="{FF2B5EF4-FFF2-40B4-BE49-F238E27FC236}">
                <a16:creationId xmlns:a16="http://schemas.microsoft.com/office/drawing/2014/main" id="{6A50A226-F60E-4937-91FD-66C31D868D3D}"/>
              </a:ext>
            </a:extLst>
          </p:cNvPr>
          <p:cNvSpPr/>
          <p:nvPr/>
        </p:nvSpPr>
        <p:spPr>
          <a:xfrm>
            <a:off x="0" y="6215365"/>
            <a:ext cx="3802966" cy="646331"/>
          </a:xfrm>
          <a:prstGeom prst="rect">
            <a:avLst/>
          </a:prstGeom>
          <a:solidFill>
            <a:schemeClr val="bg1"/>
          </a:solidFill>
        </p:spPr>
        <p:txBody>
          <a:bodyPr wrap="square">
            <a:spAutoFit/>
          </a:bodyPr>
          <a:lstStyle/>
          <a:p>
            <a:pPr lvl="0" algn="ctr">
              <a:defRPr/>
            </a:pPr>
            <a:r>
              <a:rPr lang="en-US" sz="1200" dirty="0">
                <a:solidFill>
                  <a:prstClr val="white"/>
                </a:solidFill>
              </a:rPr>
              <a:t>Claude Monet, </a:t>
            </a:r>
            <a:r>
              <a:rPr lang="en-US" sz="1200" i="1" dirty="0">
                <a:solidFill>
                  <a:prstClr val="white"/>
                </a:solidFill>
              </a:rPr>
              <a:t>Rouen Cathedral, Facade (Morning effect), </a:t>
            </a:r>
            <a:r>
              <a:rPr lang="en-US" sz="1200" dirty="0">
                <a:solidFill>
                  <a:prstClr val="white"/>
                </a:solidFill>
              </a:rPr>
              <a:t>Oil on canvas, 1894, Source: </a:t>
            </a:r>
            <a:r>
              <a:rPr lang="en-US" sz="1200" dirty="0">
                <a:solidFill>
                  <a:prstClr val="white"/>
                </a:solidFill>
                <a:hlinkClick r:id="rId4">
                  <a:extLst>
                    <a:ext uri="{A12FA001-AC4F-418D-AE19-62706E023703}">
                      <ahyp:hlinkClr xmlns:ahyp="http://schemas.microsoft.com/office/drawing/2018/hyperlinkcolor" val="tx"/>
                    </a:ext>
                  </a:extLst>
                </a:hlinkClick>
              </a:rPr>
              <a:t>Wikimedia Commons</a:t>
            </a:r>
            <a:r>
              <a:rPr lang="en-US" sz="1200" dirty="0">
                <a:solidFill>
                  <a:prstClr val="white"/>
                </a:solidFill>
              </a:rPr>
              <a:t>, </a:t>
            </a:r>
            <a:r>
              <a:rPr lang="en-US" sz="1200" i="1" dirty="0">
                <a:solidFill>
                  <a:prstClr val="white"/>
                </a:solidFill>
              </a:rPr>
              <a:t>Cropped from original, </a:t>
            </a:r>
            <a:r>
              <a:rPr lang="en-US" sz="1200" dirty="0">
                <a:solidFill>
                  <a:prstClr val="white"/>
                </a:solidFill>
              </a:rPr>
              <a:t>License: Public Domain</a:t>
            </a:r>
          </a:p>
        </p:txBody>
      </p:sp>
      <p:sp>
        <p:nvSpPr>
          <p:cNvPr id="5" name="Rectangle 4">
            <a:extLst>
              <a:ext uri="{FF2B5EF4-FFF2-40B4-BE49-F238E27FC236}">
                <a16:creationId xmlns:a16="http://schemas.microsoft.com/office/drawing/2014/main" id="{DECF3733-E94C-41A8-B6E8-C75F778EB7A6}"/>
              </a:ext>
            </a:extLst>
          </p:cNvPr>
          <p:cNvSpPr/>
          <p:nvPr/>
        </p:nvSpPr>
        <p:spPr>
          <a:xfrm>
            <a:off x="5186287" y="6211669"/>
            <a:ext cx="3957713" cy="646331"/>
          </a:xfrm>
          <a:prstGeom prst="rect">
            <a:avLst/>
          </a:prstGeom>
          <a:solidFill>
            <a:schemeClr val="bg1"/>
          </a:solidFill>
        </p:spPr>
        <p:txBody>
          <a:bodyPr wrap="square">
            <a:spAutoFit/>
          </a:bodyPr>
          <a:lstStyle/>
          <a:p>
            <a:r>
              <a:rPr lang="en-US" sz="1200" dirty="0"/>
              <a:t>Roy Lichtenstein, </a:t>
            </a:r>
            <a:r>
              <a:rPr lang="en-US" sz="1200" i="1" dirty="0"/>
              <a:t>Rouen Cathedral Set V, 1969</a:t>
            </a:r>
            <a:r>
              <a:rPr lang="en-US" sz="1200" dirty="0"/>
              <a:t>, oil and magna on canvas, at SFMOMA. Author: </a:t>
            </a:r>
            <a:r>
              <a:rPr lang="en-US" sz="1200" dirty="0">
                <a:hlinkClick r:id="rId5">
                  <a:extLst>
                    <a:ext uri="{A12FA001-AC4F-418D-AE19-62706E023703}">
                      <ahyp:hlinkClr xmlns:ahyp="http://schemas.microsoft.com/office/drawing/2018/hyperlinkcolor" val="tx"/>
                    </a:ext>
                  </a:extLst>
                </a:hlinkClick>
              </a:rPr>
              <a:t>Steven Zucker</a:t>
            </a:r>
            <a:r>
              <a:rPr lang="en-US" sz="1200" dirty="0"/>
              <a:t>, </a:t>
            </a:r>
            <a:r>
              <a:rPr lang="en-US" sz="1200" i="1" dirty="0"/>
              <a:t>Cropped from original, </a:t>
            </a:r>
            <a:r>
              <a:rPr lang="en-US" sz="1200" dirty="0"/>
              <a:t>Source: Flickr, License: </a:t>
            </a:r>
            <a:r>
              <a:rPr lang="en-US" sz="1200" dirty="0">
                <a:hlinkClick r:id="rId6">
                  <a:extLst>
                    <a:ext uri="{A12FA001-AC4F-418D-AE19-62706E023703}">
                      <ahyp:hlinkClr xmlns:ahyp="http://schemas.microsoft.com/office/drawing/2018/hyperlinkcolor" val="tx"/>
                    </a:ext>
                  </a:extLst>
                </a:hlinkClick>
              </a:rPr>
              <a:t>CC BY-NC-SA 2.0</a:t>
            </a:r>
            <a:endParaRPr lang="en-US" sz="1200" dirty="0"/>
          </a:p>
        </p:txBody>
      </p:sp>
      <p:sp>
        <p:nvSpPr>
          <p:cNvPr id="6" name="TextBox 5">
            <a:extLst>
              <a:ext uri="{FF2B5EF4-FFF2-40B4-BE49-F238E27FC236}">
                <a16:creationId xmlns:a16="http://schemas.microsoft.com/office/drawing/2014/main" id="{D1B65846-F13D-46D8-87ED-4213496FF08A}"/>
              </a:ext>
            </a:extLst>
          </p:cNvPr>
          <p:cNvSpPr txBox="1"/>
          <p:nvPr/>
        </p:nvSpPr>
        <p:spPr>
          <a:xfrm flipH="1">
            <a:off x="2405003" y="188844"/>
            <a:ext cx="2795926" cy="1569660"/>
          </a:xfrm>
          <a:prstGeom prst="rect">
            <a:avLst/>
          </a:prstGeom>
          <a:solidFill>
            <a:schemeClr val="bg1"/>
          </a:solidFill>
        </p:spPr>
        <p:txBody>
          <a:bodyPr wrap="square" rtlCol="0">
            <a:spAutoFit/>
          </a:bodyPr>
          <a:lstStyle/>
          <a:p>
            <a:pPr algn="ctr"/>
            <a:r>
              <a:rPr lang="en-US" sz="1600" dirty="0"/>
              <a:t>The softness of Monet’s </a:t>
            </a:r>
            <a:r>
              <a:rPr lang="en-US" sz="1600" i="1" dirty="0"/>
              <a:t>Rouen Cathedral, </a:t>
            </a:r>
            <a:r>
              <a:rPr lang="en-US" sz="1600" dirty="0"/>
              <a:t>as light renders stone in paint, is dramatically contrasted by the hard-edged, manufactured Pop Art style of Lichtenstein.</a:t>
            </a:r>
          </a:p>
        </p:txBody>
      </p:sp>
    </p:spTree>
    <p:extLst>
      <p:ext uri="{BB962C8B-B14F-4D97-AF65-F5344CB8AC3E}">
        <p14:creationId xmlns:p14="http://schemas.microsoft.com/office/powerpoint/2010/main" val="22898310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7A46FE-FD4E-413D-8675-13CD75A552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0BAEF292-61BF-478C-A98A-55A76F7E07A8}"/>
              </a:ext>
            </a:extLst>
          </p:cNvPr>
          <p:cNvSpPr txBox="1"/>
          <p:nvPr/>
        </p:nvSpPr>
        <p:spPr>
          <a:xfrm>
            <a:off x="0" y="6396335"/>
            <a:ext cx="5425440" cy="461665"/>
          </a:xfrm>
          <a:prstGeom prst="rect">
            <a:avLst/>
          </a:prstGeom>
          <a:solidFill>
            <a:schemeClr val="bg1"/>
          </a:solidFill>
        </p:spPr>
        <p:txBody>
          <a:bodyPr wrap="square" rtlCol="0">
            <a:spAutoFit/>
          </a:bodyPr>
          <a:lstStyle/>
          <a:p>
            <a:r>
              <a:rPr lang="en-US" sz="1200" dirty="0"/>
              <a:t>Roy Lichtenstein, </a:t>
            </a:r>
            <a:r>
              <a:rPr lang="en-US" sz="1200" i="1" dirty="0"/>
              <a:t>Rouen Cathedral Set V, 1969</a:t>
            </a:r>
            <a:r>
              <a:rPr lang="en-US" sz="1200" dirty="0"/>
              <a:t>, oil and magna on canvas, at SFMOMA</a:t>
            </a:r>
            <a:br>
              <a:rPr lang="en-US" sz="1200" dirty="0"/>
            </a:br>
            <a:r>
              <a:rPr lang="en-US" sz="1200" dirty="0"/>
              <a:t>Author: </a:t>
            </a:r>
            <a:r>
              <a:rPr lang="en-US" sz="1200" dirty="0">
                <a:hlinkClick r:id="rId3">
                  <a:extLst>
                    <a:ext uri="{A12FA001-AC4F-418D-AE19-62706E023703}">
                      <ahyp:hlinkClr xmlns:ahyp="http://schemas.microsoft.com/office/drawing/2018/hyperlinkcolor" val="tx"/>
                    </a:ext>
                  </a:extLst>
                </a:hlinkClick>
              </a:rPr>
              <a:t>Steven Zucker</a:t>
            </a:r>
            <a:r>
              <a:rPr lang="en-US" sz="1200" dirty="0"/>
              <a:t>, Source: Flickr, License: </a:t>
            </a:r>
            <a:r>
              <a:rPr lang="en-US" sz="1200" dirty="0">
                <a:hlinkClick r:id="rId4">
                  <a:extLst>
                    <a:ext uri="{A12FA001-AC4F-418D-AE19-62706E023703}">
                      <ahyp:hlinkClr xmlns:ahyp="http://schemas.microsoft.com/office/drawing/2018/hyperlinkcolor" val="tx"/>
                    </a:ext>
                  </a:extLst>
                </a:hlinkClick>
              </a:rPr>
              <a:t>CC BY-NC-SA 2.0</a:t>
            </a:r>
            <a:endParaRPr lang="en-US" sz="1200" dirty="0"/>
          </a:p>
        </p:txBody>
      </p:sp>
    </p:spTree>
    <p:extLst>
      <p:ext uri="{BB962C8B-B14F-4D97-AF65-F5344CB8AC3E}">
        <p14:creationId xmlns:p14="http://schemas.microsoft.com/office/powerpoint/2010/main" val="31476282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88FBD8-AC05-46A2-9873-0B291B87E19C}"/>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08716660-C4FA-49B5-84B9-CF21127D603B}"/>
              </a:ext>
            </a:extLst>
          </p:cNvPr>
          <p:cNvSpPr txBox="1"/>
          <p:nvPr/>
        </p:nvSpPr>
        <p:spPr>
          <a:xfrm flipH="1">
            <a:off x="5791200" y="6027003"/>
            <a:ext cx="3352800" cy="830997"/>
          </a:xfrm>
          <a:prstGeom prst="rect">
            <a:avLst/>
          </a:prstGeom>
          <a:solidFill>
            <a:schemeClr val="bg1"/>
          </a:solidFill>
        </p:spPr>
        <p:txBody>
          <a:bodyPr wrap="square" rtlCol="0">
            <a:spAutoFit/>
          </a:bodyPr>
          <a:lstStyle/>
          <a:p>
            <a:r>
              <a:rPr lang="en-US" sz="1200" dirty="0"/>
              <a:t>Jeff Koons, </a:t>
            </a:r>
            <a:r>
              <a:rPr lang="en-US" sz="1200" i="1" dirty="0"/>
              <a:t>Balloon Dog (Yellow), </a:t>
            </a:r>
            <a:r>
              <a:rPr lang="en-US" sz="1200" dirty="0"/>
              <a:t>1994–2000. </a:t>
            </a:r>
            <a:br>
              <a:rPr lang="en-US" sz="1200" dirty="0"/>
            </a:br>
            <a:r>
              <a:rPr lang="en-US" sz="1200" dirty="0"/>
              <a:t>High  stainless steel with transparent color coating</a:t>
            </a:r>
            <a:r>
              <a:rPr lang="en-US" sz="1200" i="1" dirty="0"/>
              <a:t>. </a:t>
            </a:r>
            <a:r>
              <a:rPr lang="en-US" sz="1200" dirty="0"/>
              <a:t>Author: </a:t>
            </a:r>
            <a:r>
              <a:rPr lang="en-US" sz="1200" dirty="0">
                <a:hlinkClick r:id="rId4">
                  <a:extLst>
                    <a:ext uri="{A12FA001-AC4F-418D-AE19-62706E023703}">
                      <ahyp:hlinkClr xmlns:ahyp="http://schemas.microsoft.com/office/drawing/2018/hyperlinkcolor" val="tx"/>
                    </a:ext>
                  </a:extLst>
                </a:hlinkClick>
              </a:rPr>
              <a:t>Anthony Easton</a:t>
            </a:r>
            <a:r>
              <a:rPr lang="en-US" sz="1200" dirty="0"/>
              <a:t>, Source: Flickr, License: </a:t>
            </a:r>
            <a:r>
              <a:rPr lang="en-US" sz="1200" dirty="0">
                <a:hlinkClick r:id="rId5">
                  <a:extLst>
                    <a:ext uri="{A12FA001-AC4F-418D-AE19-62706E023703}">
                      <ahyp:hlinkClr xmlns:ahyp="http://schemas.microsoft.com/office/drawing/2018/hyperlinkcolor" val="tx"/>
                    </a:ext>
                  </a:extLst>
                </a:hlinkClick>
              </a:rPr>
              <a:t>CC BY 2.0</a:t>
            </a:r>
            <a:endParaRPr lang="en-US" sz="1200" dirty="0"/>
          </a:p>
        </p:txBody>
      </p:sp>
      <p:sp>
        <p:nvSpPr>
          <p:cNvPr id="5" name="TextBox 4">
            <a:extLst>
              <a:ext uri="{FF2B5EF4-FFF2-40B4-BE49-F238E27FC236}">
                <a16:creationId xmlns:a16="http://schemas.microsoft.com/office/drawing/2014/main" id="{C5E33C7D-66F8-481D-A04E-E933DE043775}"/>
              </a:ext>
            </a:extLst>
          </p:cNvPr>
          <p:cNvSpPr txBox="1"/>
          <p:nvPr/>
        </p:nvSpPr>
        <p:spPr>
          <a:xfrm>
            <a:off x="3027680" y="401320"/>
            <a:ext cx="5769656" cy="2062103"/>
          </a:xfrm>
          <a:prstGeom prst="rect">
            <a:avLst/>
          </a:prstGeom>
          <a:noFill/>
        </p:spPr>
        <p:txBody>
          <a:bodyPr wrap="none" rtlCol="0">
            <a:spAutoFit/>
          </a:bodyPr>
          <a:lstStyle/>
          <a:p>
            <a:pPr algn="r"/>
            <a:r>
              <a:rPr lang="en-US" sz="8800" b="1" dirty="0">
                <a:solidFill>
                  <a:schemeClr val="bg1"/>
                </a:solidFill>
              </a:rPr>
              <a:t>JEFF KOONS</a:t>
            </a:r>
            <a:br>
              <a:rPr lang="en-US" sz="8800" b="1" dirty="0">
                <a:solidFill>
                  <a:schemeClr val="bg1"/>
                </a:solidFill>
              </a:rPr>
            </a:br>
            <a:r>
              <a:rPr lang="en-US" sz="4000" b="1" dirty="0">
                <a:solidFill>
                  <a:schemeClr val="bg1"/>
                </a:solidFill>
              </a:rPr>
              <a:t>&amp; the legacy of Pop Art</a:t>
            </a:r>
            <a:endParaRPr lang="en-US" sz="8800" b="1" dirty="0">
              <a:solidFill>
                <a:schemeClr val="bg1"/>
              </a:solidFill>
            </a:endParaRPr>
          </a:p>
        </p:txBody>
      </p:sp>
    </p:spTree>
    <p:extLst>
      <p:ext uri="{BB962C8B-B14F-4D97-AF65-F5344CB8AC3E}">
        <p14:creationId xmlns:p14="http://schemas.microsoft.com/office/powerpoint/2010/main" val="26377687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88F92B-4FCE-46C7-A6C3-E852DD52CB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3986" y="0"/>
            <a:ext cx="5110014" cy="6858000"/>
          </a:xfrm>
          <a:prstGeom prst="rect">
            <a:avLst/>
          </a:prstGeom>
        </p:spPr>
      </p:pic>
      <p:sp>
        <p:nvSpPr>
          <p:cNvPr id="4" name="TextBox 3">
            <a:extLst>
              <a:ext uri="{FF2B5EF4-FFF2-40B4-BE49-F238E27FC236}">
                <a16:creationId xmlns:a16="http://schemas.microsoft.com/office/drawing/2014/main" id="{8A31712C-8F5D-4679-BF9F-93A4A343EE84}"/>
              </a:ext>
            </a:extLst>
          </p:cNvPr>
          <p:cNvSpPr txBox="1"/>
          <p:nvPr/>
        </p:nvSpPr>
        <p:spPr>
          <a:xfrm>
            <a:off x="60590" y="5730815"/>
            <a:ext cx="3973396" cy="1015663"/>
          </a:xfrm>
          <a:prstGeom prst="rect">
            <a:avLst/>
          </a:prstGeom>
          <a:noFill/>
        </p:spPr>
        <p:txBody>
          <a:bodyPr wrap="none" rtlCol="0">
            <a:spAutoFit/>
          </a:bodyPr>
          <a:lstStyle/>
          <a:p>
            <a:pPr algn="r"/>
            <a:r>
              <a:rPr lang="en-US" sz="1200" dirty="0"/>
              <a:t>Jeff Koons</a:t>
            </a:r>
            <a:br>
              <a:rPr lang="en-US" sz="1200" dirty="0"/>
            </a:br>
            <a:r>
              <a:rPr lang="en-US" sz="1200" i="1" dirty="0"/>
              <a:t>Balloon Dog (Magenta) </a:t>
            </a:r>
            <a:r>
              <a:rPr lang="en-US" sz="1200" dirty="0"/>
              <a:t>at Chateau de Versailles, 1994–2000.</a:t>
            </a:r>
            <a:br>
              <a:rPr lang="en-US" sz="1200" dirty="0"/>
            </a:br>
            <a:r>
              <a:rPr lang="en-US" sz="1200" dirty="0"/>
              <a:t>High chromium stainless steel with transparent color coating</a:t>
            </a:r>
            <a:r>
              <a:rPr lang="en-US" sz="1200" i="1" dirty="0"/>
              <a:t>.</a:t>
            </a:r>
            <a:br>
              <a:rPr lang="en-US" sz="1200" dirty="0"/>
            </a:br>
            <a:r>
              <a:rPr lang="en-US" sz="1200" dirty="0"/>
              <a:t>Author: </a:t>
            </a:r>
            <a:r>
              <a:rPr lang="en-US" sz="1200" dirty="0">
                <a:hlinkClick r:id="rId3">
                  <a:extLst>
                    <a:ext uri="{A12FA001-AC4F-418D-AE19-62706E023703}">
                      <ahyp:hlinkClr xmlns:ahyp="http://schemas.microsoft.com/office/drawing/2018/hyperlinkcolor" val="tx"/>
                    </a:ext>
                  </a:extLst>
                </a:hlinkClick>
              </a:rPr>
              <a:t>Pierre </a:t>
            </a:r>
            <a:r>
              <a:rPr lang="en-US" sz="1200" dirty="0" err="1">
                <a:hlinkClick r:id="rId3">
                  <a:extLst>
                    <a:ext uri="{A12FA001-AC4F-418D-AE19-62706E023703}">
                      <ahyp:hlinkClr xmlns:ahyp="http://schemas.microsoft.com/office/drawing/2018/hyperlinkcolor" val="tx"/>
                    </a:ext>
                  </a:extLst>
                </a:hlinkClick>
              </a:rPr>
              <a:t>Metivier</a:t>
            </a:r>
            <a:br>
              <a:rPr lang="en-US" sz="1200" dirty="0"/>
            </a:br>
            <a:r>
              <a:rPr lang="en-US" sz="1200" dirty="0"/>
              <a:t>Source: Flickr, License: </a:t>
            </a:r>
            <a:r>
              <a:rPr lang="en-US" sz="1200" dirty="0">
                <a:hlinkClick r:id="rId4">
                  <a:extLst>
                    <a:ext uri="{A12FA001-AC4F-418D-AE19-62706E023703}">
                      <ahyp:hlinkClr xmlns:ahyp="http://schemas.microsoft.com/office/drawing/2018/hyperlinkcolor" val="tx"/>
                    </a:ext>
                  </a:extLst>
                </a:hlinkClick>
              </a:rPr>
              <a:t>CC BY-NC 2.0</a:t>
            </a:r>
            <a:endParaRPr lang="en-US" sz="1200" dirty="0"/>
          </a:p>
        </p:txBody>
      </p:sp>
      <p:sp>
        <p:nvSpPr>
          <p:cNvPr id="2" name="TextBox 1">
            <a:extLst>
              <a:ext uri="{FF2B5EF4-FFF2-40B4-BE49-F238E27FC236}">
                <a16:creationId xmlns:a16="http://schemas.microsoft.com/office/drawing/2014/main" id="{32EC09B9-25FA-4B28-A099-20A90A0538AF}"/>
              </a:ext>
            </a:extLst>
          </p:cNvPr>
          <p:cNvSpPr txBox="1"/>
          <p:nvPr/>
        </p:nvSpPr>
        <p:spPr>
          <a:xfrm>
            <a:off x="243509" y="1461052"/>
            <a:ext cx="3737113" cy="830997"/>
          </a:xfrm>
          <a:prstGeom prst="rect">
            <a:avLst/>
          </a:prstGeom>
          <a:noFill/>
        </p:spPr>
        <p:txBody>
          <a:bodyPr wrap="square" rtlCol="0">
            <a:spAutoFit/>
          </a:bodyPr>
          <a:lstStyle/>
          <a:p>
            <a:pPr algn="r"/>
            <a:r>
              <a:rPr lang="en-US" sz="1600" dirty="0"/>
              <a:t>Contemporary artists working in the late-20</a:t>
            </a:r>
            <a:r>
              <a:rPr lang="en-US" sz="1600" baseline="30000" dirty="0"/>
              <a:t>th</a:t>
            </a:r>
            <a:r>
              <a:rPr lang="en-US" sz="1600" dirty="0"/>
              <a:t> and  21</a:t>
            </a:r>
            <a:r>
              <a:rPr lang="en-US" sz="1600" baseline="30000" dirty="0"/>
              <a:t>st</a:t>
            </a:r>
            <a:r>
              <a:rPr lang="en-US" sz="1600" dirty="0"/>
              <a:t> centuries have been deeply influenced by the Pop Art movement. </a:t>
            </a:r>
          </a:p>
        </p:txBody>
      </p:sp>
    </p:spTree>
    <p:extLst>
      <p:ext uri="{BB962C8B-B14F-4D97-AF65-F5344CB8AC3E}">
        <p14:creationId xmlns:p14="http://schemas.microsoft.com/office/powerpoint/2010/main" val="28781658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88F92B-4FCE-46C7-A6C3-E852DD52CB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3986" y="0"/>
            <a:ext cx="5110014" cy="6858000"/>
          </a:xfrm>
          <a:prstGeom prst="rect">
            <a:avLst/>
          </a:prstGeom>
        </p:spPr>
      </p:pic>
      <p:sp>
        <p:nvSpPr>
          <p:cNvPr id="4" name="TextBox 3">
            <a:extLst>
              <a:ext uri="{FF2B5EF4-FFF2-40B4-BE49-F238E27FC236}">
                <a16:creationId xmlns:a16="http://schemas.microsoft.com/office/drawing/2014/main" id="{8A31712C-8F5D-4679-BF9F-93A4A343EE84}"/>
              </a:ext>
            </a:extLst>
          </p:cNvPr>
          <p:cNvSpPr txBox="1"/>
          <p:nvPr/>
        </p:nvSpPr>
        <p:spPr>
          <a:xfrm>
            <a:off x="60590" y="5730815"/>
            <a:ext cx="3973396" cy="1015663"/>
          </a:xfrm>
          <a:prstGeom prst="rect">
            <a:avLst/>
          </a:prstGeom>
          <a:noFill/>
        </p:spPr>
        <p:txBody>
          <a:bodyPr wrap="none" rtlCol="0">
            <a:spAutoFit/>
          </a:bodyPr>
          <a:lstStyle/>
          <a:p>
            <a:pPr algn="r"/>
            <a:r>
              <a:rPr lang="en-US" sz="1200" dirty="0"/>
              <a:t>Jeff Koons</a:t>
            </a:r>
            <a:br>
              <a:rPr lang="en-US" sz="1200" dirty="0"/>
            </a:br>
            <a:r>
              <a:rPr lang="en-US" sz="1200" i="1" dirty="0"/>
              <a:t>Balloon Dog (Magenta) </a:t>
            </a:r>
            <a:r>
              <a:rPr lang="en-US" sz="1200" dirty="0"/>
              <a:t>at Chateau de Versailles, 1994–2000.</a:t>
            </a:r>
            <a:br>
              <a:rPr lang="en-US" sz="1200" dirty="0"/>
            </a:br>
            <a:r>
              <a:rPr lang="en-US" sz="1200" dirty="0"/>
              <a:t>High chromium stainless steel with transparent color coating</a:t>
            </a:r>
            <a:r>
              <a:rPr lang="en-US" sz="1200" i="1" dirty="0"/>
              <a:t>.</a:t>
            </a:r>
            <a:br>
              <a:rPr lang="en-US" sz="1200" dirty="0"/>
            </a:br>
            <a:r>
              <a:rPr lang="en-US" sz="1200" dirty="0"/>
              <a:t>Author: </a:t>
            </a:r>
            <a:r>
              <a:rPr lang="en-US" sz="1200" dirty="0">
                <a:hlinkClick r:id="rId3">
                  <a:extLst>
                    <a:ext uri="{A12FA001-AC4F-418D-AE19-62706E023703}">
                      <ahyp:hlinkClr xmlns:ahyp="http://schemas.microsoft.com/office/drawing/2018/hyperlinkcolor" val="tx"/>
                    </a:ext>
                  </a:extLst>
                </a:hlinkClick>
              </a:rPr>
              <a:t>Pierre </a:t>
            </a:r>
            <a:r>
              <a:rPr lang="en-US" sz="1200" dirty="0" err="1">
                <a:hlinkClick r:id="rId3">
                  <a:extLst>
                    <a:ext uri="{A12FA001-AC4F-418D-AE19-62706E023703}">
                      <ahyp:hlinkClr xmlns:ahyp="http://schemas.microsoft.com/office/drawing/2018/hyperlinkcolor" val="tx"/>
                    </a:ext>
                  </a:extLst>
                </a:hlinkClick>
              </a:rPr>
              <a:t>Metivier</a:t>
            </a:r>
            <a:br>
              <a:rPr lang="en-US" sz="1200" dirty="0"/>
            </a:br>
            <a:r>
              <a:rPr lang="en-US" sz="1200" dirty="0"/>
              <a:t>Source: Flickr, License: </a:t>
            </a:r>
            <a:r>
              <a:rPr lang="en-US" sz="1200" dirty="0">
                <a:hlinkClick r:id="rId4">
                  <a:extLst>
                    <a:ext uri="{A12FA001-AC4F-418D-AE19-62706E023703}">
                      <ahyp:hlinkClr xmlns:ahyp="http://schemas.microsoft.com/office/drawing/2018/hyperlinkcolor" val="tx"/>
                    </a:ext>
                  </a:extLst>
                </a:hlinkClick>
              </a:rPr>
              <a:t>CC BY-NC 2.0</a:t>
            </a:r>
            <a:endParaRPr lang="en-US" sz="1200" dirty="0"/>
          </a:p>
        </p:txBody>
      </p:sp>
      <p:sp>
        <p:nvSpPr>
          <p:cNvPr id="2" name="TextBox 1">
            <a:extLst>
              <a:ext uri="{FF2B5EF4-FFF2-40B4-BE49-F238E27FC236}">
                <a16:creationId xmlns:a16="http://schemas.microsoft.com/office/drawing/2014/main" id="{32EC09B9-25FA-4B28-A099-20A90A0538AF}"/>
              </a:ext>
            </a:extLst>
          </p:cNvPr>
          <p:cNvSpPr txBox="1"/>
          <p:nvPr/>
        </p:nvSpPr>
        <p:spPr>
          <a:xfrm>
            <a:off x="243509" y="1461052"/>
            <a:ext cx="3737113" cy="1077218"/>
          </a:xfrm>
          <a:prstGeom prst="rect">
            <a:avLst/>
          </a:prstGeom>
          <a:noFill/>
        </p:spPr>
        <p:txBody>
          <a:bodyPr wrap="square" rtlCol="0">
            <a:spAutoFit/>
          </a:bodyPr>
          <a:lstStyle/>
          <a:p>
            <a:pPr algn="r"/>
            <a:r>
              <a:rPr lang="en-US" sz="1600" dirty="0"/>
              <a:t>Embracing the imagery from our everyday life, contemporary artist Jeff Koons makes monumental sculptures based on common objects, such as </a:t>
            </a:r>
            <a:r>
              <a:rPr lang="en-US" sz="1600" i="1" dirty="0"/>
              <a:t>Balloon Dog</a:t>
            </a:r>
            <a:r>
              <a:rPr lang="en-US" sz="1600" dirty="0"/>
              <a:t>. </a:t>
            </a:r>
          </a:p>
        </p:txBody>
      </p:sp>
    </p:spTree>
    <p:extLst>
      <p:ext uri="{BB962C8B-B14F-4D97-AF65-F5344CB8AC3E}">
        <p14:creationId xmlns:p14="http://schemas.microsoft.com/office/powerpoint/2010/main" val="18168806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01176A-086B-46B1-BAE7-4D066ECE7144}"/>
              </a:ext>
            </a:extLst>
          </p:cNvPr>
          <p:cNvSpPr/>
          <p:nvPr/>
        </p:nvSpPr>
        <p:spPr>
          <a:xfrm>
            <a:off x="690942" y="295868"/>
            <a:ext cx="7762113" cy="1077218"/>
          </a:xfrm>
          <a:prstGeom prst="rect">
            <a:avLst/>
          </a:prstGeom>
          <a:solidFill>
            <a:schemeClr val="bg1"/>
          </a:solidFill>
        </p:spPr>
        <p:txBody>
          <a:bodyPr wrap="square">
            <a:spAutoFit/>
          </a:bodyPr>
          <a:lstStyle/>
          <a:p>
            <a:r>
              <a:rPr lang="en-US" sz="1600" dirty="0"/>
              <a:t>Pop Art looked out into the world. It identified and explored the kinds of images consumed, and favored, by the general population. The Pop artists appropriated images from their contemporary visual culture, elevating and highlighting the kinds of lowbrow cultural imagery previously excluded from the world of fine arts.</a:t>
            </a:r>
          </a:p>
        </p:txBody>
      </p:sp>
      <p:pic>
        <p:nvPicPr>
          <p:cNvPr id="5" name="Picture 4">
            <a:extLst>
              <a:ext uri="{FF2B5EF4-FFF2-40B4-BE49-F238E27FC236}">
                <a16:creationId xmlns:a16="http://schemas.microsoft.com/office/drawing/2014/main" id="{98D36DE2-946F-46A6-817A-44AAA4FA73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943" y="1417321"/>
            <a:ext cx="7762113" cy="4836160"/>
          </a:xfrm>
          <a:prstGeom prst="rect">
            <a:avLst/>
          </a:prstGeom>
        </p:spPr>
      </p:pic>
      <p:sp>
        <p:nvSpPr>
          <p:cNvPr id="6" name="TextBox 5">
            <a:extLst>
              <a:ext uri="{FF2B5EF4-FFF2-40B4-BE49-F238E27FC236}">
                <a16:creationId xmlns:a16="http://schemas.microsoft.com/office/drawing/2014/main" id="{20B36A5E-A7A2-4605-B1FD-6F9CB73177D9}"/>
              </a:ext>
            </a:extLst>
          </p:cNvPr>
          <p:cNvSpPr txBox="1"/>
          <p:nvPr/>
        </p:nvSpPr>
        <p:spPr>
          <a:xfrm>
            <a:off x="0" y="6253481"/>
            <a:ext cx="8945880" cy="461665"/>
          </a:xfrm>
          <a:prstGeom prst="rect">
            <a:avLst/>
          </a:prstGeom>
          <a:noFill/>
        </p:spPr>
        <p:txBody>
          <a:bodyPr wrap="square" rtlCol="0">
            <a:spAutoFit/>
          </a:bodyPr>
          <a:lstStyle/>
          <a:p>
            <a:pPr algn="ctr"/>
            <a:r>
              <a:rPr lang="en-US" sz="1200" dirty="0" err="1"/>
              <a:t>Claes</a:t>
            </a:r>
            <a:r>
              <a:rPr lang="en-US" sz="1200" dirty="0"/>
              <a:t> Oldenburg, </a:t>
            </a:r>
            <a:r>
              <a:rPr lang="en-US" sz="1200" i="1" dirty="0"/>
              <a:t>Two Cheeseburgers, with everything, </a:t>
            </a:r>
            <a:r>
              <a:rPr lang="en-US" sz="1200" dirty="0"/>
              <a:t>1962. Burlap soaked in plaster, painted with enamel.</a:t>
            </a:r>
            <a:br>
              <a:rPr lang="en-US" sz="1200" dirty="0"/>
            </a:br>
            <a:r>
              <a:rPr lang="en-US" sz="1200" dirty="0"/>
              <a:t>Author: </a:t>
            </a:r>
            <a:r>
              <a:rPr lang="en-US" sz="1200" dirty="0">
                <a:hlinkClick r:id="rId3">
                  <a:extLst>
                    <a:ext uri="{A12FA001-AC4F-418D-AE19-62706E023703}">
                      <ahyp:hlinkClr xmlns:ahyp="http://schemas.microsoft.com/office/drawing/2018/hyperlinkcolor" val="tx"/>
                    </a:ext>
                  </a:extLst>
                </a:hlinkClick>
              </a:rPr>
              <a:t>Neil R</a:t>
            </a:r>
            <a:r>
              <a:rPr lang="en-US" sz="1200" dirty="0"/>
              <a:t>, Source: Flickr, License: </a:t>
            </a:r>
            <a:r>
              <a:rPr lang="en-US" sz="1200" dirty="0">
                <a:hlinkClick r:id="rId4">
                  <a:extLst>
                    <a:ext uri="{A12FA001-AC4F-418D-AE19-62706E023703}">
                      <ahyp:hlinkClr xmlns:ahyp="http://schemas.microsoft.com/office/drawing/2018/hyperlinkcolor" val="tx"/>
                    </a:ext>
                  </a:extLst>
                </a:hlinkClick>
              </a:rPr>
              <a:t>CC BY-NC 2.0</a:t>
            </a:r>
            <a:endParaRPr lang="en-US" sz="1200" dirty="0"/>
          </a:p>
        </p:txBody>
      </p:sp>
    </p:spTree>
    <p:extLst>
      <p:ext uri="{BB962C8B-B14F-4D97-AF65-F5344CB8AC3E}">
        <p14:creationId xmlns:p14="http://schemas.microsoft.com/office/powerpoint/2010/main" val="14916870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DCE3D1-7BC0-4D6C-B778-DE21535B62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8523" y="0"/>
            <a:ext cx="4574232" cy="6858000"/>
          </a:xfrm>
          <a:prstGeom prst="rect">
            <a:avLst/>
          </a:prstGeom>
        </p:spPr>
      </p:pic>
      <p:sp>
        <p:nvSpPr>
          <p:cNvPr id="5" name="Rectangle 4">
            <a:extLst>
              <a:ext uri="{FF2B5EF4-FFF2-40B4-BE49-F238E27FC236}">
                <a16:creationId xmlns:a16="http://schemas.microsoft.com/office/drawing/2014/main" id="{D7513950-F14C-4B54-A8E3-7FB4603500CD}"/>
              </a:ext>
            </a:extLst>
          </p:cNvPr>
          <p:cNvSpPr/>
          <p:nvPr/>
        </p:nvSpPr>
        <p:spPr>
          <a:xfrm>
            <a:off x="425570" y="5776297"/>
            <a:ext cx="4172953" cy="1015663"/>
          </a:xfrm>
          <a:prstGeom prst="rect">
            <a:avLst/>
          </a:prstGeom>
        </p:spPr>
        <p:txBody>
          <a:bodyPr wrap="square">
            <a:spAutoFit/>
          </a:bodyPr>
          <a:lstStyle/>
          <a:p>
            <a:pPr lvl="0" algn="r"/>
            <a:r>
              <a:rPr lang="en-US" sz="1200" dirty="0">
                <a:solidFill>
                  <a:prstClr val="white"/>
                </a:solidFill>
              </a:rPr>
              <a:t>Jeff Koons</a:t>
            </a:r>
            <a:br>
              <a:rPr lang="en-US" sz="1200" dirty="0">
                <a:solidFill>
                  <a:prstClr val="white"/>
                </a:solidFill>
              </a:rPr>
            </a:br>
            <a:r>
              <a:rPr lang="en-US" sz="1200" i="1" dirty="0">
                <a:solidFill>
                  <a:prstClr val="white"/>
                </a:solidFill>
              </a:rPr>
              <a:t>Balloon Dog (Yellow) </a:t>
            </a:r>
            <a:r>
              <a:rPr lang="en-US" sz="1200" dirty="0">
                <a:solidFill>
                  <a:prstClr val="white"/>
                </a:solidFill>
              </a:rPr>
              <a:t>on the roof of the Metropolitan Museum.</a:t>
            </a:r>
            <a:br>
              <a:rPr lang="en-US" sz="1200" dirty="0">
                <a:solidFill>
                  <a:prstClr val="white"/>
                </a:solidFill>
              </a:rPr>
            </a:br>
            <a:r>
              <a:rPr lang="en-US" sz="1200" dirty="0"/>
              <a:t>1994–2000. </a:t>
            </a:r>
            <a:br>
              <a:rPr lang="en-US" sz="1200" dirty="0"/>
            </a:br>
            <a:r>
              <a:rPr lang="en-US" sz="1200" dirty="0"/>
              <a:t>High chromium stainless steel with transparent color coating</a:t>
            </a:r>
            <a:r>
              <a:rPr lang="en-US" sz="1200" i="1" dirty="0"/>
              <a:t>.</a:t>
            </a:r>
            <a:br>
              <a:rPr lang="en-US" sz="1200" dirty="0">
                <a:solidFill>
                  <a:prstClr val="white"/>
                </a:solidFill>
              </a:rPr>
            </a:br>
            <a:r>
              <a:rPr lang="en-US" sz="1200" dirty="0">
                <a:solidFill>
                  <a:prstClr val="white"/>
                </a:solidFill>
              </a:rPr>
              <a:t>Author: </a:t>
            </a:r>
            <a:r>
              <a:rPr lang="en-US" sz="1200" dirty="0">
                <a:hlinkClick r:id="rId3">
                  <a:extLst>
                    <a:ext uri="{A12FA001-AC4F-418D-AE19-62706E023703}">
                      <ahyp:hlinkClr xmlns:ahyp="http://schemas.microsoft.com/office/drawing/2018/hyperlinkcolor" val="tx"/>
                    </a:ext>
                  </a:extLst>
                </a:hlinkClick>
              </a:rPr>
              <a:t>Kim</a:t>
            </a:r>
            <a:r>
              <a:rPr lang="en-US" sz="1200" dirty="0"/>
              <a:t>, </a:t>
            </a:r>
            <a:r>
              <a:rPr lang="en-US" sz="1200" dirty="0">
                <a:solidFill>
                  <a:prstClr val="white"/>
                </a:solidFill>
              </a:rPr>
              <a:t>Source: Flickr, License: </a:t>
            </a:r>
            <a:r>
              <a:rPr lang="en-US" sz="1200" dirty="0">
                <a:solidFill>
                  <a:prstClr val="white"/>
                </a:solidFill>
                <a:hlinkClick r:id="rId4">
                  <a:extLst>
                    <a:ext uri="{A12FA001-AC4F-418D-AE19-62706E023703}">
                      <ahyp:hlinkClr xmlns:ahyp="http://schemas.microsoft.com/office/drawing/2018/hyperlinkcolor" val="tx"/>
                    </a:ext>
                  </a:extLst>
                </a:hlinkClick>
              </a:rPr>
              <a:t>CC BY-SA 2.0</a:t>
            </a:r>
            <a:endParaRPr lang="en-US" sz="1200" dirty="0">
              <a:solidFill>
                <a:prstClr val="white"/>
              </a:solidFill>
            </a:endParaRPr>
          </a:p>
        </p:txBody>
      </p:sp>
      <p:sp>
        <p:nvSpPr>
          <p:cNvPr id="2" name="TextBox 1">
            <a:extLst>
              <a:ext uri="{FF2B5EF4-FFF2-40B4-BE49-F238E27FC236}">
                <a16:creationId xmlns:a16="http://schemas.microsoft.com/office/drawing/2014/main" id="{DCB5ACC8-9EDD-4209-9713-703F7B4E40C4}"/>
              </a:ext>
            </a:extLst>
          </p:cNvPr>
          <p:cNvSpPr txBox="1"/>
          <p:nvPr/>
        </p:nvSpPr>
        <p:spPr>
          <a:xfrm>
            <a:off x="367748" y="1162878"/>
            <a:ext cx="4230775" cy="2339102"/>
          </a:xfrm>
          <a:prstGeom prst="rect">
            <a:avLst/>
          </a:prstGeom>
          <a:noFill/>
        </p:spPr>
        <p:txBody>
          <a:bodyPr wrap="square" rtlCol="0">
            <a:spAutoFit/>
          </a:bodyPr>
          <a:lstStyle/>
          <a:p>
            <a:pPr algn="r"/>
            <a:r>
              <a:rPr lang="en-US" dirty="0"/>
              <a:t> </a:t>
            </a:r>
            <a:r>
              <a:rPr lang="en-US" sz="1600" dirty="0"/>
              <a:t>Often described as </a:t>
            </a:r>
            <a:r>
              <a:rPr lang="en-US" sz="1600" i="1" dirty="0"/>
              <a:t>kitsch</a:t>
            </a:r>
            <a:r>
              <a:rPr lang="en-US" sz="1600" dirty="0"/>
              <a:t>, or objects of questionable taste made to please the largest possible audience, the works of Jeff Koons are continuations of Pop Art’s direct dismissal of the pretensions of modern art.</a:t>
            </a:r>
          </a:p>
          <a:p>
            <a:pPr algn="r"/>
            <a:endParaRPr lang="en-US" sz="1600" dirty="0"/>
          </a:p>
          <a:p>
            <a:pPr algn="r"/>
            <a:r>
              <a:rPr lang="en-US" sz="1600" dirty="0"/>
              <a:t>Pop Art paved the way for Postmodernism, which embraces and includes imagery from lowbrow culture. </a:t>
            </a:r>
          </a:p>
        </p:txBody>
      </p:sp>
    </p:spTree>
    <p:extLst>
      <p:ext uri="{BB962C8B-B14F-4D97-AF65-F5344CB8AC3E}">
        <p14:creationId xmlns:p14="http://schemas.microsoft.com/office/powerpoint/2010/main" val="7717688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DCE3D1-7BC0-4D6C-B778-DE21535B62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8523" y="0"/>
            <a:ext cx="4574232" cy="6858000"/>
          </a:xfrm>
          <a:prstGeom prst="rect">
            <a:avLst/>
          </a:prstGeom>
        </p:spPr>
      </p:pic>
      <p:sp>
        <p:nvSpPr>
          <p:cNvPr id="5" name="Rectangle 4">
            <a:extLst>
              <a:ext uri="{FF2B5EF4-FFF2-40B4-BE49-F238E27FC236}">
                <a16:creationId xmlns:a16="http://schemas.microsoft.com/office/drawing/2014/main" id="{D7513950-F14C-4B54-A8E3-7FB4603500CD}"/>
              </a:ext>
            </a:extLst>
          </p:cNvPr>
          <p:cNvSpPr/>
          <p:nvPr/>
        </p:nvSpPr>
        <p:spPr>
          <a:xfrm>
            <a:off x="425570" y="5776297"/>
            <a:ext cx="4172953" cy="1015663"/>
          </a:xfrm>
          <a:prstGeom prst="rect">
            <a:avLst/>
          </a:prstGeom>
        </p:spPr>
        <p:txBody>
          <a:bodyPr wrap="square">
            <a:spAutoFit/>
          </a:bodyPr>
          <a:lstStyle/>
          <a:p>
            <a:pPr lvl="0" algn="r"/>
            <a:r>
              <a:rPr lang="en-US" sz="1200" dirty="0">
                <a:solidFill>
                  <a:prstClr val="white"/>
                </a:solidFill>
              </a:rPr>
              <a:t>Jeff Koons</a:t>
            </a:r>
            <a:br>
              <a:rPr lang="en-US" sz="1200" dirty="0">
                <a:solidFill>
                  <a:prstClr val="white"/>
                </a:solidFill>
              </a:rPr>
            </a:br>
            <a:r>
              <a:rPr lang="en-US" sz="1200" i="1" dirty="0">
                <a:solidFill>
                  <a:prstClr val="white"/>
                </a:solidFill>
              </a:rPr>
              <a:t>Balloon Dog (Yellow) </a:t>
            </a:r>
            <a:r>
              <a:rPr lang="en-US" sz="1200" dirty="0">
                <a:solidFill>
                  <a:prstClr val="white"/>
                </a:solidFill>
              </a:rPr>
              <a:t>on the roof of the Metropolitan Museum.</a:t>
            </a:r>
            <a:br>
              <a:rPr lang="en-US" sz="1200" dirty="0">
                <a:solidFill>
                  <a:prstClr val="white"/>
                </a:solidFill>
              </a:rPr>
            </a:br>
            <a:r>
              <a:rPr lang="en-US" sz="1200" dirty="0"/>
              <a:t>1994–2000. </a:t>
            </a:r>
            <a:br>
              <a:rPr lang="en-US" sz="1200" dirty="0"/>
            </a:br>
            <a:r>
              <a:rPr lang="en-US" sz="1200" dirty="0"/>
              <a:t>High chromium stainless steel with transparent color coating</a:t>
            </a:r>
            <a:r>
              <a:rPr lang="en-US" sz="1200" i="1" dirty="0"/>
              <a:t>.</a:t>
            </a:r>
            <a:br>
              <a:rPr lang="en-US" sz="1200" dirty="0">
                <a:solidFill>
                  <a:prstClr val="white"/>
                </a:solidFill>
              </a:rPr>
            </a:br>
            <a:r>
              <a:rPr lang="en-US" sz="1200" dirty="0">
                <a:solidFill>
                  <a:prstClr val="white"/>
                </a:solidFill>
              </a:rPr>
              <a:t>Author: </a:t>
            </a:r>
            <a:r>
              <a:rPr lang="en-US" sz="1200" dirty="0">
                <a:hlinkClick r:id="rId3">
                  <a:extLst>
                    <a:ext uri="{A12FA001-AC4F-418D-AE19-62706E023703}">
                      <ahyp:hlinkClr xmlns:ahyp="http://schemas.microsoft.com/office/drawing/2018/hyperlinkcolor" val="tx"/>
                    </a:ext>
                  </a:extLst>
                </a:hlinkClick>
              </a:rPr>
              <a:t>Kim</a:t>
            </a:r>
            <a:r>
              <a:rPr lang="en-US" sz="1200" dirty="0"/>
              <a:t>, </a:t>
            </a:r>
            <a:r>
              <a:rPr lang="en-US" sz="1200" dirty="0">
                <a:solidFill>
                  <a:prstClr val="white"/>
                </a:solidFill>
              </a:rPr>
              <a:t>Source: Flickr, License: </a:t>
            </a:r>
            <a:r>
              <a:rPr lang="en-US" sz="1200" dirty="0">
                <a:solidFill>
                  <a:prstClr val="white"/>
                </a:solidFill>
                <a:hlinkClick r:id="rId4">
                  <a:extLst>
                    <a:ext uri="{A12FA001-AC4F-418D-AE19-62706E023703}">
                      <ahyp:hlinkClr xmlns:ahyp="http://schemas.microsoft.com/office/drawing/2018/hyperlinkcolor" val="tx"/>
                    </a:ext>
                  </a:extLst>
                </a:hlinkClick>
              </a:rPr>
              <a:t>CC BY-SA 2.0</a:t>
            </a:r>
            <a:endParaRPr lang="en-US" sz="1200" dirty="0">
              <a:solidFill>
                <a:prstClr val="white"/>
              </a:solidFill>
            </a:endParaRPr>
          </a:p>
        </p:txBody>
      </p:sp>
      <p:sp>
        <p:nvSpPr>
          <p:cNvPr id="2" name="TextBox 1">
            <a:extLst>
              <a:ext uri="{FF2B5EF4-FFF2-40B4-BE49-F238E27FC236}">
                <a16:creationId xmlns:a16="http://schemas.microsoft.com/office/drawing/2014/main" id="{DCB5ACC8-9EDD-4209-9713-703F7B4E40C4}"/>
              </a:ext>
            </a:extLst>
          </p:cNvPr>
          <p:cNvSpPr txBox="1"/>
          <p:nvPr/>
        </p:nvSpPr>
        <p:spPr>
          <a:xfrm>
            <a:off x="367748" y="1162878"/>
            <a:ext cx="4230775" cy="861774"/>
          </a:xfrm>
          <a:prstGeom prst="rect">
            <a:avLst/>
          </a:prstGeom>
          <a:noFill/>
        </p:spPr>
        <p:txBody>
          <a:bodyPr wrap="square" rtlCol="0">
            <a:spAutoFit/>
          </a:bodyPr>
          <a:lstStyle/>
          <a:p>
            <a:pPr algn="r"/>
            <a:r>
              <a:rPr lang="en-US" dirty="0"/>
              <a:t> </a:t>
            </a:r>
            <a:r>
              <a:rPr lang="en-US" sz="1600" dirty="0"/>
              <a:t>Like Warhol, Koons runs a large workshop with dozens of assistants to help him complete works of art that glisten with industrial-style perfection.</a:t>
            </a:r>
          </a:p>
        </p:txBody>
      </p:sp>
    </p:spTree>
    <p:extLst>
      <p:ext uri="{BB962C8B-B14F-4D97-AF65-F5344CB8AC3E}">
        <p14:creationId xmlns:p14="http://schemas.microsoft.com/office/powerpoint/2010/main" val="28219922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DCE3D1-7BC0-4D6C-B778-DE21535B62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8523" y="0"/>
            <a:ext cx="4574232" cy="6858000"/>
          </a:xfrm>
          <a:prstGeom prst="rect">
            <a:avLst/>
          </a:prstGeom>
        </p:spPr>
      </p:pic>
      <p:sp>
        <p:nvSpPr>
          <p:cNvPr id="5" name="Rectangle 4">
            <a:extLst>
              <a:ext uri="{FF2B5EF4-FFF2-40B4-BE49-F238E27FC236}">
                <a16:creationId xmlns:a16="http://schemas.microsoft.com/office/drawing/2014/main" id="{D7513950-F14C-4B54-A8E3-7FB4603500CD}"/>
              </a:ext>
            </a:extLst>
          </p:cNvPr>
          <p:cNvSpPr/>
          <p:nvPr/>
        </p:nvSpPr>
        <p:spPr>
          <a:xfrm>
            <a:off x="425570" y="5771366"/>
            <a:ext cx="4172953" cy="1015663"/>
          </a:xfrm>
          <a:prstGeom prst="rect">
            <a:avLst/>
          </a:prstGeom>
        </p:spPr>
        <p:txBody>
          <a:bodyPr wrap="square">
            <a:spAutoFit/>
          </a:bodyPr>
          <a:lstStyle/>
          <a:p>
            <a:pPr lvl="0" algn="r"/>
            <a:r>
              <a:rPr lang="en-US" sz="1200" dirty="0">
                <a:solidFill>
                  <a:prstClr val="white"/>
                </a:solidFill>
              </a:rPr>
              <a:t>Jeff Koons</a:t>
            </a:r>
            <a:br>
              <a:rPr lang="en-US" sz="1200" dirty="0">
                <a:solidFill>
                  <a:prstClr val="white"/>
                </a:solidFill>
              </a:rPr>
            </a:br>
            <a:r>
              <a:rPr lang="en-US" sz="1200" i="1" dirty="0">
                <a:solidFill>
                  <a:prstClr val="white"/>
                </a:solidFill>
              </a:rPr>
              <a:t>Balloon Dog (Yellow) </a:t>
            </a:r>
            <a:r>
              <a:rPr lang="en-US" sz="1200" dirty="0">
                <a:solidFill>
                  <a:prstClr val="white"/>
                </a:solidFill>
              </a:rPr>
              <a:t>on the roof of the Metropolitan Museum.</a:t>
            </a:r>
            <a:br>
              <a:rPr lang="en-US" sz="1200" dirty="0">
                <a:solidFill>
                  <a:prstClr val="white"/>
                </a:solidFill>
              </a:rPr>
            </a:br>
            <a:r>
              <a:rPr lang="en-US" sz="1200" dirty="0"/>
              <a:t>1994–2000. </a:t>
            </a:r>
            <a:br>
              <a:rPr lang="en-US" sz="1200" dirty="0"/>
            </a:br>
            <a:r>
              <a:rPr lang="en-US" sz="1200" dirty="0"/>
              <a:t>High chromium stainless steel with transparent color coating</a:t>
            </a:r>
            <a:r>
              <a:rPr lang="en-US" sz="1200" i="1" dirty="0"/>
              <a:t>.</a:t>
            </a:r>
            <a:br>
              <a:rPr lang="en-US" sz="1200" dirty="0">
                <a:solidFill>
                  <a:prstClr val="white"/>
                </a:solidFill>
              </a:rPr>
            </a:br>
            <a:r>
              <a:rPr lang="en-US" sz="1200" dirty="0">
                <a:solidFill>
                  <a:prstClr val="white"/>
                </a:solidFill>
              </a:rPr>
              <a:t>Author: </a:t>
            </a:r>
            <a:r>
              <a:rPr lang="en-US" sz="1200" dirty="0">
                <a:hlinkClick r:id="rId3">
                  <a:extLst>
                    <a:ext uri="{A12FA001-AC4F-418D-AE19-62706E023703}">
                      <ahyp:hlinkClr xmlns:ahyp="http://schemas.microsoft.com/office/drawing/2018/hyperlinkcolor" val="tx"/>
                    </a:ext>
                  </a:extLst>
                </a:hlinkClick>
              </a:rPr>
              <a:t>Kim</a:t>
            </a:r>
            <a:r>
              <a:rPr lang="en-US" sz="1200" dirty="0"/>
              <a:t>, </a:t>
            </a:r>
            <a:r>
              <a:rPr lang="en-US" sz="1200" dirty="0">
                <a:solidFill>
                  <a:prstClr val="white"/>
                </a:solidFill>
              </a:rPr>
              <a:t>Source: Flickr, License: </a:t>
            </a:r>
            <a:r>
              <a:rPr lang="en-US" sz="1200" dirty="0">
                <a:solidFill>
                  <a:prstClr val="white"/>
                </a:solidFill>
                <a:hlinkClick r:id="rId4">
                  <a:extLst>
                    <a:ext uri="{A12FA001-AC4F-418D-AE19-62706E023703}">
                      <ahyp:hlinkClr xmlns:ahyp="http://schemas.microsoft.com/office/drawing/2018/hyperlinkcolor" val="tx"/>
                    </a:ext>
                  </a:extLst>
                </a:hlinkClick>
              </a:rPr>
              <a:t>CC BY-SA 2.0</a:t>
            </a:r>
            <a:endParaRPr lang="en-US" sz="1200" dirty="0">
              <a:solidFill>
                <a:prstClr val="white"/>
              </a:solidFill>
            </a:endParaRPr>
          </a:p>
        </p:txBody>
      </p:sp>
      <p:sp>
        <p:nvSpPr>
          <p:cNvPr id="2" name="Rectangle 1">
            <a:extLst>
              <a:ext uri="{FF2B5EF4-FFF2-40B4-BE49-F238E27FC236}">
                <a16:creationId xmlns:a16="http://schemas.microsoft.com/office/drawing/2014/main" id="{1B21C375-0E2A-4433-B08B-2E34D81566FE}"/>
              </a:ext>
            </a:extLst>
          </p:cNvPr>
          <p:cNvSpPr/>
          <p:nvPr/>
        </p:nvSpPr>
        <p:spPr>
          <a:xfrm>
            <a:off x="1153551" y="1586525"/>
            <a:ext cx="3391927" cy="830997"/>
          </a:xfrm>
          <a:prstGeom prst="rect">
            <a:avLst/>
          </a:prstGeom>
        </p:spPr>
        <p:txBody>
          <a:bodyPr wrap="square">
            <a:spAutoFit/>
          </a:bodyPr>
          <a:lstStyle/>
          <a:p>
            <a:pPr lvl="0" algn="r" defTabSz="914400">
              <a:defRPr/>
            </a:pPr>
            <a:r>
              <a:rPr lang="en-US" altLang="en-US" sz="1600" dirty="0">
                <a:ea typeface="ＭＳ Ｐゴシック" panose="020B0600070205080204" pitchFamily="34" charset="-128"/>
                <a:cs typeface="Verdana"/>
              </a:rPr>
              <a:t>See inside the artist’s studio and listen to Jeff Koons explain </a:t>
            </a:r>
            <a:r>
              <a:rPr lang="en-US" altLang="en-US" sz="1600" i="1" dirty="0">
                <a:ea typeface="ＭＳ Ｐゴシック" panose="020B0600070205080204" pitchFamily="34" charset="-128"/>
                <a:cs typeface="Verdana"/>
              </a:rPr>
              <a:t>Balloon Dog:</a:t>
            </a:r>
            <a:br>
              <a:rPr lang="en-US" altLang="en-US" sz="1600" dirty="0">
                <a:ea typeface="ＭＳ Ｐゴシック" panose="020B0600070205080204" pitchFamily="34" charset="-128"/>
                <a:cs typeface="Verdana"/>
              </a:rPr>
            </a:br>
            <a:r>
              <a:rPr lang="en-US" altLang="en-US" sz="1600" dirty="0">
                <a:ea typeface="ＭＳ Ｐゴシック" panose="020B0600070205080204" pitchFamily="34" charset="-128"/>
                <a:cs typeface="Verdana"/>
                <a:hlinkClick r:id="rId5">
                  <a:extLst>
                    <a:ext uri="{A12FA001-AC4F-418D-AE19-62706E023703}">
                      <ahyp:hlinkClr xmlns:ahyp="http://schemas.microsoft.com/office/drawing/2018/hyperlinkcolor" val="tx"/>
                    </a:ext>
                  </a:extLst>
                </a:hlinkClick>
              </a:rPr>
              <a:t>https://youtu.be/dYahe1-isH4</a:t>
            </a:r>
            <a:endParaRPr lang="en-US" altLang="en-US" sz="1600" dirty="0">
              <a:ea typeface="ＭＳ Ｐゴシック" panose="020B0600070205080204" pitchFamily="34" charset="-128"/>
              <a:cs typeface="Verdana"/>
            </a:endParaRPr>
          </a:p>
        </p:txBody>
      </p:sp>
    </p:spTree>
    <p:extLst>
      <p:ext uri="{BB962C8B-B14F-4D97-AF65-F5344CB8AC3E}">
        <p14:creationId xmlns:p14="http://schemas.microsoft.com/office/powerpoint/2010/main" val="14465089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EA7BDC-E682-429C-A6C1-D9E5DAA4BE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3094895" cy="5417389"/>
          </a:xfrm>
          <a:prstGeom prst="rect">
            <a:avLst/>
          </a:prstGeom>
        </p:spPr>
      </p:pic>
      <p:sp>
        <p:nvSpPr>
          <p:cNvPr id="4" name="Rectangle 3">
            <a:extLst>
              <a:ext uri="{FF2B5EF4-FFF2-40B4-BE49-F238E27FC236}">
                <a16:creationId xmlns:a16="http://schemas.microsoft.com/office/drawing/2014/main" id="{7BE26656-F506-4941-AFDD-E57B7BD24A25}"/>
              </a:ext>
            </a:extLst>
          </p:cNvPr>
          <p:cNvSpPr/>
          <p:nvPr/>
        </p:nvSpPr>
        <p:spPr>
          <a:xfrm>
            <a:off x="-1" y="5417389"/>
            <a:ext cx="3094895" cy="830997"/>
          </a:xfrm>
          <a:prstGeom prst="rect">
            <a:avLst/>
          </a:prstGeom>
        </p:spPr>
        <p:txBody>
          <a:bodyPr wrap="square">
            <a:spAutoFit/>
          </a:bodyPr>
          <a:lstStyle/>
          <a:p>
            <a:pPr algn="ctr"/>
            <a:r>
              <a:rPr lang="en-US" sz="1200" dirty="0" err="1"/>
              <a:t>Glykon</a:t>
            </a:r>
            <a:r>
              <a:rPr lang="en-US" sz="1200" dirty="0"/>
              <a:t>, copy of original by </a:t>
            </a:r>
            <a:r>
              <a:rPr lang="en-US" sz="1200" dirty="0" err="1"/>
              <a:t>Lysippos</a:t>
            </a:r>
            <a:r>
              <a:rPr lang="en-US" sz="1200" dirty="0"/>
              <a:t>, </a:t>
            </a:r>
            <a:r>
              <a:rPr lang="en-US" sz="1200" i="1" dirty="0"/>
              <a:t>Farnese Hercules, </a:t>
            </a:r>
            <a:r>
              <a:rPr lang="en-US" sz="1200" dirty="0"/>
              <a:t>c. 216 AD (copy of 4th century BC original). Author: </a:t>
            </a:r>
            <a:r>
              <a:rPr lang="en-US" sz="1200" dirty="0">
                <a:hlinkClick r:id="rId3">
                  <a:extLst>
                    <a:ext uri="{A12FA001-AC4F-418D-AE19-62706E023703}">
                      <ahyp:hlinkClr xmlns:ahyp="http://schemas.microsoft.com/office/drawing/2018/hyperlinkcolor" val="tx"/>
                    </a:ext>
                  </a:extLst>
                </a:hlinkClick>
              </a:rPr>
              <a:t>Marie-Lan Nguyen</a:t>
            </a:r>
            <a:r>
              <a:rPr lang="en-US" sz="1200" dirty="0"/>
              <a:t> Source: Wikimedia Commons, License: </a:t>
            </a:r>
            <a:r>
              <a:rPr lang="en-US" sz="1200" dirty="0">
                <a:hlinkClick r:id="rId4">
                  <a:extLst>
                    <a:ext uri="{A12FA001-AC4F-418D-AE19-62706E023703}">
                      <ahyp:hlinkClr xmlns:ahyp="http://schemas.microsoft.com/office/drawing/2018/hyperlinkcolor" val="tx"/>
                    </a:ext>
                  </a:extLst>
                </a:hlinkClick>
              </a:rPr>
              <a:t>CC BY 2.5</a:t>
            </a:r>
            <a:endParaRPr lang="en-US" sz="1200" dirty="0"/>
          </a:p>
        </p:txBody>
      </p:sp>
      <p:pic>
        <p:nvPicPr>
          <p:cNvPr id="6" name="Picture 5">
            <a:extLst>
              <a:ext uri="{FF2B5EF4-FFF2-40B4-BE49-F238E27FC236}">
                <a16:creationId xmlns:a16="http://schemas.microsoft.com/office/drawing/2014/main" id="{C95522E8-85E6-41B5-9A77-956E26FCA460}"/>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3632" r="12483"/>
          <a:stretch/>
        </p:blipFill>
        <p:spPr>
          <a:xfrm>
            <a:off x="3209027" y="0"/>
            <a:ext cx="3001993" cy="5417389"/>
          </a:xfrm>
          <a:prstGeom prst="rect">
            <a:avLst/>
          </a:prstGeom>
        </p:spPr>
      </p:pic>
      <p:sp>
        <p:nvSpPr>
          <p:cNvPr id="8" name="Rectangle 7">
            <a:extLst>
              <a:ext uri="{FF2B5EF4-FFF2-40B4-BE49-F238E27FC236}">
                <a16:creationId xmlns:a16="http://schemas.microsoft.com/office/drawing/2014/main" id="{5836D9D0-FA56-4F05-87AD-B2E946C1616E}"/>
              </a:ext>
            </a:extLst>
          </p:cNvPr>
          <p:cNvSpPr/>
          <p:nvPr/>
        </p:nvSpPr>
        <p:spPr>
          <a:xfrm>
            <a:off x="3209027" y="5417389"/>
            <a:ext cx="3001993" cy="1015663"/>
          </a:xfrm>
          <a:prstGeom prst="rect">
            <a:avLst/>
          </a:prstGeom>
        </p:spPr>
        <p:txBody>
          <a:bodyPr wrap="square">
            <a:spAutoFit/>
          </a:bodyPr>
          <a:lstStyle/>
          <a:p>
            <a:pPr lvl="0" algn="ctr"/>
            <a:r>
              <a:rPr lang="en-US" sz="1200" dirty="0">
                <a:solidFill>
                  <a:prstClr val="white"/>
                </a:solidFill>
              </a:rPr>
              <a:t>Jeff Koons, </a:t>
            </a:r>
            <a:r>
              <a:rPr lang="en-US" sz="1200" i="1" dirty="0">
                <a:solidFill>
                  <a:prstClr val="white"/>
                </a:solidFill>
              </a:rPr>
              <a:t>Gazing Ball (Farnese Hercules), </a:t>
            </a:r>
            <a:r>
              <a:rPr lang="en-US" sz="1200" dirty="0">
                <a:solidFill>
                  <a:prstClr val="white"/>
                </a:solidFill>
              </a:rPr>
              <a:t>2013. At J</a:t>
            </a:r>
            <a:r>
              <a:rPr lang="fr-FR" sz="1200" dirty="0" err="1">
                <a:solidFill>
                  <a:prstClr val="white"/>
                </a:solidFill>
              </a:rPr>
              <a:t>eff</a:t>
            </a:r>
            <a:r>
              <a:rPr lang="fr-FR" sz="1200" dirty="0">
                <a:solidFill>
                  <a:prstClr val="white"/>
                </a:solidFill>
              </a:rPr>
              <a:t> Koons </a:t>
            </a:r>
            <a:r>
              <a:rPr lang="fr-FR" sz="1200" dirty="0" err="1">
                <a:solidFill>
                  <a:prstClr val="white"/>
                </a:solidFill>
              </a:rPr>
              <a:t>Retrospective</a:t>
            </a:r>
            <a:r>
              <a:rPr lang="fr-FR" sz="1200" dirty="0">
                <a:solidFill>
                  <a:prstClr val="white"/>
                </a:solidFill>
              </a:rPr>
              <a:t> in Paris 2014</a:t>
            </a:r>
            <a:r>
              <a:rPr lang="en-US" sz="1200" dirty="0">
                <a:solidFill>
                  <a:prstClr val="white"/>
                </a:solidFill>
              </a:rPr>
              <a:t>. Author: </a:t>
            </a:r>
            <a:r>
              <a:rPr lang="en-US" sz="1200" dirty="0">
                <a:hlinkClick r:id="rId6">
                  <a:extLst>
                    <a:ext uri="{A12FA001-AC4F-418D-AE19-62706E023703}">
                      <ahyp:hlinkClr xmlns:ahyp="http://schemas.microsoft.com/office/drawing/2018/hyperlinkcolor" val="tx"/>
                    </a:ext>
                  </a:extLst>
                </a:hlinkClick>
              </a:rPr>
              <a:t>Fred Romero</a:t>
            </a:r>
            <a:r>
              <a:rPr lang="en-US" sz="1200" dirty="0">
                <a:solidFill>
                  <a:prstClr val="white"/>
                </a:solidFill>
              </a:rPr>
              <a:t> </a:t>
            </a:r>
            <a:r>
              <a:rPr lang="en-US" sz="1200" i="1" dirty="0">
                <a:solidFill>
                  <a:prstClr val="white"/>
                </a:solidFill>
              </a:rPr>
              <a:t>Cropped form original. </a:t>
            </a:r>
            <a:r>
              <a:rPr lang="en-US" sz="1200" dirty="0">
                <a:solidFill>
                  <a:prstClr val="white"/>
                </a:solidFill>
              </a:rPr>
              <a:t>Source: Wikimedia Commons, License: </a:t>
            </a:r>
            <a:r>
              <a:rPr lang="en-US" sz="1200" dirty="0">
                <a:hlinkClick r:id="rId7">
                  <a:extLst>
                    <a:ext uri="{A12FA001-AC4F-418D-AE19-62706E023703}">
                      <ahyp:hlinkClr xmlns:ahyp="http://schemas.microsoft.com/office/drawing/2018/hyperlinkcolor" val="tx"/>
                    </a:ext>
                  </a:extLst>
                </a:hlinkClick>
              </a:rPr>
              <a:t>CC BY 2.0</a:t>
            </a:r>
            <a:endParaRPr lang="en-US" sz="1200" dirty="0"/>
          </a:p>
        </p:txBody>
      </p:sp>
      <p:sp>
        <p:nvSpPr>
          <p:cNvPr id="2" name="TextBox 1">
            <a:extLst>
              <a:ext uri="{FF2B5EF4-FFF2-40B4-BE49-F238E27FC236}">
                <a16:creationId xmlns:a16="http://schemas.microsoft.com/office/drawing/2014/main" id="{97FE1EAD-2FB1-4EC4-8B14-909F2DBE184D}"/>
              </a:ext>
            </a:extLst>
          </p:cNvPr>
          <p:cNvSpPr txBox="1"/>
          <p:nvPr/>
        </p:nvSpPr>
        <p:spPr>
          <a:xfrm flipH="1">
            <a:off x="6211020" y="515815"/>
            <a:ext cx="2642248" cy="3046988"/>
          </a:xfrm>
          <a:prstGeom prst="rect">
            <a:avLst/>
          </a:prstGeom>
          <a:noFill/>
        </p:spPr>
        <p:txBody>
          <a:bodyPr wrap="square" rtlCol="0">
            <a:spAutoFit/>
          </a:bodyPr>
          <a:lstStyle/>
          <a:p>
            <a:r>
              <a:rPr lang="en-US" sz="1600" dirty="0"/>
              <a:t>In a series called </a:t>
            </a:r>
            <a:r>
              <a:rPr lang="en-US" sz="1600" i="1" dirty="0"/>
              <a:t>Gazing Balls</a:t>
            </a:r>
            <a:r>
              <a:rPr lang="en-US" sz="1600" dirty="0"/>
              <a:t>, Jeff Koons appropriates classical sculpture, along with other works from the canon of European art to which he attaches a gazing ball.</a:t>
            </a:r>
          </a:p>
          <a:p>
            <a:endParaRPr lang="en-US" sz="1600" dirty="0"/>
          </a:p>
          <a:p>
            <a:r>
              <a:rPr lang="en-US" sz="1600" dirty="0"/>
              <a:t>Works such as the </a:t>
            </a:r>
            <a:r>
              <a:rPr lang="en-US" sz="1600" i="1" dirty="0"/>
              <a:t>Farnese Hercules </a:t>
            </a:r>
            <a:r>
              <a:rPr lang="en-US" sz="1600" dirty="0"/>
              <a:t>are meticulously recreated and then embellished with the reflective lawn ornament. </a:t>
            </a:r>
          </a:p>
        </p:txBody>
      </p:sp>
    </p:spTree>
    <p:extLst>
      <p:ext uri="{BB962C8B-B14F-4D97-AF65-F5344CB8AC3E}">
        <p14:creationId xmlns:p14="http://schemas.microsoft.com/office/powerpoint/2010/main" val="13576284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C5D67F-DC4D-4FAA-99A9-133D66A17C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4" y="0"/>
            <a:ext cx="9138051" cy="6858000"/>
          </a:xfrm>
          <a:prstGeom prst="rect">
            <a:avLst/>
          </a:prstGeom>
        </p:spPr>
      </p:pic>
      <p:sp>
        <p:nvSpPr>
          <p:cNvPr id="4" name="TextBox 3">
            <a:extLst>
              <a:ext uri="{FF2B5EF4-FFF2-40B4-BE49-F238E27FC236}">
                <a16:creationId xmlns:a16="http://schemas.microsoft.com/office/drawing/2014/main" id="{B30ABF87-E4C1-444B-AC62-8A2A991BA65B}"/>
              </a:ext>
            </a:extLst>
          </p:cNvPr>
          <p:cNvSpPr txBox="1"/>
          <p:nvPr/>
        </p:nvSpPr>
        <p:spPr>
          <a:xfrm flipH="1">
            <a:off x="5497614" y="5612920"/>
            <a:ext cx="1806084" cy="892552"/>
          </a:xfrm>
          <a:prstGeom prst="rect">
            <a:avLst/>
          </a:prstGeom>
          <a:solidFill>
            <a:schemeClr val="bg1"/>
          </a:solidFill>
          <a:ln w="76200">
            <a:solidFill>
              <a:schemeClr val="bg1"/>
            </a:solidFill>
          </a:ln>
        </p:spPr>
        <p:txBody>
          <a:bodyPr wrap="square" rtlCol="0">
            <a:spAutoFit/>
          </a:bodyPr>
          <a:lstStyle/>
          <a:p>
            <a:pPr algn="ctr"/>
            <a:r>
              <a:rPr lang="en-US" sz="1600" i="1" dirty="0"/>
              <a:t>Garden Gazing Ball</a:t>
            </a:r>
            <a:br>
              <a:rPr lang="en-US" sz="1400" i="1" dirty="0"/>
            </a:br>
            <a:r>
              <a:rPr lang="en-US" sz="1200" dirty="0"/>
              <a:t>Author: </a:t>
            </a:r>
            <a:r>
              <a:rPr lang="en-US" sz="1200" dirty="0">
                <a:hlinkClick r:id="rId3">
                  <a:extLst>
                    <a:ext uri="{A12FA001-AC4F-418D-AE19-62706E023703}">
                      <ahyp:hlinkClr xmlns:ahyp="http://schemas.microsoft.com/office/drawing/2018/hyperlinkcolor" val="tx"/>
                    </a:ext>
                  </a:extLst>
                </a:hlinkClick>
              </a:rPr>
              <a:t>Rob Slaven</a:t>
            </a:r>
            <a:br>
              <a:rPr lang="en-US" sz="1200" dirty="0"/>
            </a:br>
            <a:r>
              <a:rPr lang="en-US" sz="1200" dirty="0"/>
              <a:t>Source: Flickr</a:t>
            </a:r>
            <a:br>
              <a:rPr lang="en-US" sz="1200" dirty="0"/>
            </a:br>
            <a:r>
              <a:rPr lang="en-US" sz="1200" dirty="0"/>
              <a:t>License: </a:t>
            </a:r>
            <a:r>
              <a:rPr lang="en-US" sz="1200" dirty="0">
                <a:hlinkClick r:id="rId4">
                  <a:extLst>
                    <a:ext uri="{A12FA001-AC4F-418D-AE19-62706E023703}">
                      <ahyp:hlinkClr xmlns:ahyp="http://schemas.microsoft.com/office/drawing/2018/hyperlinkcolor" val="tx"/>
                    </a:ext>
                  </a:extLst>
                </a:hlinkClick>
              </a:rPr>
              <a:t>CC BY-NC-SA 2.0</a:t>
            </a:r>
            <a:endParaRPr lang="en-US" sz="1400" i="1" dirty="0"/>
          </a:p>
        </p:txBody>
      </p:sp>
      <p:sp>
        <p:nvSpPr>
          <p:cNvPr id="2" name="TextBox 1">
            <a:extLst>
              <a:ext uri="{FF2B5EF4-FFF2-40B4-BE49-F238E27FC236}">
                <a16:creationId xmlns:a16="http://schemas.microsoft.com/office/drawing/2014/main" id="{9C9F905B-740E-4156-AA3F-E4A98B1FF99B}"/>
              </a:ext>
            </a:extLst>
          </p:cNvPr>
          <p:cNvSpPr txBox="1"/>
          <p:nvPr/>
        </p:nvSpPr>
        <p:spPr>
          <a:xfrm>
            <a:off x="6616505" y="1463040"/>
            <a:ext cx="2524520" cy="830997"/>
          </a:xfrm>
          <a:prstGeom prst="rect">
            <a:avLst/>
          </a:prstGeom>
          <a:solidFill>
            <a:schemeClr val="bg1"/>
          </a:solidFill>
        </p:spPr>
        <p:txBody>
          <a:bodyPr wrap="square" rtlCol="0">
            <a:spAutoFit/>
          </a:bodyPr>
          <a:lstStyle/>
          <a:p>
            <a:r>
              <a:rPr lang="en-US" sz="1600" dirty="0"/>
              <a:t>Koons’ gazing balls are based on kitsch lawn ornaments.</a:t>
            </a:r>
          </a:p>
        </p:txBody>
      </p:sp>
    </p:spTree>
    <p:extLst>
      <p:ext uri="{BB962C8B-B14F-4D97-AF65-F5344CB8AC3E}">
        <p14:creationId xmlns:p14="http://schemas.microsoft.com/office/powerpoint/2010/main" val="37482615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B6F75D-BC0D-4B9C-B5B4-CC060805FA54}"/>
              </a:ext>
            </a:extLst>
          </p:cNvPr>
          <p:cNvPicPr>
            <a:picLocks noChangeAspect="1"/>
          </p:cNvPicPr>
          <p:nvPr/>
        </p:nvPicPr>
        <p:blipFill rotWithShape="1">
          <a:blip r:embed="rId2">
            <a:extLst>
              <a:ext uri="{28A0092B-C50C-407E-A947-70E740481C1C}">
                <a14:useLocalDpi xmlns:a14="http://schemas.microsoft.com/office/drawing/2010/main" val="0"/>
              </a:ext>
            </a:extLst>
          </a:blip>
          <a:srcRect l="12947" t="-21" r="2030" b="21"/>
          <a:stretch/>
        </p:blipFill>
        <p:spPr>
          <a:xfrm>
            <a:off x="4285957" y="1323975"/>
            <a:ext cx="4858043" cy="4210050"/>
          </a:xfrm>
          <a:prstGeom prst="rect">
            <a:avLst/>
          </a:prstGeom>
        </p:spPr>
      </p:pic>
      <p:sp>
        <p:nvSpPr>
          <p:cNvPr id="3" name="Rectangle 2">
            <a:extLst>
              <a:ext uri="{FF2B5EF4-FFF2-40B4-BE49-F238E27FC236}">
                <a16:creationId xmlns:a16="http://schemas.microsoft.com/office/drawing/2014/main" id="{FE579603-9752-4262-A7CD-9775BD40FCF5}"/>
              </a:ext>
            </a:extLst>
          </p:cNvPr>
          <p:cNvSpPr/>
          <p:nvPr/>
        </p:nvSpPr>
        <p:spPr>
          <a:xfrm>
            <a:off x="4285957" y="5534904"/>
            <a:ext cx="4858042" cy="461665"/>
          </a:xfrm>
          <a:prstGeom prst="rect">
            <a:avLst/>
          </a:prstGeom>
        </p:spPr>
        <p:txBody>
          <a:bodyPr wrap="square">
            <a:spAutoFit/>
          </a:bodyPr>
          <a:lstStyle/>
          <a:p>
            <a:pPr lvl="0" algn="ctr"/>
            <a:r>
              <a:rPr lang="en-US" sz="1200" i="1" dirty="0" err="1">
                <a:solidFill>
                  <a:prstClr val="white"/>
                </a:solidFill>
              </a:rPr>
              <a:t>Barberini</a:t>
            </a:r>
            <a:r>
              <a:rPr lang="en-US" sz="1200" i="1" dirty="0">
                <a:solidFill>
                  <a:prstClr val="white"/>
                </a:solidFill>
              </a:rPr>
              <a:t> Faun, </a:t>
            </a:r>
            <a:r>
              <a:rPr lang="en-US" sz="1200" dirty="0">
                <a:solidFill>
                  <a:prstClr val="white"/>
                </a:solidFill>
              </a:rPr>
              <a:t>Greek (Hellenistic), Marble, c. 220 BCE. (Found c.1620)</a:t>
            </a:r>
            <a:br>
              <a:rPr lang="en-US" sz="1200" dirty="0">
                <a:solidFill>
                  <a:prstClr val="white"/>
                </a:solidFill>
              </a:rPr>
            </a:br>
            <a:r>
              <a:rPr lang="en-US" sz="1200" dirty="0">
                <a:solidFill>
                  <a:prstClr val="white"/>
                </a:solidFill>
              </a:rPr>
              <a:t>Author: </a:t>
            </a:r>
            <a:r>
              <a:rPr lang="en-US" sz="1200" dirty="0">
                <a:hlinkClick r:id="rId3">
                  <a:extLst>
                    <a:ext uri="{A12FA001-AC4F-418D-AE19-62706E023703}">
                      <ahyp:hlinkClr xmlns:ahyp="http://schemas.microsoft.com/office/drawing/2018/hyperlinkcolor" val="tx"/>
                    </a:ext>
                  </a:extLst>
                </a:hlinkClick>
              </a:rPr>
              <a:t>Steven Zucker</a:t>
            </a:r>
            <a:r>
              <a:rPr lang="en-US" sz="1200" dirty="0">
                <a:solidFill>
                  <a:prstClr val="white"/>
                </a:solidFill>
              </a:rPr>
              <a:t>, Source: Flickr, License: </a:t>
            </a:r>
            <a:r>
              <a:rPr lang="en-US" sz="1200" dirty="0">
                <a:hlinkClick r:id="rId4">
                  <a:extLst>
                    <a:ext uri="{A12FA001-AC4F-418D-AE19-62706E023703}">
                      <ahyp:hlinkClr xmlns:ahyp="http://schemas.microsoft.com/office/drawing/2018/hyperlinkcolor" val="tx"/>
                    </a:ext>
                  </a:extLst>
                </a:hlinkClick>
              </a:rPr>
              <a:t>CC BY-NC-SA 2.0</a:t>
            </a:r>
            <a:endParaRPr lang="en-US" sz="1200" dirty="0"/>
          </a:p>
        </p:txBody>
      </p:sp>
      <p:pic>
        <p:nvPicPr>
          <p:cNvPr id="5" name="Picture 4">
            <a:extLst>
              <a:ext uri="{FF2B5EF4-FFF2-40B4-BE49-F238E27FC236}">
                <a16:creationId xmlns:a16="http://schemas.microsoft.com/office/drawing/2014/main" id="{3D70137D-9B0F-4762-ABA8-A4AC7F7507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317146"/>
            <a:ext cx="4216879" cy="4216879"/>
          </a:xfrm>
          <a:prstGeom prst="rect">
            <a:avLst/>
          </a:prstGeom>
        </p:spPr>
      </p:pic>
      <p:sp>
        <p:nvSpPr>
          <p:cNvPr id="8" name="Rectangle 7">
            <a:extLst>
              <a:ext uri="{FF2B5EF4-FFF2-40B4-BE49-F238E27FC236}">
                <a16:creationId xmlns:a16="http://schemas.microsoft.com/office/drawing/2014/main" id="{830D326C-F975-4579-A618-EFB11ED47F74}"/>
              </a:ext>
            </a:extLst>
          </p:cNvPr>
          <p:cNvSpPr/>
          <p:nvPr/>
        </p:nvSpPr>
        <p:spPr>
          <a:xfrm>
            <a:off x="0" y="5534904"/>
            <a:ext cx="4216879" cy="461665"/>
          </a:xfrm>
          <a:prstGeom prst="rect">
            <a:avLst/>
          </a:prstGeom>
        </p:spPr>
        <p:txBody>
          <a:bodyPr wrap="square">
            <a:spAutoFit/>
          </a:bodyPr>
          <a:lstStyle/>
          <a:p>
            <a:pPr lvl="0" algn="ctr"/>
            <a:r>
              <a:rPr lang="en-US" sz="1200" i="1" dirty="0" err="1">
                <a:solidFill>
                  <a:prstClr val="white"/>
                </a:solidFill>
              </a:rPr>
              <a:t>Barberini</a:t>
            </a:r>
            <a:r>
              <a:rPr lang="en-US" sz="1200" i="1" dirty="0">
                <a:solidFill>
                  <a:prstClr val="white"/>
                </a:solidFill>
              </a:rPr>
              <a:t> Faun, </a:t>
            </a:r>
            <a:r>
              <a:rPr lang="en-US" sz="1200" dirty="0">
                <a:solidFill>
                  <a:prstClr val="white"/>
                </a:solidFill>
              </a:rPr>
              <a:t>Greek (Hellenistic), Marble, c. 220 BCE. Author: </a:t>
            </a:r>
            <a:r>
              <a:rPr lang="en-US" sz="1200" dirty="0">
                <a:solidFill>
                  <a:prstClr val="white"/>
                </a:solidFill>
                <a:hlinkClick r:id="rId3">
                  <a:extLst>
                    <a:ext uri="{A12FA001-AC4F-418D-AE19-62706E023703}">
                      <ahyp:hlinkClr xmlns:ahyp="http://schemas.microsoft.com/office/drawing/2018/hyperlinkcolor" val="tx"/>
                    </a:ext>
                  </a:extLst>
                </a:hlinkClick>
              </a:rPr>
              <a:t>Steven Zucker</a:t>
            </a:r>
            <a:r>
              <a:rPr lang="en-US" sz="1200" dirty="0">
                <a:solidFill>
                  <a:prstClr val="white"/>
                </a:solidFill>
              </a:rPr>
              <a:t>, Source: Flickr, License: </a:t>
            </a:r>
            <a:r>
              <a:rPr lang="en-US" sz="1200" dirty="0">
                <a:solidFill>
                  <a:prstClr val="white"/>
                </a:solidFill>
                <a:hlinkClick r:id="rId4">
                  <a:extLst>
                    <a:ext uri="{A12FA001-AC4F-418D-AE19-62706E023703}">
                      <ahyp:hlinkClr xmlns:ahyp="http://schemas.microsoft.com/office/drawing/2018/hyperlinkcolor" val="tx"/>
                    </a:ext>
                  </a:extLst>
                </a:hlinkClick>
              </a:rPr>
              <a:t>CC BY-NC-SA 2.0</a:t>
            </a:r>
            <a:endParaRPr lang="en-US" sz="1200" dirty="0">
              <a:solidFill>
                <a:prstClr val="white"/>
              </a:solidFill>
            </a:endParaRPr>
          </a:p>
        </p:txBody>
      </p:sp>
      <p:sp>
        <p:nvSpPr>
          <p:cNvPr id="4" name="TextBox 3">
            <a:extLst>
              <a:ext uri="{FF2B5EF4-FFF2-40B4-BE49-F238E27FC236}">
                <a16:creationId xmlns:a16="http://schemas.microsoft.com/office/drawing/2014/main" id="{676F5638-28CD-4823-80A8-D9E4F9D2613A}"/>
              </a:ext>
            </a:extLst>
          </p:cNvPr>
          <p:cNvSpPr txBox="1"/>
          <p:nvPr/>
        </p:nvSpPr>
        <p:spPr>
          <a:xfrm>
            <a:off x="211206" y="403686"/>
            <a:ext cx="8721587" cy="830997"/>
          </a:xfrm>
          <a:prstGeom prst="rect">
            <a:avLst/>
          </a:prstGeom>
          <a:noFill/>
        </p:spPr>
        <p:txBody>
          <a:bodyPr wrap="square" rtlCol="0">
            <a:spAutoFit/>
          </a:bodyPr>
          <a:lstStyle/>
          <a:p>
            <a:r>
              <a:rPr lang="en-US" sz="1600" dirty="0"/>
              <a:t>The gazing ball, here seen with a replica of the </a:t>
            </a:r>
            <a:r>
              <a:rPr lang="en-US" sz="1600" i="1" dirty="0" err="1"/>
              <a:t>Barberini</a:t>
            </a:r>
            <a:r>
              <a:rPr lang="en-US" sz="1600" i="1" dirty="0"/>
              <a:t> Faun</a:t>
            </a:r>
            <a:r>
              <a:rPr lang="en-US" sz="1600" dirty="0"/>
              <a:t>, reflects and distorts the world around it. The viewer is forced to become part of the work. Consequently, the classical slumbering faun holds on his knee a tiny moving 21</a:t>
            </a:r>
            <a:r>
              <a:rPr lang="en-US" sz="1600" baseline="30000" dirty="0"/>
              <a:t>st</a:t>
            </a:r>
            <a:r>
              <a:rPr lang="en-US" sz="1600" dirty="0"/>
              <a:t> century world. </a:t>
            </a:r>
          </a:p>
        </p:txBody>
      </p:sp>
    </p:spTree>
    <p:extLst>
      <p:ext uri="{BB962C8B-B14F-4D97-AF65-F5344CB8AC3E}">
        <p14:creationId xmlns:p14="http://schemas.microsoft.com/office/powerpoint/2010/main" val="31761183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EA7BDC-E682-429C-A6C1-D9E5DAA4BE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3094895" cy="5417389"/>
          </a:xfrm>
          <a:prstGeom prst="rect">
            <a:avLst/>
          </a:prstGeom>
        </p:spPr>
      </p:pic>
      <p:sp>
        <p:nvSpPr>
          <p:cNvPr id="4" name="Rectangle 3">
            <a:extLst>
              <a:ext uri="{FF2B5EF4-FFF2-40B4-BE49-F238E27FC236}">
                <a16:creationId xmlns:a16="http://schemas.microsoft.com/office/drawing/2014/main" id="{7BE26656-F506-4941-AFDD-E57B7BD24A25}"/>
              </a:ext>
            </a:extLst>
          </p:cNvPr>
          <p:cNvSpPr/>
          <p:nvPr/>
        </p:nvSpPr>
        <p:spPr>
          <a:xfrm>
            <a:off x="-1" y="5417389"/>
            <a:ext cx="3094895" cy="830997"/>
          </a:xfrm>
          <a:prstGeom prst="rect">
            <a:avLst/>
          </a:prstGeom>
        </p:spPr>
        <p:txBody>
          <a:bodyPr wrap="square">
            <a:spAutoFit/>
          </a:bodyPr>
          <a:lstStyle/>
          <a:p>
            <a:pPr algn="ctr"/>
            <a:r>
              <a:rPr lang="en-US" sz="1200" dirty="0" err="1"/>
              <a:t>Glykon</a:t>
            </a:r>
            <a:r>
              <a:rPr lang="en-US" sz="1200" dirty="0"/>
              <a:t>, copy of original by </a:t>
            </a:r>
            <a:r>
              <a:rPr lang="en-US" sz="1200" dirty="0" err="1"/>
              <a:t>Lysippos</a:t>
            </a:r>
            <a:r>
              <a:rPr lang="en-US" sz="1200" dirty="0"/>
              <a:t>, </a:t>
            </a:r>
            <a:r>
              <a:rPr lang="en-US" sz="1200" i="1" dirty="0"/>
              <a:t>Farnese Hercules, </a:t>
            </a:r>
            <a:r>
              <a:rPr lang="en-US" sz="1200" dirty="0"/>
              <a:t>c. 216 AD (copy of 4th century BC original). Author: </a:t>
            </a:r>
            <a:r>
              <a:rPr lang="en-US" sz="1200" dirty="0">
                <a:hlinkClick r:id="rId3">
                  <a:extLst>
                    <a:ext uri="{A12FA001-AC4F-418D-AE19-62706E023703}">
                      <ahyp:hlinkClr xmlns:ahyp="http://schemas.microsoft.com/office/drawing/2018/hyperlinkcolor" val="tx"/>
                    </a:ext>
                  </a:extLst>
                </a:hlinkClick>
              </a:rPr>
              <a:t>Marie-Lan Nguyen</a:t>
            </a:r>
            <a:r>
              <a:rPr lang="en-US" sz="1200" dirty="0"/>
              <a:t> Source: Wikimedia Commons, License: </a:t>
            </a:r>
            <a:r>
              <a:rPr lang="en-US" sz="1200" dirty="0">
                <a:hlinkClick r:id="rId4">
                  <a:extLst>
                    <a:ext uri="{A12FA001-AC4F-418D-AE19-62706E023703}">
                      <ahyp:hlinkClr xmlns:ahyp="http://schemas.microsoft.com/office/drawing/2018/hyperlinkcolor" val="tx"/>
                    </a:ext>
                  </a:extLst>
                </a:hlinkClick>
              </a:rPr>
              <a:t>CC BY 2.5</a:t>
            </a:r>
            <a:endParaRPr lang="en-US" sz="1200" dirty="0"/>
          </a:p>
        </p:txBody>
      </p:sp>
      <p:pic>
        <p:nvPicPr>
          <p:cNvPr id="6" name="Picture 5">
            <a:extLst>
              <a:ext uri="{FF2B5EF4-FFF2-40B4-BE49-F238E27FC236}">
                <a16:creationId xmlns:a16="http://schemas.microsoft.com/office/drawing/2014/main" id="{C95522E8-85E6-41B5-9A77-956E26FCA460}"/>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3632" r="12483"/>
          <a:stretch/>
        </p:blipFill>
        <p:spPr>
          <a:xfrm>
            <a:off x="3209027" y="0"/>
            <a:ext cx="3001993" cy="5417389"/>
          </a:xfrm>
          <a:prstGeom prst="rect">
            <a:avLst/>
          </a:prstGeom>
        </p:spPr>
      </p:pic>
      <p:sp>
        <p:nvSpPr>
          <p:cNvPr id="8" name="Rectangle 7">
            <a:extLst>
              <a:ext uri="{FF2B5EF4-FFF2-40B4-BE49-F238E27FC236}">
                <a16:creationId xmlns:a16="http://schemas.microsoft.com/office/drawing/2014/main" id="{5836D9D0-FA56-4F05-87AD-B2E946C1616E}"/>
              </a:ext>
            </a:extLst>
          </p:cNvPr>
          <p:cNvSpPr/>
          <p:nvPr/>
        </p:nvSpPr>
        <p:spPr>
          <a:xfrm>
            <a:off x="3209027" y="5417389"/>
            <a:ext cx="3001993" cy="1015663"/>
          </a:xfrm>
          <a:prstGeom prst="rect">
            <a:avLst/>
          </a:prstGeom>
        </p:spPr>
        <p:txBody>
          <a:bodyPr wrap="square">
            <a:spAutoFit/>
          </a:bodyPr>
          <a:lstStyle/>
          <a:p>
            <a:pPr lvl="0" algn="ctr"/>
            <a:r>
              <a:rPr lang="en-US" sz="1200" dirty="0">
                <a:solidFill>
                  <a:prstClr val="white"/>
                </a:solidFill>
              </a:rPr>
              <a:t>Jeff Koons, </a:t>
            </a:r>
            <a:r>
              <a:rPr lang="en-US" sz="1200" i="1" dirty="0">
                <a:solidFill>
                  <a:prstClr val="white"/>
                </a:solidFill>
              </a:rPr>
              <a:t>Gazing Ball (Farnese Hercules), </a:t>
            </a:r>
            <a:r>
              <a:rPr lang="en-US" sz="1200" dirty="0">
                <a:solidFill>
                  <a:prstClr val="white"/>
                </a:solidFill>
              </a:rPr>
              <a:t>2013. At J</a:t>
            </a:r>
            <a:r>
              <a:rPr lang="fr-FR" sz="1200" dirty="0" err="1">
                <a:solidFill>
                  <a:prstClr val="white"/>
                </a:solidFill>
              </a:rPr>
              <a:t>eff</a:t>
            </a:r>
            <a:r>
              <a:rPr lang="fr-FR" sz="1200" dirty="0">
                <a:solidFill>
                  <a:prstClr val="white"/>
                </a:solidFill>
              </a:rPr>
              <a:t> Koons </a:t>
            </a:r>
            <a:r>
              <a:rPr lang="fr-FR" sz="1200" dirty="0" err="1">
                <a:solidFill>
                  <a:prstClr val="white"/>
                </a:solidFill>
              </a:rPr>
              <a:t>Retrospective</a:t>
            </a:r>
            <a:r>
              <a:rPr lang="fr-FR" sz="1200" dirty="0">
                <a:solidFill>
                  <a:prstClr val="white"/>
                </a:solidFill>
              </a:rPr>
              <a:t> in Paris 2014</a:t>
            </a:r>
            <a:r>
              <a:rPr lang="en-US" sz="1200" dirty="0">
                <a:solidFill>
                  <a:prstClr val="white"/>
                </a:solidFill>
              </a:rPr>
              <a:t>. Author: </a:t>
            </a:r>
            <a:r>
              <a:rPr lang="en-US" sz="1200" dirty="0">
                <a:hlinkClick r:id="rId6">
                  <a:extLst>
                    <a:ext uri="{A12FA001-AC4F-418D-AE19-62706E023703}">
                      <ahyp:hlinkClr xmlns:ahyp="http://schemas.microsoft.com/office/drawing/2018/hyperlinkcolor" val="tx"/>
                    </a:ext>
                  </a:extLst>
                </a:hlinkClick>
              </a:rPr>
              <a:t>Fred Romero</a:t>
            </a:r>
            <a:r>
              <a:rPr lang="en-US" sz="1200" dirty="0">
                <a:solidFill>
                  <a:prstClr val="white"/>
                </a:solidFill>
              </a:rPr>
              <a:t> </a:t>
            </a:r>
            <a:r>
              <a:rPr lang="en-US" sz="1200" i="1" dirty="0">
                <a:solidFill>
                  <a:prstClr val="white"/>
                </a:solidFill>
              </a:rPr>
              <a:t>Cropped form original. </a:t>
            </a:r>
            <a:r>
              <a:rPr lang="en-US" sz="1200" dirty="0">
                <a:solidFill>
                  <a:prstClr val="white"/>
                </a:solidFill>
              </a:rPr>
              <a:t>Source: Wikimedia Commons, License: </a:t>
            </a:r>
            <a:r>
              <a:rPr lang="en-US" sz="1200" dirty="0">
                <a:hlinkClick r:id="rId7">
                  <a:extLst>
                    <a:ext uri="{A12FA001-AC4F-418D-AE19-62706E023703}">
                      <ahyp:hlinkClr xmlns:ahyp="http://schemas.microsoft.com/office/drawing/2018/hyperlinkcolor" val="tx"/>
                    </a:ext>
                  </a:extLst>
                </a:hlinkClick>
              </a:rPr>
              <a:t>CC BY 2.0</a:t>
            </a:r>
            <a:endParaRPr lang="en-US" sz="1200" dirty="0"/>
          </a:p>
        </p:txBody>
      </p:sp>
      <p:sp>
        <p:nvSpPr>
          <p:cNvPr id="2" name="TextBox 1">
            <a:extLst>
              <a:ext uri="{FF2B5EF4-FFF2-40B4-BE49-F238E27FC236}">
                <a16:creationId xmlns:a16="http://schemas.microsoft.com/office/drawing/2014/main" id="{97FE1EAD-2FB1-4EC4-8B14-909F2DBE184D}"/>
              </a:ext>
            </a:extLst>
          </p:cNvPr>
          <p:cNvSpPr txBox="1"/>
          <p:nvPr/>
        </p:nvSpPr>
        <p:spPr>
          <a:xfrm flipH="1">
            <a:off x="6211020" y="515815"/>
            <a:ext cx="2642248" cy="1077218"/>
          </a:xfrm>
          <a:prstGeom prst="rect">
            <a:avLst/>
          </a:prstGeom>
          <a:noFill/>
        </p:spPr>
        <p:txBody>
          <a:bodyPr wrap="square" rtlCol="0">
            <a:spAutoFit/>
          </a:bodyPr>
          <a:lstStyle/>
          <a:p>
            <a:r>
              <a:rPr lang="en-US" sz="1600" dirty="0"/>
              <a:t>This blending of high and low culture and the appropriation of works of art history are hallmarks of Postmodern art.</a:t>
            </a:r>
          </a:p>
        </p:txBody>
      </p:sp>
    </p:spTree>
    <p:extLst>
      <p:ext uri="{BB962C8B-B14F-4D97-AF65-F5344CB8AC3E}">
        <p14:creationId xmlns:p14="http://schemas.microsoft.com/office/powerpoint/2010/main" val="8878152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75A9F7-573F-4951-BFCF-C4E9F850E4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6874" y="1324431"/>
            <a:ext cx="6502400" cy="4333240"/>
          </a:xfrm>
          <a:prstGeom prst="rect">
            <a:avLst/>
          </a:prstGeom>
        </p:spPr>
      </p:pic>
      <p:sp>
        <p:nvSpPr>
          <p:cNvPr id="4" name="TextBox 3">
            <a:extLst>
              <a:ext uri="{FF2B5EF4-FFF2-40B4-BE49-F238E27FC236}">
                <a16:creationId xmlns:a16="http://schemas.microsoft.com/office/drawing/2014/main" id="{D248A2B0-7390-4F2E-893E-E6096E4F6676}"/>
              </a:ext>
            </a:extLst>
          </p:cNvPr>
          <p:cNvSpPr txBox="1"/>
          <p:nvPr/>
        </p:nvSpPr>
        <p:spPr>
          <a:xfrm>
            <a:off x="2596874" y="5657671"/>
            <a:ext cx="6502400" cy="461665"/>
          </a:xfrm>
          <a:prstGeom prst="rect">
            <a:avLst/>
          </a:prstGeom>
          <a:noFill/>
        </p:spPr>
        <p:txBody>
          <a:bodyPr wrap="square" rtlCol="0">
            <a:spAutoFit/>
          </a:bodyPr>
          <a:lstStyle/>
          <a:p>
            <a:pPr algn="ctr"/>
            <a:r>
              <a:rPr lang="en-US" sz="1200" dirty="0"/>
              <a:t>Lady Gaga at </a:t>
            </a:r>
            <a:r>
              <a:rPr lang="en-US" sz="1200" dirty="0" err="1"/>
              <a:t>ArtRave</a:t>
            </a:r>
            <a:r>
              <a:rPr lang="en-US" sz="1200" dirty="0"/>
              <a:t>: The </a:t>
            </a:r>
            <a:r>
              <a:rPr lang="en-US" sz="1200" dirty="0" err="1"/>
              <a:t>Artpop</a:t>
            </a:r>
            <a:r>
              <a:rPr lang="en-US" sz="1200" dirty="0"/>
              <a:t> Ball of San Diego, Author: </a:t>
            </a:r>
            <a:r>
              <a:rPr lang="en-US" sz="1200" dirty="0">
                <a:hlinkClick r:id="rId3">
                  <a:extLst>
                    <a:ext uri="{A12FA001-AC4F-418D-AE19-62706E023703}">
                      <ahyp:hlinkClr xmlns:ahyp="http://schemas.microsoft.com/office/drawing/2018/hyperlinkcolor" val="tx"/>
                    </a:ext>
                  </a:extLst>
                </a:hlinkClick>
              </a:rPr>
              <a:t>Alexis Martinez</a:t>
            </a:r>
            <a:r>
              <a:rPr lang="en-US" sz="1200" dirty="0"/>
              <a:t>, Source: Wikimedia Commons, License: </a:t>
            </a:r>
            <a:r>
              <a:rPr lang="en-US" sz="1200" dirty="0">
                <a:hlinkClick r:id="rId4">
                  <a:extLst>
                    <a:ext uri="{A12FA001-AC4F-418D-AE19-62706E023703}">
                      <ahyp:hlinkClr xmlns:ahyp="http://schemas.microsoft.com/office/drawing/2018/hyperlinkcolor" val="tx"/>
                    </a:ext>
                  </a:extLst>
                </a:hlinkClick>
              </a:rPr>
              <a:t>CC BY-SA 2.0</a:t>
            </a:r>
            <a:endParaRPr lang="en-US" sz="1200" dirty="0"/>
          </a:p>
        </p:txBody>
      </p:sp>
      <p:pic>
        <p:nvPicPr>
          <p:cNvPr id="5" name="Picture 4">
            <a:extLst>
              <a:ext uri="{FF2B5EF4-FFF2-40B4-BE49-F238E27FC236}">
                <a16:creationId xmlns:a16="http://schemas.microsoft.com/office/drawing/2014/main" id="{4D737897-AADD-49B8-AFAD-1E3C1DDC7E22}"/>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3632" r="12483"/>
          <a:stretch/>
        </p:blipFill>
        <p:spPr>
          <a:xfrm>
            <a:off x="35788" y="1324431"/>
            <a:ext cx="2401222" cy="4333240"/>
          </a:xfrm>
          <a:prstGeom prst="rect">
            <a:avLst/>
          </a:prstGeom>
        </p:spPr>
      </p:pic>
      <p:sp>
        <p:nvSpPr>
          <p:cNvPr id="6" name="Rectangle 5">
            <a:extLst>
              <a:ext uri="{FF2B5EF4-FFF2-40B4-BE49-F238E27FC236}">
                <a16:creationId xmlns:a16="http://schemas.microsoft.com/office/drawing/2014/main" id="{5A82FEFE-CECB-4CD2-82D4-783D1C650DAC}"/>
              </a:ext>
            </a:extLst>
          </p:cNvPr>
          <p:cNvSpPr/>
          <p:nvPr/>
        </p:nvSpPr>
        <p:spPr>
          <a:xfrm>
            <a:off x="-44725" y="5657671"/>
            <a:ext cx="2481736" cy="1200329"/>
          </a:xfrm>
          <a:prstGeom prst="rect">
            <a:avLst/>
          </a:prstGeom>
        </p:spPr>
        <p:txBody>
          <a:bodyPr wrap="square">
            <a:spAutoFit/>
          </a:bodyPr>
          <a:lstStyle/>
          <a:p>
            <a:pPr lvl="0" algn="ctr"/>
            <a:r>
              <a:rPr lang="en-US" sz="1200" dirty="0">
                <a:solidFill>
                  <a:prstClr val="white"/>
                </a:solidFill>
              </a:rPr>
              <a:t>Jeff Koons, </a:t>
            </a:r>
            <a:r>
              <a:rPr lang="en-US" sz="1200" i="1" dirty="0">
                <a:solidFill>
                  <a:prstClr val="white"/>
                </a:solidFill>
              </a:rPr>
              <a:t>Gazing Ball (Farnese Hercules), </a:t>
            </a:r>
            <a:r>
              <a:rPr lang="en-US" sz="1200" dirty="0">
                <a:solidFill>
                  <a:prstClr val="white"/>
                </a:solidFill>
              </a:rPr>
              <a:t>2013. At J</a:t>
            </a:r>
            <a:r>
              <a:rPr lang="fr-FR" sz="1200" dirty="0" err="1">
                <a:solidFill>
                  <a:prstClr val="white"/>
                </a:solidFill>
              </a:rPr>
              <a:t>eff</a:t>
            </a:r>
            <a:r>
              <a:rPr lang="fr-FR" sz="1200" dirty="0">
                <a:solidFill>
                  <a:prstClr val="white"/>
                </a:solidFill>
              </a:rPr>
              <a:t> Koons </a:t>
            </a:r>
            <a:r>
              <a:rPr lang="fr-FR" sz="1200" dirty="0" err="1">
                <a:solidFill>
                  <a:prstClr val="white"/>
                </a:solidFill>
              </a:rPr>
              <a:t>Retrospective</a:t>
            </a:r>
            <a:r>
              <a:rPr lang="fr-FR" sz="1200" dirty="0">
                <a:solidFill>
                  <a:prstClr val="white"/>
                </a:solidFill>
              </a:rPr>
              <a:t> in Paris 2014</a:t>
            </a:r>
            <a:r>
              <a:rPr lang="en-US" sz="1200" dirty="0">
                <a:solidFill>
                  <a:prstClr val="white"/>
                </a:solidFill>
              </a:rPr>
              <a:t>. Author: </a:t>
            </a:r>
            <a:r>
              <a:rPr lang="en-US" sz="1200" dirty="0">
                <a:hlinkClick r:id="rId6">
                  <a:extLst>
                    <a:ext uri="{A12FA001-AC4F-418D-AE19-62706E023703}">
                      <ahyp:hlinkClr xmlns:ahyp="http://schemas.microsoft.com/office/drawing/2018/hyperlinkcolor" val="tx"/>
                    </a:ext>
                  </a:extLst>
                </a:hlinkClick>
              </a:rPr>
              <a:t>Fred Romero</a:t>
            </a:r>
            <a:r>
              <a:rPr lang="en-US" sz="1200" dirty="0">
                <a:solidFill>
                  <a:prstClr val="white"/>
                </a:solidFill>
              </a:rPr>
              <a:t> </a:t>
            </a:r>
            <a:r>
              <a:rPr lang="en-US" sz="1200" i="1" dirty="0">
                <a:solidFill>
                  <a:prstClr val="white"/>
                </a:solidFill>
              </a:rPr>
              <a:t>Cropped form original. </a:t>
            </a:r>
            <a:r>
              <a:rPr lang="en-US" sz="1200" dirty="0">
                <a:solidFill>
                  <a:prstClr val="white"/>
                </a:solidFill>
              </a:rPr>
              <a:t>Source: Wikimedia Commons, License: </a:t>
            </a:r>
            <a:r>
              <a:rPr lang="en-US" sz="1200" dirty="0">
                <a:hlinkClick r:id="rId7">
                  <a:extLst>
                    <a:ext uri="{A12FA001-AC4F-418D-AE19-62706E023703}">
                      <ahyp:hlinkClr xmlns:ahyp="http://schemas.microsoft.com/office/drawing/2018/hyperlinkcolor" val="tx"/>
                    </a:ext>
                  </a:extLst>
                </a:hlinkClick>
              </a:rPr>
              <a:t>CC BY 2.0</a:t>
            </a:r>
            <a:endParaRPr lang="en-US" sz="1200" dirty="0"/>
          </a:p>
        </p:txBody>
      </p:sp>
      <p:sp>
        <p:nvSpPr>
          <p:cNvPr id="2" name="TextBox 1">
            <a:extLst>
              <a:ext uri="{FF2B5EF4-FFF2-40B4-BE49-F238E27FC236}">
                <a16:creationId xmlns:a16="http://schemas.microsoft.com/office/drawing/2014/main" id="{5116ADE7-8411-437F-A1B3-5F22FE4F12A5}"/>
              </a:ext>
            </a:extLst>
          </p:cNvPr>
          <p:cNvSpPr txBox="1"/>
          <p:nvPr/>
        </p:nvSpPr>
        <p:spPr>
          <a:xfrm>
            <a:off x="161510" y="200055"/>
            <a:ext cx="8820979" cy="1077218"/>
          </a:xfrm>
          <a:prstGeom prst="rect">
            <a:avLst/>
          </a:prstGeom>
          <a:noFill/>
        </p:spPr>
        <p:txBody>
          <a:bodyPr wrap="square" rtlCol="0">
            <a:spAutoFit/>
          </a:bodyPr>
          <a:lstStyle/>
          <a:p>
            <a:r>
              <a:rPr lang="en-US" sz="1600" dirty="0"/>
              <a:t>Much like Andy Warhol, Jeff Koons is open to collaboration with fashion and popular culture. He designed Lady </a:t>
            </a:r>
            <a:r>
              <a:rPr lang="en-US" sz="1600" dirty="0" err="1"/>
              <a:t>Gaga’s</a:t>
            </a:r>
            <a:r>
              <a:rPr lang="en-US" sz="1600" dirty="0"/>
              <a:t> </a:t>
            </a:r>
            <a:r>
              <a:rPr lang="en-US" sz="1600" i="1" dirty="0" err="1"/>
              <a:t>ArtPop</a:t>
            </a:r>
            <a:r>
              <a:rPr lang="en-US" sz="1600" dirty="0"/>
              <a:t> album cover, made a monumental nude statue of the pop artist with a gazing ball, and adorned her (or rather, perhaps, endorsed her adorning herself) in gazing balls. She sings, “One second I'm a Koons, then suddenly the Koons is me.”</a:t>
            </a:r>
          </a:p>
        </p:txBody>
      </p:sp>
    </p:spTree>
    <p:extLst>
      <p:ext uri="{BB962C8B-B14F-4D97-AF65-F5344CB8AC3E}">
        <p14:creationId xmlns:p14="http://schemas.microsoft.com/office/powerpoint/2010/main" val="10273321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4AEE40-FCB2-4576-B1A3-78AC382132E6}"/>
              </a:ext>
            </a:extLst>
          </p:cNvPr>
          <p:cNvPicPr>
            <a:picLocks noChangeAspect="1"/>
          </p:cNvPicPr>
          <p:nvPr/>
        </p:nvPicPr>
        <p:blipFill rotWithShape="1">
          <a:blip r:embed="rId2"/>
          <a:srcRect l="16348" t="66666" r="36975" b="2030"/>
          <a:stretch/>
        </p:blipFill>
        <p:spPr>
          <a:xfrm>
            <a:off x="3503543" y="2355574"/>
            <a:ext cx="2136913" cy="214685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307542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eanbag chair-like material in the shape on an ice cream cone which is propped 'cone up' in a corner. ">
            <a:extLst>
              <a:ext uri="{FF2B5EF4-FFF2-40B4-BE49-F238E27FC236}">
                <a16:creationId xmlns:a16="http://schemas.microsoft.com/office/drawing/2014/main" id="{DC908D19-636F-423E-A4F6-2F24B20FD41A}"/>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8200" y="0"/>
            <a:ext cx="4605519" cy="6858000"/>
          </a:xfrm>
          <a:prstGeom prst="rect">
            <a:avLst/>
          </a:prstGeom>
        </p:spPr>
      </p:pic>
      <p:sp>
        <p:nvSpPr>
          <p:cNvPr id="3" name="Rectangle 2">
            <a:extLst>
              <a:ext uri="{FF2B5EF4-FFF2-40B4-BE49-F238E27FC236}">
                <a16:creationId xmlns:a16="http://schemas.microsoft.com/office/drawing/2014/main" id="{BAA02522-CC6F-4AD9-92D4-7757F920473A}"/>
              </a:ext>
            </a:extLst>
          </p:cNvPr>
          <p:cNvSpPr/>
          <p:nvPr/>
        </p:nvSpPr>
        <p:spPr>
          <a:xfrm>
            <a:off x="4536440" y="502404"/>
            <a:ext cx="4216400" cy="4031873"/>
          </a:xfrm>
          <a:prstGeom prst="rect">
            <a:avLst/>
          </a:prstGeom>
        </p:spPr>
        <p:txBody>
          <a:bodyPr wrap="square">
            <a:spAutoFit/>
          </a:bodyPr>
          <a:lstStyle/>
          <a:p>
            <a:r>
              <a:rPr lang="en-US" sz="1600" dirty="0"/>
              <a:t>In his epic poetic ode for Pop Art, called </a:t>
            </a:r>
            <a:r>
              <a:rPr lang="en-US" sz="1600" i="1" dirty="0"/>
              <a:t>I am for…, </a:t>
            </a:r>
            <a:r>
              <a:rPr lang="en-US" sz="1600" dirty="0"/>
              <a:t>artist </a:t>
            </a:r>
            <a:r>
              <a:rPr lang="en-US" sz="1600" dirty="0" err="1"/>
              <a:t>Claes</a:t>
            </a:r>
            <a:r>
              <a:rPr lang="en-US" sz="1600" dirty="0"/>
              <a:t> Oldenburg writes:</a:t>
            </a:r>
          </a:p>
          <a:p>
            <a:br>
              <a:rPr lang="en-US" sz="1600" dirty="0"/>
            </a:br>
            <a:r>
              <a:rPr lang="en-US" sz="1600" dirty="0"/>
              <a:t>“…I am for an art that grows up not knowing it is art at all, an art given the chance of having a starting point of zero.</a:t>
            </a:r>
            <a:br>
              <a:rPr lang="en-US" sz="1600" dirty="0"/>
            </a:br>
            <a:r>
              <a:rPr lang="en-US" sz="1600" dirty="0"/>
              <a:t>I am for an art that embroils itself with the everyday crap and still comes out on top.</a:t>
            </a:r>
            <a:br>
              <a:rPr lang="en-US" sz="1600" dirty="0"/>
            </a:br>
            <a:r>
              <a:rPr lang="en-US" sz="1600" dirty="0"/>
              <a:t>I am for an art that imitates the human, that is comic, if necessary, or violent, or whatever is necessary.</a:t>
            </a:r>
            <a:br>
              <a:rPr lang="en-US" sz="1600" dirty="0"/>
            </a:br>
            <a:r>
              <a:rPr lang="en-US" sz="1600" dirty="0"/>
              <a:t>I am for all art that takes its form from the lines of life itself, that twists and extends and accumulates and spits and drips, and is heavy and coarse and blunt and sweet and stupid as life itself…”</a:t>
            </a:r>
            <a:endParaRPr lang="en-US" dirty="0"/>
          </a:p>
        </p:txBody>
      </p:sp>
      <p:sp>
        <p:nvSpPr>
          <p:cNvPr id="5" name="TextBox 4">
            <a:extLst>
              <a:ext uri="{FF2B5EF4-FFF2-40B4-BE49-F238E27FC236}">
                <a16:creationId xmlns:a16="http://schemas.microsoft.com/office/drawing/2014/main" id="{A40B4A5D-11C7-49D4-8EAA-66D892E4BB3B}"/>
              </a:ext>
            </a:extLst>
          </p:cNvPr>
          <p:cNvSpPr txBox="1"/>
          <p:nvPr/>
        </p:nvSpPr>
        <p:spPr>
          <a:xfrm flipH="1">
            <a:off x="4497319" y="6187440"/>
            <a:ext cx="4646680" cy="461665"/>
          </a:xfrm>
          <a:prstGeom prst="rect">
            <a:avLst/>
          </a:prstGeom>
          <a:noFill/>
        </p:spPr>
        <p:txBody>
          <a:bodyPr wrap="square" rtlCol="0">
            <a:spAutoFit/>
          </a:bodyPr>
          <a:lstStyle/>
          <a:p>
            <a:r>
              <a:rPr lang="en-US" sz="1200" dirty="0" err="1"/>
              <a:t>Claes</a:t>
            </a:r>
            <a:r>
              <a:rPr lang="en-US" sz="1200" dirty="0"/>
              <a:t> Oldenburg, </a:t>
            </a:r>
            <a:r>
              <a:rPr lang="en-US" sz="1200" i="1" dirty="0"/>
              <a:t>Floor Cone, </a:t>
            </a:r>
            <a:r>
              <a:rPr lang="en-US" sz="1200" dirty="0"/>
              <a:t>1962. At MoMA.</a:t>
            </a:r>
          </a:p>
          <a:p>
            <a:r>
              <a:rPr lang="en-US" sz="1200" dirty="0"/>
              <a:t>Author: </a:t>
            </a:r>
            <a:r>
              <a:rPr lang="en-US" sz="1200" dirty="0">
                <a:hlinkClick r:id="rId4">
                  <a:extLst>
                    <a:ext uri="{A12FA001-AC4F-418D-AE19-62706E023703}">
                      <ahyp:hlinkClr xmlns:ahyp="http://schemas.microsoft.com/office/drawing/2018/hyperlinkcolor" val="tx"/>
                    </a:ext>
                  </a:extLst>
                </a:hlinkClick>
              </a:rPr>
              <a:t>Adam </a:t>
            </a:r>
            <a:r>
              <a:rPr lang="en-US" sz="1200" dirty="0" err="1">
                <a:hlinkClick r:id="rId4">
                  <a:extLst>
                    <a:ext uri="{A12FA001-AC4F-418D-AE19-62706E023703}">
                      <ahyp:hlinkClr xmlns:ahyp="http://schemas.microsoft.com/office/drawing/2018/hyperlinkcolor" val="tx"/>
                    </a:ext>
                  </a:extLst>
                </a:hlinkClick>
              </a:rPr>
              <a:t>Fagen</a:t>
            </a:r>
            <a:r>
              <a:rPr lang="en-US" sz="1200" dirty="0"/>
              <a:t>, Source: Flickr, License: </a:t>
            </a:r>
            <a:r>
              <a:rPr lang="en-US" sz="1200" dirty="0">
                <a:hlinkClick r:id="rId5">
                  <a:extLst>
                    <a:ext uri="{A12FA001-AC4F-418D-AE19-62706E023703}">
                      <ahyp:hlinkClr xmlns:ahyp="http://schemas.microsoft.com/office/drawing/2018/hyperlinkcolor" val="tx"/>
                    </a:ext>
                  </a:extLst>
                </a:hlinkClick>
              </a:rPr>
              <a:t>CC BY-NC-SA 2.0</a:t>
            </a:r>
            <a:endParaRPr lang="en-US" sz="1200" dirty="0"/>
          </a:p>
        </p:txBody>
      </p:sp>
    </p:spTree>
    <p:extLst>
      <p:ext uri="{BB962C8B-B14F-4D97-AF65-F5344CB8AC3E}">
        <p14:creationId xmlns:p14="http://schemas.microsoft.com/office/powerpoint/2010/main" val="8594772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A8A670E-F3D8-4C0D-BE11-478A12F5410E}"/>
              </a:ext>
            </a:extLst>
          </p:cNvPr>
          <p:cNvSpPr/>
          <p:nvPr/>
        </p:nvSpPr>
        <p:spPr>
          <a:xfrm>
            <a:off x="112542" y="1504295"/>
            <a:ext cx="3473314" cy="830997"/>
          </a:xfrm>
          <a:prstGeom prst="rect">
            <a:avLst/>
          </a:prstGeom>
        </p:spPr>
        <p:txBody>
          <a:bodyPr wrap="square">
            <a:spAutoFit/>
          </a:bodyPr>
          <a:lstStyle/>
          <a:p>
            <a:pPr algn="r"/>
            <a:r>
              <a:rPr lang="en-US" sz="1600" dirty="0"/>
              <a:t>Pop Art sought out the true icons of mid-20</a:t>
            </a:r>
            <a:r>
              <a:rPr lang="en-US" sz="1600" baseline="30000" dirty="0"/>
              <a:t>th</a:t>
            </a:r>
            <a:r>
              <a:rPr lang="en-US" sz="1600" dirty="0"/>
              <a:t> century America: </a:t>
            </a:r>
            <a:br>
              <a:rPr lang="en-US" sz="1600" dirty="0"/>
            </a:br>
            <a:r>
              <a:rPr lang="en-US" sz="1600" dirty="0"/>
              <a:t>celebrities, products, and mass media.</a:t>
            </a:r>
          </a:p>
        </p:txBody>
      </p:sp>
      <p:sp>
        <p:nvSpPr>
          <p:cNvPr id="3" name="TextBox 2">
            <a:extLst>
              <a:ext uri="{FF2B5EF4-FFF2-40B4-BE49-F238E27FC236}">
                <a16:creationId xmlns:a16="http://schemas.microsoft.com/office/drawing/2014/main" id="{463A40DF-49C1-40EE-9E22-B5BC665773EB}"/>
              </a:ext>
            </a:extLst>
          </p:cNvPr>
          <p:cNvSpPr txBox="1"/>
          <p:nvPr/>
        </p:nvSpPr>
        <p:spPr>
          <a:xfrm>
            <a:off x="0" y="5842337"/>
            <a:ext cx="3585856" cy="646331"/>
          </a:xfrm>
          <a:prstGeom prst="rect">
            <a:avLst/>
          </a:prstGeom>
          <a:noFill/>
        </p:spPr>
        <p:txBody>
          <a:bodyPr wrap="square" rtlCol="0">
            <a:spAutoFit/>
          </a:bodyPr>
          <a:lstStyle/>
          <a:p>
            <a:pPr algn="r"/>
            <a:r>
              <a:rPr lang="en-US" sz="1200" dirty="0"/>
              <a:t>Andy Warhol, </a:t>
            </a:r>
            <a:r>
              <a:rPr lang="en-US" sz="1200" i="1" dirty="0"/>
              <a:t>Gold Marilyn Monroe</a:t>
            </a:r>
            <a:r>
              <a:rPr lang="en-US" sz="1200" dirty="0"/>
              <a:t>, 1962.</a:t>
            </a:r>
            <a:br>
              <a:rPr lang="en-US" sz="1200" dirty="0"/>
            </a:br>
            <a:r>
              <a:rPr lang="en-US" sz="1200" dirty="0"/>
              <a:t>Silkscreen on canvas, On view at MoMA. Author: </a:t>
            </a:r>
            <a:r>
              <a:rPr lang="en-US" sz="1200" dirty="0">
                <a:hlinkClick r:id="rId2">
                  <a:extLst>
                    <a:ext uri="{A12FA001-AC4F-418D-AE19-62706E023703}">
                      <ahyp:hlinkClr xmlns:ahyp="http://schemas.microsoft.com/office/drawing/2018/hyperlinkcolor" val="tx"/>
                    </a:ext>
                  </a:extLst>
                </a:hlinkClick>
              </a:rPr>
              <a:t>Steven Zucker</a:t>
            </a:r>
            <a:r>
              <a:rPr lang="en-US" sz="1200" dirty="0"/>
              <a:t>, Source: Flickr, License: </a:t>
            </a:r>
            <a:r>
              <a:rPr lang="en-US" sz="1200" dirty="0">
                <a:hlinkClick r:id="rId3">
                  <a:extLst>
                    <a:ext uri="{A12FA001-AC4F-418D-AE19-62706E023703}">
                      <ahyp:hlinkClr xmlns:ahyp="http://schemas.microsoft.com/office/drawing/2018/hyperlinkcolor" val="tx"/>
                    </a:ext>
                  </a:extLst>
                </a:hlinkClick>
              </a:rPr>
              <a:t>CC BY-NC-SA 2.0</a:t>
            </a:r>
            <a:endParaRPr lang="en-US" sz="1200" dirty="0"/>
          </a:p>
        </p:txBody>
      </p:sp>
      <p:pic>
        <p:nvPicPr>
          <p:cNvPr id="4" name="Picture 3">
            <a:extLst>
              <a:ext uri="{FF2B5EF4-FFF2-40B4-BE49-F238E27FC236}">
                <a16:creationId xmlns:a16="http://schemas.microsoft.com/office/drawing/2014/main" id="{A6424D61-AE4A-4495-BDA0-EDFB0E738F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5856" y="0"/>
            <a:ext cx="5558730" cy="6858000"/>
          </a:xfrm>
          <a:prstGeom prst="rect">
            <a:avLst/>
          </a:prstGeom>
        </p:spPr>
      </p:pic>
    </p:spTree>
    <p:extLst>
      <p:ext uri="{BB962C8B-B14F-4D97-AF65-F5344CB8AC3E}">
        <p14:creationId xmlns:p14="http://schemas.microsoft.com/office/powerpoint/2010/main" val="4167073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54DF90-9F03-4EDF-9F6C-77B4EA866EC3}"/>
              </a:ext>
            </a:extLst>
          </p:cNvPr>
          <p:cNvPicPr>
            <a:picLocks noChangeAspect="1"/>
          </p:cNvPicPr>
          <p:nvPr/>
        </p:nvPicPr>
        <p:blipFill rotWithShape="1">
          <a:blip r:embed="rId2">
            <a:extLst>
              <a:ext uri="{28A0092B-C50C-407E-A947-70E740481C1C}">
                <a14:useLocalDpi xmlns:a14="http://schemas.microsoft.com/office/drawing/2010/main" val="0"/>
              </a:ext>
            </a:extLst>
          </a:blip>
          <a:srcRect t="189" b="39019"/>
          <a:stretch/>
        </p:blipFill>
        <p:spPr>
          <a:xfrm>
            <a:off x="0" y="0"/>
            <a:ext cx="9144000" cy="6858000"/>
          </a:xfrm>
          <a:prstGeom prst="rect">
            <a:avLst/>
          </a:prstGeom>
        </p:spPr>
      </p:pic>
      <p:sp>
        <p:nvSpPr>
          <p:cNvPr id="3" name="TextBox 2">
            <a:extLst>
              <a:ext uri="{FF2B5EF4-FFF2-40B4-BE49-F238E27FC236}">
                <a16:creationId xmlns:a16="http://schemas.microsoft.com/office/drawing/2014/main" id="{9BD88445-4FBC-4492-AC7D-734D431FC2E9}"/>
              </a:ext>
            </a:extLst>
          </p:cNvPr>
          <p:cNvSpPr txBox="1"/>
          <p:nvPr/>
        </p:nvSpPr>
        <p:spPr>
          <a:xfrm flipH="1">
            <a:off x="1045209" y="391160"/>
            <a:ext cx="7053581" cy="1323439"/>
          </a:xfrm>
          <a:prstGeom prst="rect">
            <a:avLst/>
          </a:prstGeom>
          <a:noFill/>
        </p:spPr>
        <p:txBody>
          <a:bodyPr wrap="square" rtlCol="0">
            <a:spAutoFit/>
          </a:bodyPr>
          <a:lstStyle/>
          <a:p>
            <a:r>
              <a:rPr lang="en-US" sz="8000" b="1" dirty="0">
                <a:solidFill>
                  <a:schemeClr val="bg1"/>
                </a:solidFill>
              </a:rPr>
              <a:t>ANDY WARHOL</a:t>
            </a:r>
          </a:p>
        </p:txBody>
      </p:sp>
      <p:sp>
        <p:nvSpPr>
          <p:cNvPr id="4" name="Rectangle 3">
            <a:extLst>
              <a:ext uri="{FF2B5EF4-FFF2-40B4-BE49-F238E27FC236}">
                <a16:creationId xmlns:a16="http://schemas.microsoft.com/office/drawing/2014/main" id="{12BBC892-3E4F-49D9-A951-F19B1FA43C97}"/>
              </a:ext>
            </a:extLst>
          </p:cNvPr>
          <p:cNvSpPr/>
          <p:nvPr/>
        </p:nvSpPr>
        <p:spPr>
          <a:xfrm>
            <a:off x="6090920" y="6027003"/>
            <a:ext cx="3053080" cy="830997"/>
          </a:xfrm>
          <a:prstGeom prst="rect">
            <a:avLst/>
          </a:prstGeom>
          <a:solidFill>
            <a:schemeClr val="bg1"/>
          </a:solidFill>
        </p:spPr>
        <p:txBody>
          <a:bodyPr wrap="square">
            <a:spAutoFit/>
          </a:bodyPr>
          <a:lstStyle/>
          <a:p>
            <a:pPr algn="ctr"/>
            <a:r>
              <a:rPr lang="en-US" sz="1200" dirty="0"/>
              <a:t>Andy Warhol, </a:t>
            </a:r>
            <a:r>
              <a:rPr lang="en-US" sz="1200" i="1" dirty="0"/>
              <a:t>Gold Marilyn Monroe</a:t>
            </a:r>
            <a:r>
              <a:rPr lang="en-US" sz="1200" dirty="0"/>
              <a:t>, 1962.</a:t>
            </a:r>
            <a:br>
              <a:rPr lang="en-US" sz="1200" dirty="0"/>
            </a:br>
            <a:r>
              <a:rPr lang="en-US" sz="1200" dirty="0"/>
              <a:t>Silkscreen on canvas, On view at MoMA. Author: </a:t>
            </a:r>
            <a:r>
              <a:rPr lang="en-US" sz="1200" dirty="0">
                <a:hlinkClick r:id="rId3">
                  <a:extLst>
                    <a:ext uri="{A12FA001-AC4F-418D-AE19-62706E023703}">
                      <ahyp:hlinkClr xmlns:ahyp="http://schemas.microsoft.com/office/drawing/2018/hyperlinkcolor" val="tx"/>
                    </a:ext>
                  </a:extLst>
                </a:hlinkClick>
              </a:rPr>
              <a:t>Steven Zucker</a:t>
            </a:r>
            <a:r>
              <a:rPr lang="en-US" sz="1200" dirty="0"/>
              <a:t>, </a:t>
            </a:r>
            <a:r>
              <a:rPr lang="en-US" sz="1200" i="1" dirty="0"/>
              <a:t>Cropped from original, </a:t>
            </a:r>
            <a:r>
              <a:rPr lang="en-US" sz="1200" dirty="0"/>
              <a:t>Source: Flickr, License: </a:t>
            </a:r>
            <a:r>
              <a:rPr lang="en-US" sz="1200" dirty="0">
                <a:hlinkClick r:id="rId4">
                  <a:extLst>
                    <a:ext uri="{A12FA001-AC4F-418D-AE19-62706E023703}">
                      <ahyp:hlinkClr xmlns:ahyp="http://schemas.microsoft.com/office/drawing/2018/hyperlinkcolor" val="tx"/>
                    </a:ext>
                  </a:extLst>
                </a:hlinkClick>
              </a:rPr>
              <a:t>CC BY-NC-SA 2.0</a:t>
            </a:r>
            <a:endParaRPr lang="en-US" sz="1200" dirty="0"/>
          </a:p>
        </p:txBody>
      </p:sp>
    </p:spTree>
    <p:extLst>
      <p:ext uri="{BB962C8B-B14F-4D97-AF65-F5344CB8AC3E}">
        <p14:creationId xmlns:p14="http://schemas.microsoft.com/office/powerpoint/2010/main" val="18310762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5289270-B216-417A-A487-34DFB9E13909}"/>
              </a:ext>
            </a:extLst>
          </p:cNvPr>
          <p:cNvSpPr txBox="1"/>
          <p:nvPr/>
        </p:nvSpPr>
        <p:spPr>
          <a:xfrm>
            <a:off x="0" y="5842337"/>
            <a:ext cx="3585856" cy="646331"/>
          </a:xfrm>
          <a:prstGeom prst="rect">
            <a:avLst/>
          </a:prstGeom>
          <a:noFill/>
        </p:spPr>
        <p:txBody>
          <a:bodyPr wrap="square" rtlCol="0">
            <a:spAutoFit/>
          </a:bodyPr>
          <a:lstStyle/>
          <a:p>
            <a:pPr algn="r"/>
            <a:r>
              <a:rPr lang="en-US" sz="1200" dirty="0"/>
              <a:t>Andy Warhol, </a:t>
            </a:r>
            <a:r>
              <a:rPr lang="en-US" sz="1200" i="1" dirty="0"/>
              <a:t>Gold Marilyn Monroe</a:t>
            </a:r>
            <a:r>
              <a:rPr lang="en-US" sz="1200" dirty="0"/>
              <a:t>, 1962.</a:t>
            </a:r>
            <a:br>
              <a:rPr lang="en-US" sz="1200" dirty="0"/>
            </a:br>
            <a:r>
              <a:rPr lang="en-US" sz="1200" dirty="0"/>
              <a:t>Silkscreen on canvas, On view at MoMA. Author: </a:t>
            </a:r>
            <a:r>
              <a:rPr lang="en-US" sz="1200" dirty="0">
                <a:hlinkClick r:id="rId2">
                  <a:extLst>
                    <a:ext uri="{A12FA001-AC4F-418D-AE19-62706E023703}">
                      <ahyp:hlinkClr xmlns:ahyp="http://schemas.microsoft.com/office/drawing/2018/hyperlinkcolor" val="tx"/>
                    </a:ext>
                  </a:extLst>
                </a:hlinkClick>
              </a:rPr>
              <a:t>Steven Zucker</a:t>
            </a:r>
            <a:r>
              <a:rPr lang="en-US" sz="1200" dirty="0"/>
              <a:t>, Source: Flickr, License: </a:t>
            </a:r>
            <a:r>
              <a:rPr lang="en-US" sz="1200" dirty="0">
                <a:hlinkClick r:id="rId3">
                  <a:extLst>
                    <a:ext uri="{A12FA001-AC4F-418D-AE19-62706E023703}">
                      <ahyp:hlinkClr xmlns:ahyp="http://schemas.microsoft.com/office/drawing/2018/hyperlinkcolor" val="tx"/>
                    </a:ext>
                  </a:extLst>
                </a:hlinkClick>
              </a:rPr>
              <a:t>CC BY-NC-SA 2.0</a:t>
            </a:r>
            <a:endParaRPr lang="en-US" sz="1200" dirty="0"/>
          </a:p>
        </p:txBody>
      </p:sp>
      <p:pic>
        <p:nvPicPr>
          <p:cNvPr id="3" name="Picture 2" descr="Marilyn Monroe's head with yellow hair and teal blue eye makeup.">
            <a:extLst>
              <a:ext uri="{FF2B5EF4-FFF2-40B4-BE49-F238E27FC236}">
                <a16:creationId xmlns:a16="http://schemas.microsoft.com/office/drawing/2014/main" id="{ABEB1B98-8EE5-4AB4-BB9F-F711CB2AAB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5856" y="0"/>
            <a:ext cx="5558730" cy="6858000"/>
          </a:xfrm>
          <a:prstGeom prst="rect">
            <a:avLst/>
          </a:prstGeom>
        </p:spPr>
      </p:pic>
      <p:sp>
        <p:nvSpPr>
          <p:cNvPr id="2" name="Rectangle 1">
            <a:extLst>
              <a:ext uri="{FF2B5EF4-FFF2-40B4-BE49-F238E27FC236}">
                <a16:creationId xmlns:a16="http://schemas.microsoft.com/office/drawing/2014/main" id="{CAF7DF17-D3F8-43B2-A638-487D9EB0ABF6}"/>
              </a:ext>
            </a:extLst>
          </p:cNvPr>
          <p:cNvSpPr/>
          <p:nvPr/>
        </p:nvSpPr>
        <p:spPr>
          <a:xfrm>
            <a:off x="543560" y="1444397"/>
            <a:ext cx="3042296" cy="2062103"/>
          </a:xfrm>
          <a:prstGeom prst="rect">
            <a:avLst/>
          </a:prstGeom>
        </p:spPr>
        <p:txBody>
          <a:bodyPr wrap="square">
            <a:spAutoFit/>
          </a:bodyPr>
          <a:lstStyle/>
          <a:p>
            <a:pPr lvl="0" algn="r" fontAlgn="base">
              <a:spcBef>
                <a:spcPct val="0"/>
              </a:spcBef>
              <a:spcAft>
                <a:spcPct val="0"/>
              </a:spcAft>
              <a:defRPr/>
            </a:pPr>
            <a:r>
              <a:rPr lang="en-US" sz="1600" dirty="0">
                <a:ea typeface="ＭＳ Ｐゴシック" panose="020B0600070205080204" pitchFamily="34" charset="-128"/>
              </a:rPr>
              <a:t>Andy Warhol was fascinated by contemporary icons, fame, and consumerism.</a:t>
            </a:r>
          </a:p>
          <a:p>
            <a:pPr lvl="0" algn="r" fontAlgn="base">
              <a:spcBef>
                <a:spcPct val="0"/>
              </a:spcBef>
              <a:spcAft>
                <a:spcPct val="0"/>
              </a:spcAft>
              <a:defRPr/>
            </a:pPr>
            <a:endParaRPr lang="en-US" sz="1600" dirty="0">
              <a:ea typeface="ＭＳ Ｐゴシック" panose="020B0600070205080204" pitchFamily="34" charset="-128"/>
            </a:endParaRPr>
          </a:p>
          <a:p>
            <a:pPr lvl="0" algn="r" fontAlgn="base">
              <a:spcBef>
                <a:spcPct val="0"/>
              </a:spcBef>
              <a:spcAft>
                <a:spcPct val="0"/>
              </a:spcAft>
              <a:defRPr/>
            </a:pPr>
            <a:r>
              <a:rPr lang="en-US" sz="1600" dirty="0">
                <a:ea typeface="ＭＳ Ｐゴシック" panose="020B0600070205080204" pitchFamily="34" charset="-128"/>
              </a:rPr>
              <a:t>Both a friend to many celebrities and a celebrity in his own right, Andy Warhol built a cult of fame around himself.</a:t>
            </a:r>
          </a:p>
        </p:txBody>
      </p:sp>
    </p:spTree>
    <p:extLst>
      <p:ext uri="{BB962C8B-B14F-4D97-AF65-F5344CB8AC3E}">
        <p14:creationId xmlns:p14="http://schemas.microsoft.com/office/powerpoint/2010/main" val="33450186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DED0C71-1F06-4E67-986D-60718DD4B1FE}"/>
              </a:ext>
            </a:extLst>
          </p:cNvPr>
          <p:cNvSpPr txBox="1"/>
          <p:nvPr/>
        </p:nvSpPr>
        <p:spPr>
          <a:xfrm>
            <a:off x="46893" y="5833403"/>
            <a:ext cx="3789536" cy="1015663"/>
          </a:xfrm>
          <a:prstGeom prst="rect">
            <a:avLst/>
          </a:prstGeom>
          <a:noFill/>
        </p:spPr>
        <p:txBody>
          <a:bodyPr wrap="square" rtlCol="0">
            <a:spAutoFit/>
          </a:bodyPr>
          <a:lstStyle/>
          <a:p>
            <a:pPr algn="r"/>
            <a:r>
              <a:rPr lang="en-US" sz="1200" dirty="0"/>
              <a:t>Andy Warhol, </a:t>
            </a:r>
            <a:r>
              <a:rPr lang="en-US" sz="1200" i="1" dirty="0"/>
              <a:t>Coca-Cola [3]</a:t>
            </a:r>
            <a:r>
              <a:rPr lang="en-US" sz="1200" dirty="0"/>
              <a:t>, 1962</a:t>
            </a:r>
            <a:br>
              <a:rPr lang="en-US" sz="1200" dirty="0"/>
            </a:br>
            <a:r>
              <a:rPr lang="en-US" sz="1200" dirty="0"/>
              <a:t>Casein on canvas, Author: </a:t>
            </a:r>
            <a:r>
              <a:rPr lang="en-US" sz="1200" dirty="0">
                <a:hlinkClick r:id="rId2">
                  <a:extLst>
                    <a:ext uri="{A12FA001-AC4F-418D-AE19-62706E023703}">
                      <ahyp:hlinkClr xmlns:ahyp="http://schemas.microsoft.com/office/drawing/2018/hyperlinkcolor" val="tx"/>
                    </a:ext>
                  </a:extLst>
                </a:hlinkClick>
              </a:rPr>
              <a:t>Steven Zucker</a:t>
            </a:r>
            <a:r>
              <a:rPr lang="en-US" sz="1200" dirty="0"/>
              <a:t>, Source: Flickr, License: </a:t>
            </a:r>
            <a:r>
              <a:rPr lang="en-US" sz="1200" dirty="0">
                <a:hlinkClick r:id="rId3">
                  <a:extLst>
                    <a:ext uri="{A12FA001-AC4F-418D-AE19-62706E023703}">
                      <ahyp:hlinkClr xmlns:ahyp="http://schemas.microsoft.com/office/drawing/2018/hyperlinkcolor" val="tx"/>
                    </a:ext>
                  </a:extLst>
                </a:hlinkClick>
              </a:rPr>
              <a:t>CC BY-NC-SA 2.0</a:t>
            </a:r>
            <a:r>
              <a:rPr lang="en-US" sz="1200" dirty="0"/>
              <a:t> (Crystal Bridges Museum of American Art, © The Andy Warhol Foundation for the Visual Arts)</a:t>
            </a:r>
          </a:p>
        </p:txBody>
      </p:sp>
      <p:pic>
        <p:nvPicPr>
          <p:cNvPr id="5" name="Picture 4">
            <a:extLst>
              <a:ext uri="{FF2B5EF4-FFF2-40B4-BE49-F238E27FC236}">
                <a16:creationId xmlns:a16="http://schemas.microsoft.com/office/drawing/2014/main" id="{16A69B29-4283-4B88-BC73-1B9DA33D39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9536" y="0"/>
            <a:ext cx="5354464" cy="6858000"/>
          </a:xfrm>
          <a:prstGeom prst="rect">
            <a:avLst/>
          </a:prstGeom>
        </p:spPr>
      </p:pic>
      <p:sp>
        <p:nvSpPr>
          <p:cNvPr id="2" name="Rectangle 1">
            <a:extLst>
              <a:ext uri="{FF2B5EF4-FFF2-40B4-BE49-F238E27FC236}">
                <a16:creationId xmlns:a16="http://schemas.microsoft.com/office/drawing/2014/main" id="{CB7DEB9A-80EB-4788-AD3E-16D30F41B4EE}"/>
              </a:ext>
            </a:extLst>
          </p:cNvPr>
          <p:cNvSpPr/>
          <p:nvPr/>
        </p:nvSpPr>
        <p:spPr>
          <a:xfrm>
            <a:off x="497840" y="1556997"/>
            <a:ext cx="3291696" cy="1077218"/>
          </a:xfrm>
          <a:prstGeom prst="rect">
            <a:avLst/>
          </a:prstGeom>
        </p:spPr>
        <p:txBody>
          <a:bodyPr wrap="square">
            <a:spAutoFit/>
          </a:bodyPr>
          <a:lstStyle/>
          <a:p>
            <a:pPr algn="r" fontAlgn="base">
              <a:spcBef>
                <a:spcPct val="0"/>
              </a:spcBef>
              <a:spcAft>
                <a:spcPct val="0"/>
              </a:spcAft>
              <a:defRPr/>
            </a:pPr>
            <a:r>
              <a:rPr lang="en-US" sz="1600" dirty="0">
                <a:ea typeface="ＭＳ Ｐゴシック" panose="020B0600070205080204" pitchFamily="34" charset="-128"/>
              </a:rPr>
              <a:t>He began his career as a graphic designer.</a:t>
            </a:r>
            <a:r>
              <a:rPr lang="en-US" sz="1600" dirty="0"/>
              <a:t> He moved from making art as advertisements to making advertisements as art.</a:t>
            </a:r>
          </a:p>
        </p:txBody>
      </p:sp>
    </p:spTree>
    <p:extLst>
      <p:ext uri="{BB962C8B-B14F-4D97-AF65-F5344CB8AC3E}">
        <p14:creationId xmlns:p14="http://schemas.microsoft.com/office/powerpoint/2010/main" val="32597473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docProps/app.xml><?xml version="1.0" encoding="utf-8"?>
<Properties xmlns="http://schemas.openxmlformats.org/officeDocument/2006/extended-properties" xmlns:vt="http://schemas.openxmlformats.org/officeDocument/2006/docPropsVTypes">
  <Template>Office Theme</Template>
  <TotalTime>1297</TotalTime>
  <Words>2649</Words>
  <Application>Microsoft Office PowerPoint</Application>
  <PresentationFormat>On-screen Show (4:3)</PresentationFormat>
  <Paragraphs>125</Paragraphs>
  <Slides>48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48</vt:i4>
      </vt:variant>
    </vt:vector>
  </HeadingPairs>
  <TitlesOfParts>
    <vt:vector size="52"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Marie Barry</dc:creator>
  <cp:lastModifiedBy>Marie Barry</cp:lastModifiedBy>
  <cp:revision>120</cp:revision>
  <dcterms:created xsi:type="dcterms:W3CDTF">2019-05-30T01:05:30Z</dcterms:created>
  <dcterms:modified xsi:type="dcterms:W3CDTF">2020-01-10T03:42:45Z</dcterms:modified>
</cp:coreProperties>
</file>