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embeddedFontLst>
    <p:embeddedFont>
      <p:font typeface="Corbel" panose="020B0503020204020204" pitchFamily="34" charset="0"/>
      <p:regular r:id="rId36"/>
      <p:bold r:id="rId37"/>
      <p:italic r:id="rId38"/>
      <p:boldItalic r:id="rId39"/>
    </p:embeddedFont>
    <p:embeddedFont>
      <p:font typeface="Helvetica Neue" panose="02000503000000020004" pitchFamily="2"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Proxima Nova" panose="02000506030000020004" pitchFamily="2" charset="77"/>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siFVWIhPXtI7CO+YIYvtE25UX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z.umn.edu/NavigatingChallengingConversations" TargetMode="External"/><Relationship Id="rId7" Type="http://schemas.openxmlformats.org/officeDocument/2006/relationships/hyperlink" Target="https://z.umn.edu/OEDWorkshopFeedbac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z.umn.edu/OEDEducationGoogleGroup" TargetMode="External"/><Relationship Id="rId5" Type="http://schemas.openxmlformats.org/officeDocument/2006/relationships/hyperlink" Target="https://diversity.umn.edu/education" TargetMode="External"/><Relationship Id="rId4" Type="http://schemas.openxmlformats.org/officeDocument/2006/relationships/hyperlink" Target="https://z.umn.edu/AccessChec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z.umn.edu/AccessChec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MbdxeFcQta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youtu.be/-WrZytUux3I"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Navigating Challenging Conversations PowerPoint: </a:t>
            </a:r>
            <a:r>
              <a:rPr lang="en-US" u="sng">
                <a:solidFill>
                  <a:schemeClr val="hlink"/>
                </a:solidFill>
                <a:latin typeface="Open Sans"/>
                <a:ea typeface="Open Sans"/>
                <a:cs typeface="Open Sans"/>
                <a:sym typeface="Open Sans"/>
                <a:hlinkClick r:id="rId3"/>
              </a:rPr>
              <a:t>https://z.umn.edu/NavigatingChallengingConversations</a:t>
            </a:r>
            <a:r>
              <a:rPr lang="en-US">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Access Check: </a:t>
            </a:r>
            <a:r>
              <a:rPr lang="en-US" u="sng">
                <a:solidFill>
                  <a:schemeClr val="hlink"/>
                </a:solidFill>
                <a:latin typeface="Open Sans"/>
                <a:ea typeface="Open Sans"/>
                <a:cs typeface="Open Sans"/>
                <a:sym typeface="Open Sans"/>
                <a:hlinkClick r:id="rId4"/>
              </a:rPr>
              <a:t>https://z.umn.edu/AccessCheck</a:t>
            </a:r>
            <a:r>
              <a:rPr lang="en-US">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Check out our Education Program Website for additional resources: </a:t>
            </a:r>
            <a:r>
              <a:rPr lang="en-US" u="sng">
                <a:solidFill>
                  <a:schemeClr val="hlink"/>
                </a:solidFill>
                <a:latin typeface="Open Sans"/>
                <a:ea typeface="Open Sans"/>
                <a:cs typeface="Open Sans"/>
                <a:sym typeface="Open Sans"/>
                <a:hlinkClick r:id="rId5"/>
              </a:rPr>
              <a:t>https://diversity.umn.edu/education</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Join our Education Program Email to stay up to date on our offerings: </a:t>
            </a:r>
            <a:r>
              <a:rPr lang="en-US" u="sng">
                <a:solidFill>
                  <a:schemeClr val="hlink"/>
                </a:solidFill>
                <a:latin typeface="Open Sans"/>
                <a:ea typeface="Open Sans"/>
                <a:cs typeface="Open Sans"/>
                <a:sym typeface="Open Sans"/>
                <a:hlinkClick r:id="rId6"/>
              </a:rPr>
              <a:t>https://z.umn.edu/OEDEducationGoogleGroup</a:t>
            </a:r>
            <a:r>
              <a:rPr lang="en-US">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Feedback form:</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u="sng">
                <a:solidFill>
                  <a:schemeClr val="hlink"/>
                </a:solidFill>
                <a:latin typeface="Open Sans"/>
                <a:ea typeface="Open Sans"/>
                <a:cs typeface="Open Sans"/>
                <a:sym typeface="Open Sans"/>
                <a:hlinkClick r:id="rId7"/>
              </a:rPr>
              <a:t>https://z.umn.edu/OEDWorkshopFeedback</a:t>
            </a:r>
            <a:r>
              <a:rPr lang="en-US">
                <a:latin typeface="Open Sans"/>
                <a:ea typeface="Open Sans"/>
                <a:cs typeface="Open Sans"/>
                <a:sym typeface="Open Sans"/>
              </a:rPr>
              <a:t> </a:t>
            </a:r>
            <a:endParaRPr/>
          </a:p>
        </p:txBody>
      </p:sp>
      <p:sp>
        <p:nvSpPr>
          <p:cNvPr id="98" name="Google Shape;98;p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ded055d97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eded055d97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Paul</a:t>
            </a:r>
            <a:endParaRPr/>
          </a:p>
        </p:txBody>
      </p:sp>
      <p:sp>
        <p:nvSpPr>
          <p:cNvPr id="175" name="Google Shape;175;geded055d97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ded055d97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eded055d97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Kelly</a:t>
            </a:r>
            <a:endParaRPr/>
          </a:p>
        </p:txBody>
      </p:sp>
      <p:sp>
        <p:nvSpPr>
          <p:cNvPr id="192" name="Google Shape;192;geded055d97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ded055d97_0_1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eded055d97_0_1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Kelly</a:t>
            </a:r>
            <a:endParaRPr/>
          </a:p>
        </p:txBody>
      </p:sp>
      <p:sp>
        <p:nvSpPr>
          <p:cNvPr id="199" name="Google Shape;199;geded055d97_0_1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117a09cae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Paul</a:t>
            </a:r>
            <a:endParaRPr/>
          </a:p>
        </p:txBody>
      </p:sp>
      <p:sp>
        <p:nvSpPr>
          <p:cNvPr id="206" name="Google Shape;206;gf117a09cae_0_10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ded055d97_0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eded055d97_0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Paul</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Add to chat:</a:t>
            </a:r>
            <a:endParaRPr/>
          </a:p>
          <a:p>
            <a:pPr marL="0" lvl="0" indent="0" algn="l" rtl="0">
              <a:lnSpc>
                <a:spcPct val="100000"/>
              </a:lnSpc>
              <a:spcBef>
                <a:spcPts val="0"/>
              </a:spcBef>
              <a:spcAft>
                <a:spcPts val="0"/>
              </a:spcAft>
              <a:buSzPts val="1100"/>
              <a:buNone/>
            </a:pPr>
            <a:r>
              <a:rPr lang="en-US"/>
              <a:t>Self Reflection: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US"/>
              <a:t>Think about a time when your intent and the impact you caused did not match up.  Maybe you were unexpectedly called out for something you said, or a program you created had a negative impact.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How did you respond?  What feelings did you experience?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215" name="Google Shape;215;geded055d97_0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ded055d97_0_3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eded055d97_0_3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Kelly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ded055d97_0_3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eded055d97_0_3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Kelly</a:t>
            </a:r>
            <a:endParaRPr/>
          </a:p>
          <a:p>
            <a:pPr marL="0" lvl="0" indent="0" algn="l" rtl="0">
              <a:spcBef>
                <a:spcPts val="0"/>
              </a:spcBef>
              <a:spcAft>
                <a:spcPts val="0"/>
              </a:spcAft>
              <a:buNone/>
            </a:pPr>
            <a:endParaRPr/>
          </a:p>
        </p:txBody>
      </p:sp>
      <p:sp>
        <p:nvSpPr>
          <p:cNvPr id="228" name="Google Shape;228;geded055d97_0_3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ded055d97_0_39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eded055d97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Paul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ded055d97_0_5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eded055d97_0_5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a:t>Paul</a:t>
            </a:r>
            <a:endParaRPr b="0"/>
          </a:p>
        </p:txBody>
      </p:sp>
      <p:sp>
        <p:nvSpPr>
          <p:cNvPr id="244" name="Google Shape;244;geded055d97_0_5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eded055d97_0_6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eded055d97_0_6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Kelly</a:t>
            </a:r>
            <a:endParaRPr/>
          </a:p>
        </p:txBody>
      </p:sp>
      <p:sp>
        <p:nvSpPr>
          <p:cNvPr id="274" name="Google Shape;274;geded055d97_0_6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c425d763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Personal team Intros</a:t>
            </a:r>
            <a:endParaRPr/>
          </a:p>
        </p:txBody>
      </p:sp>
      <p:sp>
        <p:nvSpPr>
          <p:cNvPr id="106" name="Google Shape;106;g13c425d763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eded055d97_0_7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eded055d97_0_7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Kelly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83" name="Google Shape;283;geded055d97_0_7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072ee70faa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2072ee70faa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381000" lvl="0" indent="0" algn="l" rtl="0">
              <a:lnSpc>
                <a:spcPct val="115000"/>
              </a:lnSpc>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marR="381000" lvl="0" indent="0" algn="l" rtl="0">
              <a:lnSpc>
                <a:spcPct val="115000"/>
              </a:lnSpc>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marR="381000" lvl="0" indent="0" algn="l" rtl="0">
              <a:lnSpc>
                <a:spcPct val="115000"/>
              </a:lnSpc>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ded055d97_0_7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eded055d97_0_7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Open Sans"/>
                <a:ea typeface="Open Sans"/>
                <a:cs typeface="Open Sans"/>
                <a:sym typeface="Open Sans"/>
              </a:rPr>
              <a:t>Add to chat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Scenario 1:</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In a staff meeting, a relatively new staff member raises her hand and asks about starting a small diversity committee within the unit.  Someone mentions that there used to be one, but it hasn’t been very active for the past couple years.  The Director of the unit says “I think that’s a great idea, but I’m concerned about capacity.  We’re down 3 people now, so I just don’t know how we’re going to be able to pull this off.  I suggest we talk about it next semester.”</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How would you define the problem in this situation? What would you do in this situation?  What might be your goal in this situation?</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98" name="Google Shape;298;geded055d97_0_7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ded055d97_0_7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eded055d97_0_7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Open Sans"/>
                <a:ea typeface="Open Sans"/>
                <a:cs typeface="Open Sans"/>
                <a:sym typeface="Open Sans"/>
              </a:rPr>
              <a:t>Add to chat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Scenario 2:  </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In a classroom, you mention something about women working to gain equity with men.  A student says “Aren’t women already equal?”  Another student jumps in, saying “Yeah, I don’t get why we even need feminism anymore.  I’m female, and I’ve never faced any discrimination.  In fact, more women are entering college than men.  I think maybe we need to pay more attention to men’s issues.”</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How would you define the problem in this situation? What would you do in this situation?  What might be your goal in this situation?</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05" name="Google Shape;305;geded055d97_0_7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eded055d97_0_7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eded055d97_0_7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Open Sans"/>
                <a:ea typeface="Open Sans"/>
                <a:cs typeface="Open Sans"/>
                <a:sym typeface="Open Sans"/>
              </a:rPr>
              <a:t>Add to chat -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US">
                <a:latin typeface="Open Sans"/>
                <a:ea typeface="Open Sans"/>
                <a:cs typeface="Open Sans"/>
                <a:sym typeface="Open Sans"/>
              </a:rPr>
              <a:t>Scenario 3:</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In a departmental training about racism in MN, someone brings up the Black Lives Matter movement.  You notice one of your colleagues is quiet and seems agitated.  When the facilitator opens the discussion up and ask for comments from those who haven’t spoken yet, a staff member who is a white man says:</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“I’m getting really frustrated hearing all this talk about ‘white privilege.’  I don’t have any privilege.  My dad was unemployed half of my life and my brother just lost his house.  I feel like every racial or diverse person will always get a job first, especially if they’re also a woman.  So maybe we should stop beating up on white guys.  Maybe we should focus on what we never talk about– class.”</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latin typeface="Open Sans"/>
                <a:ea typeface="Open Sans"/>
                <a:cs typeface="Open Sans"/>
                <a:sym typeface="Open Sans"/>
              </a:rPr>
              <a:t>How would you define the problem in this situation? What would you do in this situation?  What might be your goal in this situation?</a:t>
            </a: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312" name="Google Shape;312;geded055d97_0_7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f117a09cae_0_7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f117a09cae_0_7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Kelly</a:t>
            </a:r>
            <a:endParaRPr/>
          </a:p>
        </p:txBody>
      </p:sp>
      <p:sp>
        <p:nvSpPr>
          <p:cNvPr id="319" name="Google Shape;319;gf117a09cae_0_7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eded055d97_0_8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eded055d97_0_8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Kelly</a:t>
            </a:r>
            <a:endParaRPr/>
          </a:p>
        </p:txBody>
      </p:sp>
      <p:sp>
        <p:nvSpPr>
          <p:cNvPr id="326" name="Google Shape;326;geded055d97_0_8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ded055d97_0_8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eded055d97_0_8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Paul</a:t>
            </a:r>
            <a:endParaRPr/>
          </a:p>
        </p:txBody>
      </p:sp>
      <p:sp>
        <p:nvSpPr>
          <p:cNvPr id="334" name="Google Shape;334;geded055d97_0_8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ded055d97_0_8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geded055d97_0_8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Kelly</a:t>
            </a:r>
            <a:endParaRPr/>
          </a:p>
        </p:txBody>
      </p:sp>
      <p:sp>
        <p:nvSpPr>
          <p:cNvPr id="341" name="Google Shape;341;geded055d97_0_8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ded055d97_0_8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eded055d97_0_8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Paul</a:t>
            </a:r>
            <a:endParaRPr/>
          </a:p>
        </p:txBody>
      </p:sp>
      <p:sp>
        <p:nvSpPr>
          <p:cNvPr id="350" name="Google Shape;350;geded055d97_0_8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bcfbfe0d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Access Check: </a:t>
            </a:r>
            <a:r>
              <a:rPr lang="en-US" u="sng">
                <a:solidFill>
                  <a:schemeClr val="hlink"/>
                </a:solidFill>
                <a:latin typeface="Open Sans"/>
                <a:ea typeface="Open Sans"/>
                <a:cs typeface="Open Sans"/>
                <a:sym typeface="Open Sans"/>
                <a:hlinkClick r:id="rId3"/>
              </a:rPr>
              <a:t>https://z.umn.edu/AccessCheck</a:t>
            </a:r>
            <a:r>
              <a:rPr lang="en-US">
                <a:solidFill>
                  <a:schemeClr val="dk1"/>
                </a:solidFill>
                <a:latin typeface="Open Sans"/>
                <a:ea typeface="Open Sans"/>
                <a:cs typeface="Open Sans"/>
                <a:sym typeface="Open Sans"/>
              </a:rPr>
              <a:t> </a:t>
            </a:r>
            <a:endParaRPr/>
          </a:p>
        </p:txBody>
      </p:sp>
      <p:sp>
        <p:nvSpPr>
          <p:cNvPr id="113" name="Google Shape;113;gebcfbfe0d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ded055d97_0_8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eded055d97_0_8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Kelly</a:t>
            </a:r>
            <a:endParaRPr/>
          </a:p>
        </p:txBody>
      </p:sp>
      <p:sp>
        <p:nvSpPr>
          <p:cNvPr id="357" name="Google Shape;357;geded055d97_0_8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ded055d97_0_9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eded055d97_0_9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900">
                <a:latin typeface="Helvetica Neue"/>
                <a:ea typeface="Helvetica Neue"/>
                <a:cs typeface="Helvetica Neue"/>
                <a:sym typeface="Helvetica Neue"/>
              </a:rPr>
              <a:t>Paul to end</a:t>
            </a:r>
            <a:endParaRPr sz="900">
              <a:latin typeface="Helvetica Neue"/>
              <a:ea typeface="Helvetica Neue"/>
              <a:cs typeface="Helvetica Neue"/>
              <a:sym typeface="Helvetica Neue"/>
            </a:endParaRPr>
          </a:p>
          <a:p>
            <a:pPr marL="0" lvl="0" indent="0" algn="l" rtl="0">
              <a:spcBef>
                <a:spcPts val="0"/>
              </a:spcBef>
              <a:spcAft>
                <a:spcPts val="0"/>
              </a:spcAft>
              <a:buNone/>
            </a:pPr>
            <a:endParaRPr sz="900">
              <a:latin typeface="Helvetica Neue"/>
              <a:ea typeface="Helvetica Neue"/>
              <a:cs typeface="Helvetica Neue"/>
              <a:sym typeface="Helvetica Neue"/>
            </a:endParaRPr>
          </a:p>
        </p:txBody>
      </p:sp>
      <p:sp>
        <p:nvSpPr>
          <p:cNvPr id="364" name="Google Shape;364;geded055d97_0_9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c425d7632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g13c425d7632_0_16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3c425d7632_0_8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13c425d7632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08cc6554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108cc6554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Group Discussion: </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What makes an effective educator/leader?</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Options to share: unmute or raise your hand, share your name and your comment/question or use the zoom chat box</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Please note: if you wish to share anonymously, please private chat myself or Kelly Collins.</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marR="381000" lvl="0" indent="0" algn="l" rtl="0">
              <a:lnSpc>
                <a:spcPct val="115000"/>
              </a:lnSpc>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117a09cae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Kelly</a:t>
            </a:r>
            <a:endParaRPr/>
          </a:p>
        </p:txBody>
      </p:sp>
      <p:sp>
        <p:nvSpPr>
          <p:cNvPr id="134" name="Google Shape;134;gf117a09cae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f117a09cae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f117a09ca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Kelly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ded055d9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eded055d9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solidFill>
                  <a:schemeClr val="dk1"/>
                </a:solidFill>
                <a:latin typeface="Open Sans"/>
                <a:ea typeface="Open Sans"/>
                <a:cs typeface="Open Sans"/>
                <a:sym typeface="Open Sans"/>
              </a:rPr>
              <a:t>Kelly</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a:solidFill>
                  <a:schemeClr val="dk1"/>
                </a:solidFill>
                <a:latin typeface="Open Sans"/>
                <a:ea typeface="Open Sans"/>
                <a:cs typeface="Open Sans"/>
                <a:sym typeface="Open Sans"/>
              </a:rPr>
              <a:t>Jay Smooth, Host of Underground Railroad Ted Talk (11 minutes of 57 seconds): </a:t>
            </a:r>
            <a:r>
              <a:rPr lang="en-US"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https://www.youtube.com/watch?v=MbdxeFcQtaU</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Arial"/>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Arial"/>
              <a:buNone/>
            </a:pPr>
            <a:r>
              <a:rPr lang="en-US">
                <a:solidFill>
                  <a:schemeClr val="dk1"/>
                </a:solidFill>
                <a:latin typeface="Open Sans"/>
                <a:ea typeface="Open Sans"/>
                <a:cs typeface="Open Sans"/>
                <a:sym typeface="Open Sans"/>
              </a:rPr>
              <a:t>Additional Resource:</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200"/>
              <a:buFont typeface="Arial"/>
              <a:buNone/>
            </a:pPr>
            <a:r>
              <a:rPr lang="en-US">
                <a:solidFill>
                  <a:schemeClr val="dk1"/>
                </a:solidFill>
                <a:latin typeface="Open Sans"/>
                <a:ea typeface="Open Sans"/>
                <a:cs typeface="Open Sans"/>
                <a:sym typeface="Open Sans"/>
              </a:rPr>
              <a:t>How to Tell Someone They Sound Racist - </a:t>
            </a:r>
            <a:r>
              <a:rPr lang="en-US" u="sng">
                <a:solidFill>
                  <a:srgbClr val="0563C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https://youtu.be/-WrZytUux3I</a:t>
            </a:r>
            <a:endParaRPr>
              <a:solidFill>
                <a:schemeClr val="dk1"/>
              </a:solidFill>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sz="1200">
              <a:solidFill>
                <a:srgbClr val="8DA9DB"/>
              </a:solidFill>
            </a:endParaRPr>
          </a:p>
          <a:p>
            <a:pPr marL="0" lvl="0" indent="0" algn="l" rtl="0">
              <a:spcBef>
                <a:spcPts val="0"/>
              </a:spcBef>
              <a:spcAft>
                <a:spcPts val="0"/>
              </a:spcAft>
              <a:buNone/>
            </a:pPr>
            <a:endParaRPr/>
          </a:p>
        </p:txBody>
      </p:sp>
      <p:sp>
        <p:nvSpPr>
          <p:cNvPr id="147" name="Google Shape;147;geded055d97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ded055d97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eded055d97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Paul</a:t>
            </a:r>
            <a:endParaRPr/>
          </a:p>
        </p:txBody>
      </p:sp>
      <p:sp>
        <p:nvSpPr>
          <p:cNvPr id="161" name="Google Shape;161;geded055d97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CC33"/>
        </a:solidFill>
        <a:effectLst/>
      </p:bgPr>
    </p:bg>
    <p:spTree>
      <p:nvGrpSpPr>
        <p:cNvPr id="1" name="Shape 12"/>
        <p:cNvGrpSpPr/>
        <p:nvPr/>
      </p:nvGrpSpPr>
      <p:grpSpPr>
        <a:xfrm>
          <a:off x="0" y="0"/>
          <a:ext cx="0" cy="0"/>
          <a:chOff x="0" y="0"/>
          <a:chExt cx="0" cy="0"/>
        </a:xfrm>
      </p:grpSpPr>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7A0019"/>
              </a:buClr>
              <a:buSzPts val="6000"/>
              <a:buFont typeface="Arial"/>
              <a:buNone/>
              <a:defRPr sz="6000">
                <a:solidFill>
                  <a:srgbClr val="7A001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4"/>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1">
  <p:cSld name="PICTURE_WITH_CAPTION_TEXT_1">
    <p:spTree>
      <p:nvGrpSpPr>
        <p:cNvPr id="1" name="Shape 84"/>
        <p:cNvGrpSpPr/>
        <p:nvPr/>
      </p:nvGrpSpPr>
      <p:grpSpPr>
        <a:xfrm>
          <a:off x="0" y="0"/>
          <a:ext cx="0" cy="0"/>
          <a:chOff x="0" y="0"/>
          <a:chExt cx="0" cy="0"/>
        </a:xfrm>
      </p:grpSpPr>
      <p:sp>
        <p:nvSpPr>
          <p:cNvPr id="85" name="Google Shape;85;geded055d97_0_298"/>
          <p:cNvSpPr txBox="1">
            <a:spLocks noGrp="1"/>
          </p:cNvSpPr>
          <p:nvPr>
            <p:ph type="title"/>
          </p:nvPr>
        </p:nvSpPr>
        <p:spPr>
          <a:xfrm>
            <a:off x="839788" y="228601"/>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Helvetica Neue"/>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geded055d97_0_298"/>
          <p:cNvSpPr>
            <a:spLocks noGrp="1"/>
          </p:cNvSpPr>
          <p:nvPr>
            <p:ph type="pic" idx="2"/>
          </p:nvPr>
        </p:nvSpPr>
        <p:spPr>
          <a:xfrm>
            <a:off x="5183188" y="6826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87" name="Google Shape;87;geded055d97_0_298"/>
          <p:cNvSpPr txBox="1">
            <a:spLocks noGrp="1"/>
          </p:cNvSpPr>
          <p:nvPr>
            <p:ph type="body" idx="1"/>
          </p:nvPr>
        </p:nvSpPr>
        <p:spPr>
          <a:xfrm>
            <a:off x="838204" y="1959864"/>
            <a:ext cx="3932100" cy="3743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pic>
        <p:nvPicPr>
          <p:cNvPr id="88" name="Google Shape;88;geded055d97_0_298"/>
          <p:cNvPicPr preferRelativeResize="0"/>
          <p:nvPr/>
        </p:nvPicPr>
        <p:blipFill rotWithShape="1">
          <a:blip r:embed="rId2">
            <a:alphaModFix/>
          </a:blip>
          <a:srcRect/>
          <a:stretch/>
        </p:blipFill>
        <p:spPr>
          <a:xfrm>
            <a:off x="-3121" y="-594"/>
            <a:ext cx="841321" cy="6858593"/>
          </a:xfrm>
          <a:prstGeom prst="rect">
            <a:avLst/>
          </a:prstGeom>
          <a:noFill/>
          <a:ln>
            <a:noFill/>
          </a:ln>
        </p:spPr>
      </p:pic>
      <p:pic>
        <p:nvPicPr>
          <p:cNvPr id="89" name="Google Shape;89;geded055d97_0_298" descr="OED_wordmark_4-03.eps"/>
          <p:cNvPicPr preferRelativeResize="0"/>
          <p:nvPr/>
        </p:nvPicPr>
        <p:blipFill rotWithShape="1">
          <a:blip r:embed="rId3">
            <a:alphaModFix/>
          </a:blip>
          <a:srcRect/>
          <a:stretch/>
        </p:blipFill>
        <p:spPr>
          <a:xfrm>
            <a:off x="9944100" y="5878452"/>
            <a:ext cx="2247899" cy="711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2">
  <p:cSld name="PICTURE_WITH_CAPTION_TEXT_2">
    <p:spTree>
      <p:nvGrpSpPr>
        <p:cNvPr id="1" name="Shape 90"/>
        <p:cNvGrpSpPr/>
        <p:nvPr/>
      </p:nvGrpSpPr>
      <p:grpSpPr>
        <a:xfrm>
          <a:off x="0" y="0"/>
          <a:ext cx="0" cy="0"/>
          <a:chOff x="0" y="0"/>
          <a:chExt cx="0" cy="0"/>
        </a:xfrm>
      </p:grpSpPr>
      <p:sp>
        <p:nvSpPr>
          <p:cNvPr id="91" name="Google Shape;91;geded055d97_0_684"/>
          <p:cNvSpPr txBox="1">
            <a:spLocks noGrp="1"/>
          </p:cNvSpPr>
          <p:nvPr>
            <p:ph type="title"/>
          </p:nvPr>
        </p:nvSpPr>
        <p:spPr>
          <a:xfrm>
            <a:off x="839788" y="228601"/>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3200"/>
              <a:buFont typeface="Helvetica Neue"/>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eded055d97_0_684"/>
          <p:cNvSpPr>
            <a:spLocks noGrp="1"/>
          </p:cNvSpPr>
          <p:nvPr>
            <p:ph type="pic" idx="2"/>
          </p:nvPr>
        </p:nvSpPr>
        <p:spPr>
          <a:xfrm>
            <a:off x="5183188" y="6826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93" name="Google Shape;93;geded055d97_0_684"/>
          <p:cNvSpPr txBox="1">
            <a:spLocks noGrp="1"/>
          </p:cNvSpPr>
          <p:nvPr>
            <p:ph type="body" idx="1"/>
          </p:nvPr>
        </p:nvSpPr>
        <p:spPr>
          <a:xfrm>
            <a:off x="838204" y="1959864"/>
            <a:ext cx="3932100" cy="3743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lt1"/>
              </a:buClr>
              <a:buSzPts val="1600"/>
              <a:buNone/>
              <a:defRPr sz="1600"/>
            </a:lvl1pPr>
            <a:lvl2pPr marL="914400" lvl="1" indent="-228600" algn="l" rtl="0">
              <a:lnSpc>
                <a:spcPct val="90000"/>
              </a:lnSpc>
              <a:spcBef>
                <a:spcPts val="500"/>
              </a:spcBef>
              <a:spcAft>
                <a:spcPts val="0"/>
              </a:spcAft>
              <a:buClr>
                <a:schemeClr val="lt1"/>
              </a:buClr>
              <a:buSzPts val="1400"/>
              <a:buNone/>
              <a:defRPr sz="1400"/>
            </a:lvl2pPr>
            <a:lvl3pPr marL="1371600" lvl="2" indent="-228600" algn="l" rtl="0">
              <a:lnSpc>
                <a:spcPct val="90000"/>
              </a:lnSpc>
              <a:spcBef>
                <a:spcPts val="500"/>
              </a:spcBef>
              <a:spcAft>
                <a:spcPts val="0"/>
              </a:spcAft>
              <a:buClr>
                <a:schemeClr val="lt1"/>
              </a:buClr>
              <a:buSzPts val="1200"/>
              <a:buNone/>
              <a:defRPr sz="1200"/>
            </a:lvl3pPr>
            <a:lvl4pPr marL="1828800" lvl="3" indent="-228600" algn="l" rtl="0">
              <a:lnSpc>
                <a:spcPct val="90000"/>
              </a:lnSpc>
              <a:spcBef>
                <a:spcPts val="500"/>
              </a:spcBef>
              <a:spcAft>
                <a:spcPts val="0"/>
              </a:spcAft>
              <a:buClr>
                <a:schemeClr val="lt1"/>
              </a:buClr>
              <a:buSzPts val="1000"/>
              <a:buNone/>
              <a:defRPr sz="1000"/>
            </a:lvl4pPr>
            <a:lvl5pPr marL="2286000" lvl="4" indent="-228600" algn="l" rtl="0">
              <a:lnSpc>
                <a:spcPct val="90000"/>
              </a:lnSpc>
              <a:spcBef>
                <a:spcPts val="500"/>
              </a:spcBef>
              <a:spcAft>
                <a:spcPts val="0"/>
              </a:spcAft>
              <a:buClr>
                <a:schemeClr val="lt1"/>
              </a:buClr>
              <a:buSzPts val="1000"/>
              <a:buNone/>
              <a:defRPr sz="1000"/>
            </a:lvl5pPr>
            <a:lvl6pPr marL="2743200" lvl="5" indent="-228600" algn="l" rtl="0">
              <a:lnSpc>
                <a:spcPct val="90000"/>
              </a:lnSpc>
              <a:spcBef>
                <a:spcPts val="500"/>
              </a:spcBef>
              <a:spcAft>
                <a:spcPts val="0"/>
              </a:spcAft>
              <a:buClr>
                <a:schemeClr val="lt1"/>
              </a:buClr>
              <a:buSzPts val="1000"/>
              <a:buNone/>
              <a:defRPr sz="1000"/>
            </a:lvl6pPr>
            <a:lvl7pPr marL="3200400" lvl="6" indent="-228600" algn="l" rtl="0">
              <a:lnSpc>
                <a:spcPct val="90000"/>
              </a:lnSpc>
              <a:spcBef>
                <a:spcPts val="500"/>
              </a:spcBef>
              <a:spcAft>
                <a:spcPts val="0"/>
              </a:spcAft>
              <a:buClr>
                <a:schemeClr val="lt1"/>
              </a:buClr>
              <a:buSzPts val="1000"/>
              <a:buNone/>
              <a:defRPr sz="1000"/>
            </a:lvl7pPr>
            <a:lvl8pPr marL="3657600" lvl="7" indent="-228600" algn="l" rtl="0">
              <a:lnSpc>
                <a:spcPct val="90000"/>
              </a:lnSpc>
              <a:spcBef>
                <a:spcPts val="500"/>
              </a:spcBef>
              <a:spcAft>
                <a:spcPts val="0"/>
              </a:spcAft>
              <a:buClr>
                <a:schemeClr val="lt1"/>
              </a:buClr>
              <a:buSzPts val="1000"/>
              <a:buNone/>
              <a:defRPr sz="1000"/>
            </a:lvl8pPr>
            <a:lvl9pPr marL="4114800" lvl="8" indent="-228600" algn="l" rtl="0">
              <a:lnSpc>
                <a:spcPct val="90000"/>
              </a:lnSpc>
              <a:spcBef>
                <a:spcPts val="500"/>
              </a:spcBef>
              <a:spcAft>
                <a:spcPts val="0"/>
              </a:spcAft>
              <a:buClr>
                <a:schemeClr val="lt1"/>
              </a:buClr>
              <a:buSzPts val="1000"/>
              <a:buNone/>
              <a:defRPr sz="1000"/>
            </a:lvl9pPr>
          </a:lstStyle>
          <a:p>
            <a:endParaRPr/>
          </a:p>
        </p:txBody>
      </p:sp>
      <p:pic>
        <p:nvPicPr>
          <p:cNvPr id="94" name="Google Shape;94;geded055d97_0_684"/>
          <p:cNvPicPr preferRelativeResize="0"/>
          <p:nvPr/>
        </p:nvPicPr>
        <p:blipFill rotWithShape="1">
          <a:blip r:embed="rId2">
            <a:alphaModFix/>
          </a:blip>
          <a:srcRect/>
          <a:stretch/>
        </p:blipFill>
        <p:spPr>
          <a:xfrm>
            <a:off x="-3121" y="-594"/>
            <a:ext cx="841321" cy="6858593"/>
          </a:xfrm>
          <a:prstGeom prst="rect">
            <a:avLst/>
          </a:prstGeom>
          <a:noFill/>
          <a:ln>
            <a:noFill/>
          </a:ln>
        </p:spPr>
      </p:pic>
      <p:pic>
        <p:nvPicPr>
          <p:cNvPr id="95" name="Google Shape;95;geded055d97_0_684" descr="OED_wordmark_4-03.eps"/>
          <p:cNvPicPr preferRelativeResize="0"/>
          <p:nvPr/>
        </p:nvPicPr>
        <p:blipFill rotWithShape="1">
          <a:blip r:embed="rId3">
            <a:alphaModFix/>
          </a:blip>
          <a:srcRect/>
          <a:stretch/>
        </p:blipFill>
        <p:spPr>
          <a:xfrm>
            <a:off x="9944100" y="5878452"/>
            <a:ext cx="2247899" cy="711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Maroon" type="tx">
  <p:cSld name="TITLE_AND_BODY">
    <p:spTree>
      <p:nvGrpSpPr>
        <p:cNvPr id="1" name="Shape 15"/>
        <p:cNvGrpSpPr/>
        <p:nvPr/>
      </p:nvGrpSpPr>
      <p:grpSpPr>
        <a:xfrm>
          <a:off x="0" y="0"/>
          <a:ext cx="0" cy="0"/>
          <a:chOff x="0" y="0"/>
          <a:chExt cx="0" cy="0"/>
        </a:xfrm>
      </p:grpSpPr>
      <p:sp>
        <p:nvSpPr>
          <p:cNvPr id="16" name="Google Shape;16;geeceeed8b6_0_100"/>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eeceeed8b6_0_100"/>
          <p:cNvSpPr txBox="1">
            <a:spLocks noGrp="1"/>
          </p:cNvSpPr>
          <p:nvPr>
            <p:ph type="body" idx="1"/>
          </p:nvPr>
        </p:nvSpPr>
        <p:spPr>
          <a:xfrm>
            <a:off x="415600" y="1219200"/>
            <a:ext cx="11360700" cy="4998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8" name="Google Shape;18;geeceeed8b6_0_10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200"/>
              <a:buFont typeface="Arial"/>
              <a:buNone/>
              <a:defRPr sz="1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geeceeed8b6_0_100"/>
          <p:cNvSpPr/>
          <p:nvPr/>
        </p:nvSpPr>
        <p:spPr>
          <a:xfrm>
            <a:off x="415606" y="155975"/>
            <a:ext cx="1097400" cy="1097400"/>
          </a:xfrm>
          <a:prstGeom prst="ellipse">
            <a:avLst/>
          </a:prstGeom>
          <a:solidFill>
            <a:srgbClr val="FFCC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1513000" y="42067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9"/>
          <p:cNvSpPr/>
          <p:nvPr/>
        </p:nvSpPr>
        <p:spPr>
          <a:xfrm>
            <a:off x="415606" y="479213"/>
            <a:ext cx="1097400" cy="1097400"/>
          </a:xfrm>
          <a:prstGeom prst="ellipse">
            <a:avLst/>
          </a:prstGeom>
          <a:solidFill>
            <a:srgbClr val="FFCC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5"/>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5"/>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12"/>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a:spLocks noGrp="1"/>
          </p:cNvSpPr>
          <p:nvPr>
            <p:ph type="pic" idx="2"/>
          </p:nvPr>
        </p:nvSpPr>
        <p:spPr>
          <a:xfrm>
            <a:off x="5183188" y="987425"/>
            <a:ext cx="6172200" cy="4873625"/>
          </a:xfrm>
          <a:prstGeom prst="rect">
            <a:avLst/>
          </a:prstGeom>
          <a:noFill/>
          <a:ln>
            <a:noFill/>
          </a:ln>
        </p:spPr>
      </p:sp>
      <p:sp>
        <p:nvSpPr>
          <p:cNvPr id="50" name="Google Shape;50;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6"/>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3"/>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8" name="Google Shape;8;p7"/>
          <p:cNvSpPr txBox="1">
            <a:spLocks noGrp="1"/>
          </p:cNvSpPr>
          <p:nvPr>
            <p:ph type="dt" idx="10"/>
          </p:nvPr>
        </p:nvSpPr>
        <p:spPr>
          <a:xfrm>
            <a:off x="838200" y="6256228"/>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9" name="Google Shape;9;p7"/>
          <p:cNvSpPr txBox="1">
            <a:spLocks noGrp="1"/>
          </p:cNvSpPr>
          <p:nvPr>
            <p:ph type="ftr" idx="11"/>
          </p:nvPr>
        </p:nvSpPr>
        <p:spPr>
          <a:xfrm>
            <a:off x="4038600" y="6256228"/>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0" name="Google Shape;10;p7"/>
          <p:cNvSpPr txBox="1">
            <a:spLocks noGrp="1"/>
          </p:cNvSpPr>
          <p:nvPr>
            <p:ph type="sldNum" idx="12"/>
          </p:nvPr>
        </p:nvSpPr>
        <p:spPr>
          <a:xfrm>
            <a:off x="8610600" y="6256228"/>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7"/>
          <p:cNvSpPr/>
          <p:nvPr/>
        </p:nvSpPr>
        <p:spPr>
          <a:xfrm>
            <a:off x="0" y="6599816"/>
            <a:ext cx="12192000" cy="258184"/>
          </a:xfrm>
          <a:prstGeom prst="rect">
            <a:avLst/>
          </a:prstGeom>
          <a:solidFill>
            <a:srgbClr val="FFCC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oeded@umn.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mailto:oeded@umn.edu" TargetMode="External"/><Relationship Id="rId5" Type="http://schemas.openxmlformats.org/officeDocument/2006/relationships/hyperlink" Target="http://diversity.umn.edu/education" TargetMode="External"/><Relationship Id="rId4" Type="http://schemas.openxmlformats.org/officeDocument/2006/relationships/hyperlink" Target="https://forms.gle/z8ocaAJE8ghzXzxu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WrZytUux3I"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youtube.com/watch?v=MbdxeFcQta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200"/>
              <a:buNone/>
            </a:pPr>
            <a:endParaRPr sz="3400">
              <a:latin typeface="Open Sans"/>
              <a:ea typeface="Open Sans"/>
              <a:cs typeface="Open Sans"/>
              <a:sym typeface="Open Sans"/>
            </a:endParaRPr>
          </a:p>
          <a:p>
            <a:pPr marL="0" lvl="0" indent="0" algn="ctr" rtl="0">
              <a:lnSpc>
                <a:spcPct val="90000"/>
              </a:lnSpc>
              <a:spcBef>
                <a:spcPts val="0"/>
              </a:spcBef>
              <a:spcAft>
                <a:spcPts val="0"/>
              </a:spcAft>
              <a:buClr>
                <a:schemeClr val="dk1"/>
              </a:buClr>
              <a:buSzPts val="2200"/>
              <a:buNone/>
            </a:pPr>
            <a:r>
              <a:rPr lang="en-US" sz="3400">
                <a:latin typeface="Open Sans"/>
                <a:ea typeface="Open Sans"/>
                <a:cs typeface="Open Sans"/>
                <a:sym typeface="Open Sans"/>
              </a:rPr>
              <a:t>Workshop</a:t>
            </a:r>
            <a:endParaRPr sz="3400">
              <a:latin typeface="Open Sans"/>
              <a:ea typeface="Open Sans"/>
              <a:cs typeface="Open Sans"/>
              <a:sym typeface="Open Sans"/>
            </a:endParaRPr>
          </a:p>
        </p:txBody>
      </p:sp>
      <p:sp>
        <p:nvSpPr>
          <p:cNvPr id="101" name="Google Shape;101;p1"/>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7A0019"/>
              </a:buClr>
              <a:buSzPts val="6000"/>
              <a:buFont typeface="Open Sans"/>
              <a:buNone/>
            </a:pPr>
            <a:r>
              <a:rPr lang="en-US" b="1">
                <a:solidFill>
                  <a:srgbClr val="900021"/>
                </a:solidFill>
                <a:latin typeface="Open Sans"/>
                <a:ea typeface="Open Sans"/>
                <a:cs typeface="Open Sans"/>
                <a:sym typeface="Open Sans"/>
              </a:rPr>
              <a:t>Navigating Challenging Conversations</a:t>
            </a:r>
            <a:endParaRPr b="1">
              <a:solidFill>
                <a:srgbClr val="900021"/>
              </a:solidFill>
            </a:endParaRPr>
          </a:p>
        </p:txBody>
      </p:sp>
      <p:pic>
        <p:nvPicPr>
          <p:cNvPr id="102" name="Google Shape;102;p1"/>
          <p:cNvPicPr preferRelativeResize="0"/>
          <p:nvPr/>
        </p:nvPicPr>
        <p:blipFill rotWithShape="1">
          <a:blip r:embed="rId3">
            <a:alphaModFix/>
          </a:blip>
          <a:srcRect l="166" r="164"/>
          <a:stretch/>
        </p:blipFill>
        <p:spPr>
          <a:xfrm>
            <a:off x="4362450" y="6163978"/>
            <a:ext cx="3467100" cy="266700"/>
          </a:xfrm>
          <a:prstGeom prst="rect">
            <a:avLst/>
          </a:prstGeom>
          <a:noFill/>
          <a:ln>
            <a:noFill/>
          </a:ln>
        </p:spPr>
      </p:pic>
      <p:sp>
        <p:nvSpPr>
          <p:cNvPr id="103" name="Google Shape;103;p1"/>
          <p:cNvSpPr txBox="1"/>
          <p:nvPr/>
        </p:nvSpPr>
        <p:spPr>
          <a:xfrm>
            <a:off x="1455175" y="5372325"/>
            <a:ext cx="10027500" cy="504900"/>
          </a:xfrm>
          <a:prstGeom prst="rect">
            <a:avLst/>
          </a:prstGeom>
          <a:noFill/>
          <a:ln>
            <a:noFill/>
          </a:ln>
        </p:spPr>
        <p:txBody>
          <a:bodyPr spcFirstLastPara="1" wrap="square" lIns="91425" tIns="91425" rIns="91425" bIns="91425" anchor="t" anchorCtr="0">
            <a:spAutoFit/>
          </a:bodyPr>
          <a:lstStyle/>
          <a:p>
            <a:pPr marL="0" marR="0" lvl="0" indent="0" algn="ctr" rtl="0">
              <a:lnSpc>
                <a:spcPct val="80000"/>
              </a:lnSpc>
              <a:spcBef>
                <a:spcPts val="1000"/>
              </a:spcBef>
              <a:spcAft>
                <a:spcPts val="0"/>
              </a:spcAft>
              <a:buClr>
                <a:srgbClr val="000000"/>
              </a:buClr>
              <a:buSzPts val="1300"/>
              <a:buFont typeface="Arial"/>
              <a:buNone/>
            </a:pPr>
            <a:r>
              <a:rPr lang="en-US" sz="1300" b="0" i="1" u="none" strike="noStrike" cap="none">
                <a:solidFill>
                  <a:schemeClr val="dk1"/>
                </a:solidFill>
                <a:latin typeface="Arial"/>
                <a:ea typeface="Arial"/>
                <a:cs typeface="Arial"/>
                <a:sym typeface="Arial"/>
              </a:rPr>
              <a:t>Please do not share widely or reproduce without the permission of the Office for Equity and Diversity at the University of Minnesota. Contact </a:t>
            </a:r>
            <a:r>
              <a:rPr lang="en-US" sz="1300" b="0" i="1" u="sng" strike="noStrike" cap="none">
                <a:solidFill>
                  <a:srgbClr val="900021"/>
                </a:solidFill>
                <a:latin typeface="Arial"/>
                <a:ea typeface="Arial"/>
                <a:cs typeface="Arial"/>
                <a:sym typeface="Arial"/>
                <a:hlinkClick r:id="rId4">
                  <a:extLst>
                    <a:ext uri="{A12FA001-AC4F-418D-AE19-62706E023703}">
                      <ahyp:hlinkClr xmlns:ahyp="http://schemas.microsoft.com/office/drawing/2018/hyperlinkcolor" val="tx"/>
                    </a:ext>
                  </a:extLst>
                </a:hlinkClick>
              </a:rPr>
              <a:t>oeded@umn.edu</a:t>
            </a:r>
            <a:r>
              <a:rPr lang="en-US" sz="1300" b="0" i="1" u="none" strike="noStrike" cap="none">
                <a:solidFill>
                  <a:schemeClr val="dk1"/>
                </a:solidFill>
                <a:latin typeface="Arial"/>
                <a:ea typeface="Arial"/>
                <a:cs typeface="Arial"/>
                <a:sym typeface="Arial"/>
              </a:rPr>
              <a:t>. </a:t>
            </a:r>
            <a:endParaRPr sz="1300" b="0" i="1"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eded055d97_0_83"/>
          <p:cNvSpPr/>
          <p:nvPr/>
        </p:nvSpPr>
        <p:spPr>
          <a:xfrm>
            <a:off x="4838207" y="1580980"/>
            <a:ext cx="2515500" cy="731400"/>
          </a:xfrm>
          <a:prstGeom prst="curvedDownArrow">
            <a:avLst>
              <a:gd name="adj1" fmla="val 25000"/>
              <a:gd name="adj2" fmla="val 50000"/>
              <a:gd name="adj3" fmla="val 25000"/>
            </a:avLst>
          </a:prstGeom>
          <a:solidFill>
            <a:srgbClr val="7A0019"/>
          </a:solidFill>
          <a:ln w="12700" cap="flat" cmpd="sng">
            <a:solidFill>
              <a:srgbClr val="64375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8" name="Google Shape;178;geded055d97_0_83"/>
          <p:cNvSpPr/>
          <p:nvPr/>
        </p:nvSpPr>
        <p:spPr>
          <a:xfrm rot="10800000">
            <a:off x="4838292" y="4494398"/>
            <a:ext cx="2515500" cy="731400"/>
          </a:xfrm>
          <a:prstGeom prst="curvedDownArrow">
            <a:avLst>
              <a:gd name="adj1" fmla="val 25000"/>
              <a:gd name="adj2" fmla="val 50000"/>
              <a:gd name="adj3" fmla="val 25000"/>
            </a:avLst>
          </a:prstGeom>
          <a:solidFill>
            <a:srgbClr val="7A0019"/>
          </a:solidFill>
          <a:ln w="12700" cap="flat" cmpd="sng">
            <a:solidFill>
              <a:srgbClr val="64375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9" name="Google Shape;179;geded055d97_0_83"/>
          <p:cNvSpPr txBox="1"/>
          <p:nvPr/>
        </p:nvSpPr>
        <p:spPr>
          <a:xfrm>
            <a:off x="5181600" y="1850835"/>
            <a:ext cx="16791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chemeClr val="lt1"/>
                </a:solidFill>
                <a:latin typeface="Arial"/>
                <a:ea typeface="Arial"/>
                <a:cs typeface="Arial"/>
                <a:sym typeface="Arial"/>
              </a:rPr>
              <a:t>Feedback</a:t>
            </a:r>
            <a:endParaRPr/>
          </a:p>
        </p:txBody>
      </p:sp>
      <p:sp>
        <p:nvSpPr>
          <p:cNvPr id="180" name="Google Shape;180;geded055d97_0_83"/>
          <p:cNvSpPr txBox="1"/>
          <p:nvPr/>
        </p:nvSpPr>
        <p:spPr>
          <a:xfrm>
            <a:off x="5256465" y="4571539"/>
            <a:ext cx="16791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1">
                <a:solidFill>
                  <a:schemeClr val="lt1"/>
                </a:solidFill>
                <a:latin typeface="Arial"/>
                <a:ea typeface="Arial"/>
                <a:cs typeface="Arial"/>
                <a:sym typeface="Arial"/>
              </a:rPr>
              <a:t>Feedback</a:t>
            </a:r>
            <a:endParaRPr/>
          </a:p>
        </p:txBody>
      </p:sp>
      <p:sp>
        <p:nvSpPr>
          <p:cNvPr id="181" name="Google Shape;181;geded055d97_0_83"/>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Helvetica Neue"/>
              <a:buNone/>
            </a:pPr>
            <a:r>
              <a:rPr lang="en-US">
                <a:solidFill>
                  <a:srgbClr val="900021"/>
                </a:solidFill>
                <a:latin typeface="Open Sans"/>
                <a:ea typeface="Open Sans"/>
                <a:cs typeface="Open Sans"/>
                <a:sym typeface="Open Sans"/>
              </a:rPr>
              <a:t>Intent/Impact</a:t>
            </a:r>
            <a:endParaRPr>
              <a:solidFill>
                <a:srgbClr val="900021"/>
              </a:solidFill>
              <a:latin typeface="Open Sans"/>
              <a:ea typeface="Open Sans"/>
              <a:cs typeface="Open Sans"/>
              <a:sym typeface="Open Sans"/>
            </a:endParaRPr>
          </a:p>
        </p:txBody>
      </p:sp>
      <p:grpSp>
        <p:nvGrpSpPr>
          <p:cNvPr id="182" name="Google Shape;182;geded055d97_0_83"/>
          <p:cNvGrpSpPr/>
          <p:nvPr/>
        </p:nvGrpSpPr>
        <p:grpSpPr>
          <a:xfrm>
            <a:off x="2608651" y="2205223"/>
            <a:ext cx="6974796" cy="2201700"/>
            <a:chOff x="451" y="1146443"/>
            <a:chExt cx="6974796" cy="2201700"/>
          </a:xfrm>
        </p:grpSpPr>
        <p:sp>
          <p:nvSpPr>
            <p:cNvPr id="183" name="Google Shape;183;geded055d97_0_83"/>
            <p:cNvSpPr/>
            <p:nvPr/>
          </p:nvSpPr>
          <p:spPr>
            <a:xfrm>
              <a:off x="451" y="1146443"/>
              <a:ext cx="2265000" cy="2201700"/>
            </a:xfrm>
            <a:prstGeom prst="ellipse">
              <a:avLst/>
            </a:prstGeom>
            <a:solidFill>
              <a:srgbClr val="90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eded055d97_0_83"/>
            <p:cNvSpPr txBox="1"/>
            <p:nvPr/>
          </p:nvSpPr>
          <p:spPr>
            <a:xfrm>
              <a:off x="165900" y="1468920"/>
              <a:ext cx="1934100" cy="15567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chemeClr val="lt2"/>
                </a:buClr>
                <a:buSzPts val="4000"/>
                <a:buFont typeface="Arial"/>
                <a:buNone/>
              </a:pPr>
              <a:r>
                <a:rPr lang="en-US" sz="4000" b="1">
                  <a:solidFill>
                    <a:schemeClr val="lt2"/>
                  </a:solidFill>
                  <a:latin typeface="Open Sans"/>
                  <a:ea typeface="Open Sans"/>
                  <a:cs typeface="Open Sans"/>
                  <a:sym typeface="Open Sans"/>
                </a:rPr>
                <a:t>Intent</a:t>
              </a:r>
              <a:endParaRPr>
                <a:latin typeface="Open Sans"/>
                <a:ea typeface="Open Sans"/>
                <a:cs typeface="Open Sans"/>
                <a:sym typeface="Open Sans"/>
              </a:endParaRPr>
            </a:p>
          </p:txBody>
        </p:sp>
        <p:sp>
          <p:nvSpPr>
            <p:cNvPr id="185" name="Google Shape;185;geded055d97_0_83"/>
            <p:cNvSpPr/>
            <p:nvPr/>
          </p:nvSpPr>
          <p:spPr>
            <a:xfrm>
              <a:off x="2536358" y="1280241"/>
              <a:ext cx="1934100" cy="1934100"/>
            </a:xfrm>
            <a:prstGeom prst="mathEqual">
              <a:avLst>
                <a:gd name="adj1" fmla="val 23520"/>
                <a:gd name="adj2" fmla="val 11760"/>
              </a:avLst>
            </a:prstGeom>
            <a:gradFill>
              <a:gsLst>
                <a:gs pos="0">
                  <a:srgbClr val="D8CCB7"/>
                </a:gs>
                <a:gs pos="50000">
                  <a:srgbClr val="D3C4AB"/>
                </a:gs>
                <a:gs pos="100000">
                  <a:srgbClr val="BDAF9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eded055d97_0_83"/>
            <p:cNvSpPr txBox="1"/>
            <p:nvPr/>
          </p:nvSpPr>
          <p:spPr>
            <a:xfrm>
              <a:off x="2792713" y="1678650"/>
              <a:ext cx="1421400" cy="11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3200"/>
                <a:buFont typeface="Arial"/>
                <a:buNone/>
              </a:pPr>
              <a:endParaRPr sz="3200">
                <a:solidFill>
                  <a:schemeClr val="lt2"/>
                </a:solidFill>
                <a:latin typeface="Arial"/>
                <a:ea typeface="Arial"/>
                <a:cs typeface="Arial"/>
                <a:sym typeface="Arial"/>
              </a:endParaRPr>
            </a:p>
          </p:txBody>
        </p:sp>
        <p:sp>
          <p:nvSpPr>
            <p:cNvPr id="187" name="Google Shape;187;geded055d97_0_83"/>
            <p:cNvSpPr/>
            <p:nvPr/>
          </p:nvSpPr>
          <p:spPr>
            <a:xfrm>
              <a:off x="4741147" y="1177071"/>
              <a:ext cx="2234100" cy="2140500"/>
            </a:xfrm>
            <a:prstGeom prst="ellipse">
              <a:avLst/>
            </a:prstGeom>
            <a:solidFill>
              <a:srgbClr val="900021"/>
            </a:solidFill>
            <a:ln w="9525" cap="flat" cmpd="sng">
              <a:solidFill>
                <a:srgbClr val="6739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eded055d97_0_83"/>
            <p:cNvSpPr txBox="1"/>
            <p:nvPr/>
          </p:nvSpPr>
          <p:spPr>
            <a:xfrm>
              <a:off x="4898200" y="1490520"/>
              <a:ext cx="1934100" cy="1513500"/>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Clr>
                  <a:srgbClr val="67395E"/>
                </a:buClr>
                <a:buSzPts val="4000"/>
                <a:buFont typeface="Arial"/>
                <a:buNone/>
              </a:pPr>
              <a:r>
                <a:rPr lang="en-US" sz="4000" b="1">
                  <a:solidFill>
                    <a:srgbClr val="FFCC33"/>
                  </a:solidFill>
                  <a:latin typeface="Open Sans"/>
                  <a:ea typeface="Open Sans"/>
                  <a:cs typeface="Open Sans"/>
                  <a:sym typeface="Open Sans"/>
                </a:rPr>
                <a:t>Impact</a:t>
              </a:r>
              <a:endParaRPr sz="4000">
                <a:solidFill>
                  <a:srgbClr val="FFCC33"/>
                </a:solidFill>
                <a:latin typeface="Open Sans"/>
                <a:ea typeface="Open Sans"/>
                <a:cs typeface="Open Sans"/>
                <a:sym typeface="Open Sans"/>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eded055d97_0_159"/>
          <p:cNvSpPr txBox="1">
            <a:spLocks noGrp="1"/>
          </p:cNvSpPr>
          <p:nvPr>
            <p:ph type="body" idx="1"/>
          </p:nvPr>
        </p:nvSpPr>
        <p:spPr>
          <a:xfrm>
            <a:off x="415650" y="1339575"/>
            <a:ext cx="11360700" cy="4998300"/>
          </a:xfrm>
          <a:prstGeom prst="rect">
            <a:avLst/>
          </a:prstGeom>
          <a:noFill/>
          <a:ln>
            <a:noFill/>
          </a:ln>
        </p:spPr>
        <p:txBody>
          <a:bodyPr spcFirstLastPara="1" wrap="square" lIns="91425" tIns="45700" rIns="91425" bIns="45700" anchor="t" anchorCtr="0">
            <a:normAutofit lnSpcReduction="20000"/>
          </a:bodyPr>
          <a:lstStyle/>
          <a:p>
            <a:pPr marL="228600" lvl="0" indent="-251459" algn="l" rtl="0">
              <a:lnSpc>
                <a:spcPct val="150000"/>
              </a:lnSpc>
              <a:spcBef>
                <a:spcPts val="0"/>
              </a:spcBef>
              <a:spcAft>
                <a:spcPts val="0"/>
              </a:spcAft>
              <a:buClr>
                <a:srgbClr val="3F3F3F"/>
              </a:buClr>
              <a:buSzPts val="2400"/>
              <a:buFont typeface="Open Sans"/>
              <a:buChar char="•"/>
            </a:pPr>
            <a:r>
              <a:rPr lang="en-US" sz="2400">
                <a:solidFill>
                  <a:srgbClr val="3F3F3F"/>
                </a:solidFill>
                <a:latin typeface="Open Sans"/>
                <a:ea typeface="Open Sans"/>
                <a:cs typeface="Open Sans"/>
                <a:sym typeface="Open Sans"/>
              </a:rPr>
              <a:t>Often intent is overemphasized when we receive feedback</a:t>
            </a:r>
            <a:endParaRPr>
              <a:solidFill>
                <a:srgbClr val="3F3F3F"/>
              </a:solidFill>
              <a:latin typeface="Open Sans"/>
              <a:ea typeface="Open Sans"/>
              <a:cs typeface="Open Sans"/>
              <a:sym typeface="Open Sans"/>
            </a:endParaRPr>
          </a:p>
          <a:p>
            <a:pPr marL="685800" lvl="1" indent="-251459" algn="l" rtl="0">
              <a:lnSpc>
                <a:spcPct val="150000"/>
              </a:lnSpc>
              <a:spcBef>
                <a:spcPts val="500"/>
              </a:spcBef>
              <a:spcAft>
                <a:spcPts val="0"/>
              </a:spcAft>
              <a:buClr>
                <a:srgbClr val="3F3F3F"/>
              </a:buClr>
              <a:buSzPts val="2400"/>
              <a:buFont typeface="Open Sans"/>
              <a:buChar char="•"/>
            </a:pPr>
            <a:r>
              <a:rPr lang="en-US" sz="2400">
                <a:solidFill>
                  <a:srgbClr val="3F3F3F"/>
                </a:solidFill>
                <a:latin typeface="Open Sans"/>
                <a:ea typeface="Open Sans"/>
                <a:cs typeface="Open Sans"/>
                <a:sym typeface="Open Sans"/>
              </a:rPr>
              <a:t>On-going self-reflection and personal assessment</a:t>
            </a:r>
            <a:endParaRPr sz="2400">
              <a:solidFill>
                <a:srgbClr val="3F3F3F"/>
              </a:solidFill>
              <a:latin typeface="Open Sans"/>
              <a:ea typeface="Open Sans"/>
              <a:cs typeface="Open Sans"/>
              <a:sym typeface="Open Sans"/>
            </a:endParaRPr>
          </a:p>
          <a:p>
            <a:pPr marL="228600" lvl="0" indent="-251459" algn="l" rtl="0">
              <a:lnSpc>
                <a:spcPct val="150000"/>
              </a:lnSpc>
              <a:spcBef>
                <a:spcPts val="1000"/>
              </a:spcBef>
              <a:spcAft>
                <a:spcPts val="0"/>
              </a:spcAft>
              <a:buClr>
                <a:srgbClr val="3F3F3F"/>
              </a:buClr>
              <a:buSzPts val="2400"/>
              <a:buFont typeface="Open Sans"/>
              <a:buChar char="•"/>
            </a:pPr>
            <a:r>
              <a:rPr lang="en-US" sz="2400">
                <a:solidFill>
                  <a:srgbClr val="3F3F3F"/>
                </a:solidFill>
                <a:latin typeface="Open Sans"/>
                <a:ea typeface="Open Sans"/>
                <a:cs typeface="Open Sans"/>
                <a:sym typeface="Open Sans"/>
              </a:rPr>
              <a:t>When impacted, understanding and checking for intent may help in the healing process</a:t>
            </a:r>
            <a:endParaRPr sz="2400">
              <a:solidFill>
                <a:srgbClr val="3F3F3F"/>
              </a:solidFill>
              <a:latin typeface="Open Sans"/>
              <a:ea typeface="Open Sans"/>
              <a:cs typeface="Open Sans"/>
              <a:sym typeface="Open Sans"/>
            </a:endParaRPr>
          </a:p>
          <a:p>
            <a:pPr marL="228600" lvl="0" indent="-251459" algn="l" rtl="0">
              <a:lnSpc>
                <a:spcPct val="150000"/>
              </a:lnSpc>
              <a:spcBef>
                <a:spcPts val="1000"/>
              </a:spcBef>
              <a:spcAft>
                <a:spcPts val="0"/>
              </a:spcAft>
              <a:buClr>
                <a:srgbClr val="3F3F3F"/>
              </a:buClr>
              <a:buSzPts val="2400"/>
              <a:buFont typeface="Open Sans"/>
              <a:buChar char="•"/>
            </a:pPr>
            <a:r>
              <a:rPr lang="en-US" sz="2400">
                <a:solidFill>
                  <a:srgbClr val="3F3F3F"/>
                </a:solidFill>
                <a:latin typeface="Open Sans"/>
                <a:ea typeface="Open Sans"/>
                <a:cs typeface="Open Sans"/>
                <a:sym typeface="Open Sans"/>
              </a:rPr>
              <a:t>Ask for clarification with open-ended questions “can you say more what you meant by ….?”</a:t>
            </a:r>
            <a:endParaRPr sz="2400">
              <a:solidFill>
                <a:srgbClr val="3F3F3F"/>
              </a:solidFill>
              <a:latin typeface="Open Sans"/>
              <a:ea typeface="Open Sans"/>
              <a:cs typeface="Open Sans"/>
              <a:sym typeface="Open Sans"/>
            </a:endParaRPr>
          </a:p>
          <a:p>
            <a:pPr marL="228600" lvl="0" indent="-251459" algn="l" rtl="0">
              <a:lnSpc>
                <a:spcPct val="150000"/>
              </a:lnSpc>
              <a:spcBef>
                <a:spcPts val="1000"/>
              </a:spcBef>
              <a:spcAft>
                <a:spcPts val="0"/>
              </a:spcAft>
              <a:buClr>
                <a:srgbClr val="3F3F3F"/>
              </a:buClr>
              <a:buSzPts val="2400"/>
              <a:buFont typeface="Open Sans"/>
              <a:buChar char="•"/>
            </a:pPr>
            <a:r>
              <a:rPr lang="en-US" sz="2400">
                <a:solidFill>
                  <a:srgbClr val="3F3F3F"/>
                </a:solidFill>
                <a:latin typeface="Open Sans"/>
                <a:ea typeface="Open Sans"/>
                <a:cs typeface="Open Sans"/>
                <a:sym typeface="Open Sans"/>
              </a:rPr>
              <a:t>Don’t require others to suppress their emotions in order for you to hear feedback</a:t>
            </a:r>
            <a:endParaRPr sz="2400">
              <a:solidFill>
                <a:srgbClr val="3F3F3F"/>
              </a:solidFill>
              <a:latin typeface="Open Sans"/>
              <a:ea typeface="Open Sans"/>
              <a:cs typeface="Open Sans"/>
              <a:sym typeface="Open Sans"/>
            </a:endParaRPr>
          </a:p>
          <a:p>
            <a:pPr marL="228600" lvl="0" indent="-251459" algn="l" rtl="0">
              <a:lnSpc>
                <a:spcPct val="150000"/>
              </a:lnSpc>
              <a:spcBef>
                <a:spcPts val="1000"/>
              </a:spcBef>
              <a:spcAft>
                <a:spcPts val="0"/>
              </a:spcAft>
              <a:buClr>
                <a:srgbClr val="3F3F3F"/>
              </a:buClr>
              <a:buSzPts val="2400"/>
              <a:buFont typeface="Open Sans"/>
              <a:buChar char="•"/>
            </a:pPr>
            <a:r>
              <a:rPr lang="en-US" sz="2400">
                <a:solidFill>
                  <a:srgbClr val="3F3F3F"/>
                </a:solidFill>
                <a:latin typeface="Open Sans"/>
                <a:ea typeface="Open Sans"/>
                <a:cs typeface="Open Sans"/>
                <a:sym typeface="Open Sans"/>
              </a:rPr>
              <a:t>Focus on behavior</a:t>
            </a:r>
            <a:endParaRPr>
              <a:solidFill>
                <a:srgbClr val="3F3F3F"/>
              </a:solidFill>
            </a:endParaRPr>
          </a:p>
        </p:txBody>
      </p:sp>
      <p:sp>
        <p:nvSpPr>
          <p:cNvPr id="195" name="Google Shape;195;geded055d97_0_159"/>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Helvetica Neue"/>
              <a:buNone/>
            </a:pPr>
            <a:r>
              <a:rPr lang="en-US">
                <a:solidFill>
                  <a:srgbClr val="900021"/>
                </a:solidFill>
                <a:latin typeface="Open Sans"/>
                <a:ea typeface="Open Sans"/>
                <a:cs typeface="Open Sans"/>
                <a:sym typeface="Open Sans"/>
              </a:rPr>
              <a:t>Intent/Impact</a:t>
            </a:r>
            <a:endParaRPr>
              <a:solidFill>
                <a:srgbClr val="90002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eded055d97_0_166"/>
          <p:cNvSpPr txBox="1"/>
          <p:nvPr/>
        </p:nvSpPr>
        <p:spPr>
          <a:xfrm>
            <a:off x="1480488" y="6142801"/>
            <a:ext cx="9231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rgbClr val="3F3F3F"/>
                </a:solidFill>
                <a:latin typeface="Open Sans"/>
                <a:ea typeface="Open Sans"/>
                <a:cs typeface="Open Sans"/>
                <a:sym typeface="Open Sans"/>
              </a:rPr>
              <a:t>From Difficult Conversations: How to Discuss What Matters Most by Stone, Patton, and  Heen </a:t>
            </a:r>
            <a:r>
              <a:rPr lang="en-US" sz="1800">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p:txBody>
      </p:sp>
      <p:sp>
        <p:nvSpPr>
          <p:cNvPr id="202" name="Google Shape;202;geded055d97_0_166"/>
          <p:cNvSpPr txBox="1">
            <a:spLocks noGrp="1"/>
          </p:cNvSpPr>
          <p:nvPr>
            <p:ph type="body" idx="1"/>
          </p:nvPr>
        </p:nvSpPr>
        <p:spPr>
          <a:xfrm>
            <a:off x="415650" y="1630200"/>
            <a:ext cx="11360700" cy="35976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2"/>
              </a:buClr>
              <a:buSzPts val="3200"/>
              <a:buNone/>
            </a:pPr>
            <a:r>
              <a:rPr lang="en-US">
                <a:solidFill>
                  <a:srgbClr val="3F3F3F"/>
                </a:solidFill>
                <a:latin typeface="Open Sans"/>
                <a:ea typeface="Open Sans"/>
                <a:cs typeface="Open Sans"/>
                <a:sym typeface="Open Sans"/>
              </a:rPr>
              <a:t>Good intentions don’t sanitize bad impact</a:t>
            </a:r>
            <a:endParaRPr>
              <a:solidFill>
                <a:srgbClr val="3F3F3F"/>
              </a:solidFill>
              <a:latin typeface="Open Sans"/>
              <a:ea typeface="Open Sans"/>
              <a:cs typeface="Open Sans"/>
              <a:sym typeface="Open Sans"/>
            </a:endParaRPr>
          </a:p>
          <a:p>
            <a:pPr marL="685800" lvl="1" indent="-228600" algn="l" rtl="0">
              <a:lnSpc>
                <a:spcPct val="90000"/>
              </a:lnSpc>
              <a:spcBef>
                <a:spcPts val="500"/>
              </a:spcBef>
              <a:spcAft>
                <a:spcPts val="0"/>
              </a:spcAft>
              <a:buClr>
                <a:srgbClr val="3F3F3F"/>
              </a:buClr>
              <a:buSzPts val="2800"/>
              <a:buFont typeface="Open Sans"/>
              <a:buChar char="•"/>
            </a:pPr>
            <a:r>
              <a:rPr lang="en-US">
                <a:solidFill>
                  <a:srgbClr val="3F3F3F"/>
                </a:solidFill>
                <a:latin typeface="Open Sans"/>
                <a:ea typeface="Open Sans"/>
                <a:cs typeface="Open Sans"/>
                <a:sym typeface="Open Sans"/>
              </a:rPr>
              <a:t>Listen for feelings</a:t>
            </a:r>
            <a:endParaRPr>
              <a:solidFill>
                <a:srgbClr val="3F3F3F"/>
              </a:solidFill>
              <a:latin typeface="Open Sans"/>
              <a:ea typeface="Open Sans"/>
              <a:cs typeface="Open Sans"/>
              <a:sym typeface="Open Sans"/>
            </a:endParaRPr>
          </a:p>
          <a:p>
            <a:pPr marL="685800" lvl="1" indent="-228600" algn="l" rtl="0">
              <a:lnSpc>
                <a:spcPct val="90000"/>
              </a:lnSpc>
              <a:spcBef>
                <a:spcPts val="500"/>
              </a:spcBef>
              <a:spcAft>
                <a:spcPts val="0"/>
              </a:spcAft>
              <a:buClr>
                <a:srgbClr val="3F3F3F"/>
              </a:buClr>
              <a:buSzPts val="2800"/>
              <a:buFont typeface="Open Sans"/>
              <a:buChar char="•"/>
            </a:pPr>
            <a:r>
              <a:rPr lang="en-US">
                <a:solidFill>
                  <a:srgbClr val="3F3F3F"/>
                </a:solidFill>
                <a:latin typeface="Open Sans"/>
                <a:ea typeface="Open Sans"/>
                <a:cs typeface="Open Sans"/>
                <a:sym typeface="Open Sans"/>
              </a:rPr>
              <a:t>Be open to the complexity of your intentions </a:t>
            </a:r>
            <a:endParaRPr>
              <a:solidFill>
                <a:srgbClr val="3F3F3F"/>
              </a:solidFill>
              <a:latin typeface="Open Sans"/>
              <a:ea typeface="Open Sans"/>
              <a:cs typeface="Open Sans"/>
              <a:sym typeface="Open Sans"/>
            </a:endParaRPr>
          </a:p>
          <a:p>
            <a:pPr marL="457200" lvl="1" indent="0" algn="l" rtl="0">
              <a:lnSpc>
                <a:spcPct val="90000"/>
              </a:lnSpc>
              <a:spcBef>
                <a:spcPts val="500"/>
              </a:spcBef>
              <a:spcAft>
                <a:spcPts val="0"/>
              </a:spcAft>
              <a:buClr>
                <a:schemeClr val="lt1"/>
              </a:buClr>
              <a:buSzPts val="2800"/>
              <a:buNone/>
            </a:pPr>
            <a:endParaRPr>
              <a:solidFill>
                <a:srgbClr val="3F3F3F"/>
              </a:solidFill>
              <a:latin typeface="Open Sans"/>
              <a:ea typeface="Open Sans"/>
              <a:cs typeface="Open Sans"/>
              <a:sym typeface="Open Sans"/>
            </a:endParaRPr>
          </a:p>
          <a:p>
            <a:pPr marL="0" lvl="0" indent="0" algn="l" rtl="0">
              <a:lnSpc>
                <a:spcPct val="90000"/>
              </a:lnSpc>
              <a:spcBef>
                <a:spcPts val="1000"/>
              </a:spcBef>
              <a:spcAft>
                <a:spcPts val="0"/>
              </a:spcAft>
              <a:buClr>
                <a:schemeClr val="accent6"/>
              </a:buClr>
              <a:buSzPts val="3200"/>
              <a:buNone/>
            </a:pPr>
            <a:r>
              <a:rPr lang="en-US">
                <a:solidFill>
                  <a:srgbClr val="3F3F3F"/>
                </a:solidFill>
                <a:latin typeface="Open Sans"/>
                <a:ea typeface="Open Sans"/>
                <a:cs typeface="Open Sans"/>
                <a:sym typeface="Open Sans"/>
              </a:rPr>
              <a:t>Our assumptions about intentions may be inaccurate</a:t>
            </a:r>
            <a:endParaRPr>
              <a:solidFill>
                <a:srgbClr val="3F3F3F"/>
              </a:solidFill>
              <a:latin typeface="Open Sans"/>
              <a:ea typeface="Open Sans"/>
              <a:cs typeface="Open Sans"/>
              <a:sym typeface="Open Sans"/>
            </a:endParaRPr>
          </a:p>
          <a:p>
            <a:pPr marL="685800" lvl="1" indent="-228600" algn="l" rtl="0">
              <a:lnSpc>
                <a:spcPct val="90000"/>
              </a:lnSpc>
              <a:spcBef>
                <a:spcPts val="500"/>
              </a:spcBef>
              <a:spcAft>
                <a:spcPts val="0"/>
              </a:spcAft>
              <a:buClr>
                <a:srgbClr val="3F3F3F"/>
              </a:buClr>
              <a:buSzPts val="2800"/>
              <a:buFont typeface="Open Sans"/>
              <a:buChar char="•"/>
            </a:pPr>
            <a:r>
              <a:rPr lang="en-US">
                <a:solidFill>
                  <a:srgbClr val="3F3F3F"/>
                </a:solidFill>
                <a:latin typeface="Open Sans"/>
                <a:ea typeface="Open Sans"/>
                <a:cs typeface="Open Sans"/>
                <a:sym typeface="Open Sans"/>
              </a:rPr>
              <a:t>Hold your view as a hypothesis</a:t>
            </a:r>
            <a:endParaRPr>
              <a:solidFill>
                <a:srgbClr val="3F3F3F"/>
              </a:solidFill>
              <a:latin typeface="Open Sans"/>
              <a:ea typeface="Open Sans"/>
              <a:cs typeface="Open Sans"/>
              <a:sym typeface="Open Sans"/>
            </a:endParaRPr>
          </a:p>
          <a:p>
            <a:pPr marL="685800" lvl="1" indent="-228600" algn="l" rtl="0">
              <a:lnSpc>
                <a:spcPct val="90000"/>
              </a:lnSpc>
              <a:spcBef>
                <a:spcPts val="500"/>
              </a:spcBef>
              <a:spcAft>
                <a:spcPts val="0"/>
              </a:spcAft>
              <a:buClr>
                <a:srgbClr val="3F3F3F"/>
              </a:buClr>
              <a:buSzPts val="2800"/>
              <a:buFont typeface="Open Sans"/>
              <a:buChar char="•"/>
            </a:pPr>
            <a:r>
              <a:rPr lang="en-US">
                <a:solidFill>
                  <a:srgbClr val="3F3F3F"/>
                </a:solidFill>
                <a:latin typeface="Open Sans"/>
                <a:ea typeface="Open Sans"/>
                <a:cs typeface="Open Sans"/>
                <a:sym typeface="Open Sans"/>
              </a:rPr>
              <a:t>Inquire about intentions</a:t>
            </a:r>
            <a:endParaRPr>
              <a:solidFill>
                <a:srgbClr val="3F3F3F"/>
              </a:solidFill>
              <a:latin typeface="Open Sans"/>
              <a:ea typeface="Open Sans"/>
              <a:cs typeface="Open Sans"/>
              <a:sym typeface="Open Sans"/>
            </a:endParaRPr>
          </a:p>
          <a:p>
            <a:pPr marL="685800" lvl="1" indent="-50800" algn="l" rtl="0">
              <a:lnSpc>
                <a:spcPct val="90000"/>
              </a:lnSpc>
              <a:spcBef>
                <a:spcPts val="500"/>
              </a:spcBef>
              <a:spcAft>
                <a:spcPts val="0"/>
              </a:spcAft>
              <a:buClr>
                <a:schemeClr val="lt1"/>
              </a:buClr>
              <a:buSzPts val="2800"/>
              <a:buNone/>
            </a:pPr>
            <a:endParaRPr/>
          </a:p>
        </p:txBody>
      </p:sp>
      <p:sp>
        <p:nvSpPr>
          <p:cNvPr id="203" name="Google Shape;203;geded055d97_0_166"/>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Helvetica Neue"/>
              <a:buNone/>
            </a:pPr>
            <a:r>
              <a:rPr lang="en-US">
                <a:solidFill>
                  <a:srgbClr val="900021"/>
                </a:solidFill>
                <a:latin typeface="Open Sans"/>
                <a:ea typeface="Open Sans"/>
                <a:cs typeface="Open Sans"/>
                <a:sym typeface="Open Sans"/>
              </a:rPr>
              <a:t>Intent/Impact (cont.) </a:t>
            </a:r>
            <a:endParaRPr>
              <a:solidFill>
                <a:srgbClr val="90002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A0019"/>
        </a:solidFill>
        <a:effectLst/>
      </p:bgPr>
    </p:bg>
    <p:spTree>
      <p:nvGrpSpPr>
        <p:cNvPr id="1" name="Shape 207"/>
        <p:cNvGrpSpPr/>
        <p:nvPr/>
      </p:nvGrpSpPr>
      <p:grpSpPr>
        <a:xfrm>
          <a:off x="0" y="0"/>
          <a:ext cx="0" cy="0"/>
          <a:chOff x="0" y="0"/>
          <a:chExt cx="0" cy="0"/>
        </a:xfrm>
      </p:grpSpPr>
      <p:sp>
        <p:nvSpPr>
          <p:cNvPr id="208" name="Google Shape;208;gf117a09cae_0_105"/>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77777"/>
              <a:buFont typeface="Open Sans"/>
              <a:buNone/>
            </a:pPr>
            <a:r>
              <a:rPr lang="en-US" sz="5400">
                <a:solidFill>
                  <a:schemeClr val="lt1"/>
                </a:solidFill>
                <a:latin typeface="Open Sans"/>
                <a:ea typeface="Open Sans"/>
                <a:cs typeface="Open Sans"/>
                <a:sym typeface="Open Sans"/>
              </a:rPr>
              <a:t>Quote</a:t>
            </a:r>
            <a:endParaRPr sz="5400">
              <a:solidFill>
                <a:schemeClr val="lt1"/>
              </a:solidFill>
            </a:endParaRPr>
          </a:p>
        </p:txBody>
      </p:sp>
      <p:sp>
        <p:nvSpPr>
          <p:cNvPr id="209" name="Google Shape;209;gf117a09cae_0_105"/>
          <p:cNvSpPr txBox="1">
            <a:spLocks noGrp="1"/>
          </p:cNvSpPr>
          <p:nvPr>
            <p:ph type="body" idx="1"/>
          </p:nvPr>
        </p:nvSpPr>
        <p:spPr>
          <a:xfrm>
            <a:off x="415600" y="1219200"/>
            <a:ext cx="6497100" cy="49983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70000"/>
              </a:lnSpc>
              <a:spcBef>
                <a:spcPts val="1000"/>
              </a:spcBef>
              <a:spcAft>
                <a:spcPts val="0"/>
              </a:spcAft>
              <a:buClr>
                <a:schemeClr val="dk1"/>
              </a:buClr>
              <a:buSzPts val="275"/>
              <a:buFont typeface="Arial"/>
              <a:buNone/>
            </a:pPr>
            <a:endParaRPr sz="8800" b="1">
              <a:solidFill>
                <a:schemeClr val="lt1"/>
              </a:solidFill>
              <a:latin typeface="Open Sans"/>
              <a:ea typeface="Open Sans"/>
              <a:cs typeface="Open Sans"/>
              <a:sym typeface="Open Sans"/>
            </a:endParaRPr>
          </a:p>
          <a:p>
            <a:pPr marL="0" lvl="0" indent="0" algn="l" rtl="0">
              <a:lnSpc>
                <a:spcPct val="170000"/>
              </a:lnSpc>
              <a:spcBef>
                <a:spcPts val="1000"/>
              </a:spcBef>
              <a:spcAft>
                <a:spcPts val="0"/>
              </a:spcAft>
              <a:buClr>
                <a:schemeClr val="dk1"/>
              </a:buClr>
              <a:buSzPts val="275"/>
              <a:buFont typeface="Arial"/>
              <a:buNone/>
            </a:pPr>
            <a:r>
              <a:rPr lang="en-US" sz="8800" b="1">
                <a:solidFill>
                  <a:schemeClr val="lt1"/>
                </a:solidFill>
                <a:latin typeface="Open Sans"/>
                <a:ea typeface="Open Sans"/>
                <a:cs typeface="Open Sans"/>
                <a:sym typeface="Open Sans"/>
              </a:rPr>
              <a:t>“What is the quality of your intent? Certain people have a way of saying things that shake us at the core. Even when the words do not seem harsh or offensive, the impact is shattering. . .  What we owe to ourselves and everyone around is to examine the reasons of our true intent. My intent will be evident in the results.”</a:t>
            </a:r>
            <a:endParaRPr sz="8800" i="1">
              <a:solidFill>
                <a:schemeClr val="lt1"/>
              </a:solidFill>
              <a:latin typeface="Open Sans"/>
              <a:ea typeface="Open Sans"/>
              <a:cs typeface="Open Sans"/>
              <a:sym typeface="Open Sans"/>
            </a:endParaRPr>
          </a:p>
          <a:p>
            <a:pPr marL="0" lvl="0" indent="0" algn="l" rtl="0">
              <a:lnSpc>
                <a:spcPct val="170000"/>
              </a:lnSpc>
              <a:spcBef>
                <a:spcPts val="1000"/>
              </a:spcBef>
              <a:spcAft>
                <a:spcPts val="0"/>
              </a:spcAft>
              <a:buClr>
                <a:schemeClr val="dk1"/>
              </a:buClr>
              <a:buSzPts val="275"/>
              <a:buFont typeface="Arial"/>
              <a:buNone/>
            </a:pPr>
            <a:endParaRPr sz="7200">
              <a:solidFill>
                <a:schemeClr val="lt1"/>
              </a:solidFill>
              <a:latin typeface="Open Sans"/>
              <a:ea typeface="Open Sans"/>
              <a:cs typeface="Open Sans"/>
              <a:sym typeface="Open Sans"/>
            </a:endParaRPr>
          </a:p>
          <a:p>
            <a:pPr marL="0" lvl="0" indent="0" algn="l" rtl="0">
              <a:lnSpc>
                <a:spcPct val="170000"/>
              </a:lnSpc>
              <a:spcBef>
                <a:spcPts val="1000"/>
              </a:spcBef>
              <a:spcAft>
                <a:spcPts val="0"/>
              </a:spcAft>
              <a:buSzPct val="100000"/>
              <a:buNone/>
            </a:pPr>
            <a:endParaRPr sz="7200">
              <a:solidFill>
                <a:schemeClr val="lt1"/>
              </a:solidFill>
              <a:latin typeface="Open Sans"/>
              <a:ea typeface="Open Sans"/>
              <a:cs typeface="Open Sans"/>
              <a:sym typeface="Open Sans"/>
            </a:endParaRPr>
          </a:p>
          <a:p>
            <a:pPr marL="0" lvl="0" indent="0" algn="l" rtl="0">
              <a:lnSpc>
                <a:spcPct val="170000"/>
              </a:lnSpc>
              <a:spcBef>
                <a:spcPts val="1000"/>
              </a:spcBef>
              <a:spcAft>
                <a:spcPts val="0"/>
              </a:spcAft>
              <a:buSzPct val="100000"/>
              <a:buNone/>
            </a:pPr>
            <a:endParaRPr sz="7200">
              <a:solidFill>
                <a:schemeClr val="lt1"/>
              </a:solidFill>
              <a:latin typeface="Open Sans"/>
              <a:ea typeface="Open Sans"/>
              <a:cs typeface="Open Sans"/>
              <a:sym typeface="Open Sans"/>
            </a:endParaRPr>
          </a:p>
          <a:p>
            <a:pPr marL="0" lvl="0" indent="0" algn="ctr" rtl="0">
              <a:lnSpc>
                <a:spcPct val="170000"/>
              </a:lnSpc>
              <a:spcBef>
                <a:spcPts val="1000"/>
              </a:spcBef>
              <a:spcAft>
                <a:spcPts val="0"/>
              </a:spcAft>
              <a:buSzPct val="100000"/>
              <a:buNone/>
            </a:pPr>
            <a:endParaRPr sz="7200">
              <a:solidFill>
                <a:srgbClr val="FFCC33"/>
              </a:solidFill>
              <a:latin typeface="Open Sans"/>
              <a:ea typeface="Open Sans"/>
              <a:cs typeface="Open Sans"/>
              <a:sym typeface="Open Sans"/>
            </a:endParaRPr>
          </a:p>
        </p:txBody>
      </p:sp>
      <p:pic>
        <p:nvPicPr>
          <p:cNvPr id="210" name="Google Shape;210;gf117a09cae_0_105" descr="Picture of Supreme Court Justice Thurgood Marshall in his court robe, looking off into the distance." title="Image of Supreme Court Justice Thurgood Marshall"/>
          <p:cNvPicPr preferRelativeResize="0"/>
          <p:nvPr/>
        </p:nvPicPr>
        <p:blipFill rotWithShape="1">
          <a:blip r:embed="rId3">
            <a:alphaModFix/>
          </a:blip>
          <a:srcRect/>
          <a:stretch/>
        </p:blipFill>
        <p:spPr>
          <a:xfrm>
            <a:off x="7767830" y="1840838"/>
            <a:ext cx="3558573" cy="3558573"/>
          </a:xfrm>
          <a:prstGeom prst="rect">
            <a:avLst/>
          </a:prstGeom>
          <a:noFill/>
          <a:ln>
            <a:noFill/>
          </a:ln>
        </p:spPr>
      </p:pic>
      <p:sp>
        <p:nvSpPr>
          <p:cNvPr id="211" name="Google Shape;211;gf117a09cae_0_105"/>
          <p:cNvSpPr txBox="1"/>
          <p:nvPr/>
        </p:nvSpPr>
        <p:spPr>
          <a:xfrm>
            <a:off x="7122512" y="5549425"/>
            <a:ext cx="4849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i="1">
                <a:solidFill>
                  <a:srgbClr val="A1BDB4"/>
                </a:solidFill>
                <a:latin typeface="Open Sans"/>
                <a:ea typeface="Open Sans"/>
                <a:cs typeface="Open Sans"/>
                <a:sym typeface="Open Sans"/>
              </a:rPr>
              <a:t>Supreme Court Justice Thurgood Marshall</a:t>
            </a:r>
            <a:endParaRPr>
              <a:solidFill>
                <a:srgbClr val="A1BDB4"/>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eded055d97_0_308"/>
          <p:cNvSpPr txBox="1">
            <a:spLocks noGrp="1"/>
          </p:cNvSpPr>
          <p:nvPr>
            <p:ph type="body" idx="1"/>
          </p:nvPr>
        </p:nvSpPr>
        <p:spPr>
          <a:xfrm>
            <a:off x="415650" y="1313925"/>
            <a:ext cx="11360700" cy="33402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accent1"/>
              </a:buClr>
              <a:buSzPts val="3000"/>
              <a:buNone/>
            </a:pPr>
            <a:endParaRPr sz="2000"/>
          </a:p>
          <a:p>
            <a:pPr marL="0" lvl="0" indent="0" algn="l" rtl="0">
              <a:lnSpc>
                <a:spcPct val="150000"/>
              </a:lnSpc>
              <a:spcBef>
                <a:spcPts val="1000"/>
              </a:spcBef>
              <a:spcAft>
                <a:spcPts val="0"/>
              </a:spcAft>
              <a:buNone/>
            </a:pPr>
            <a:r>
              <a:rPr lang="en-US" sz="2400" b="1">
                <a:latin typeface="Open Sans"/>
                <a:ea typeface="Open Sans"/>
                <a:cs typeface="Open Sans"/>
                <a:sym typeface="Open Sans"/>
              </a:rPr>
              <a:t>Think about a time when your intent and the impact you caused did not match up.  Maybe you were unexpectedly called out for something you said, or a program you created had a negative impact.</a:t>
            </a:r>
            <a:endParaRPr sz="2400" b="1">
              <a:latin typeface="Open Sans"/>
              <a:ea typeface="Open Sans"/>
              <a:cs typeface="Open Sans"/>
              <a:sym typeface="Open Sans"/>
            </a:endParaRPr>
          </a:p>
          <a:p>
            <a:pPr marL="0" lvl="0" indent="0" algn="l" rtl="0">
              <a:lnSpc>
                <a:spcPct val="150000"/>
              </a:lnSpc>
              <a:spcBef>
                <a:spcPts val="1000"/>
              </a:spcBef>
              <a:spcAft>
                <a:spcPts val="0"/>
              </a:spcAft>
              <a:buNone/>
            </a:pPr>
            <a:endParaRPr sz="2400" b="1">
              <a:latin typeface="Open Sans"/>
              <a:ea typeface="Open Sans"/>
              <a:cs typeface="Open Sans"/>
              <a:sym typeface="Open Sans"/>
            </a:endParaRPr>
          </a:p>
          <a:p>
            <a:pPr marL="457200" lvl="0" indent="-368300" algn="l" rtl="0">
              <a:lnSpc>
                <a:spcPct val="150000"/>
              </a:lnSpc>
              <a:spcBef>
                <a:spcPts val="1000"/>
              </a:spcBef>
              <a:spcAft>
                <a:spcPts val="0"/>
              </a:spcAft>
              <a:buSzPts val="2200"/>
              <a:buFont typeface="Open Sans"/>
              <a:buChar char="•"/>
            </a:pPr>
            <a:r>
              <a:rPr lang="en-US" sz="2400">
                <a:latin typeface="Open Sans"/>
                <a:ea typeface="Open Sans"/>
                <a:cs typeface="Open Sans"/>
                <a:sym typeface="Open Sans"/>
              </a:rPr>
              <a:t>How did you respond?  What feelings did you experience? </a:t>
            </a:r>
            <a:r>
              <a:rPr lang="en-US" sz="2200">
                <a:latin typeface="Open Sans"/>
                <a:ea typeface="Open Sans"/>
                <a:cs typeface="Open Sans"/>
                <a:sym typeface="Open Sans"/>
              </a:rPr>
              <a:t> </a:t>
            </a:r>
            <a:endParaRPr sz="2900">
              <a:solidFill>
                <a:schemeClr val="accent6"/>
              </a:solidFill>
              <a:latin typeface="Helvetica Neue"/>
              <a:ea typeface="Helvetica Neue"/>
              <a:cs typeface="Helvetica Neue"/>
              <a:sym typeface="Helvetica Neue"/>
            </a:endParaRPr>
          </a:p>
        </p:txBody>
      </p:sp>
      <p:sp>
        <p:nvSpPr>
          <p:cNvPr id="218" name="Google Shape;218;geded055d97_0_308"/>
          <p:cNvSpPr txBox="1">
            <a:spLocks noGrp="1"/>
          </p:cNvSpPr>
          <p:nvPr>
            <p:ph type="title"/>
          </p:nvPr>
        </p:nvSpPr>
        <p:spPr>
          <a:xfrm>
            <a:off x="1642525"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1BDB4"/>
              </a:buClr>
              <a:buSzPts val="4000"/>
              <a:buFont typeface="Helvetica Neue"/>
              <a:buNone/>
            </a:pPr>
            <a:r>
              <a:rPr lang="en-US" sz="4000">
                <a:solidFill>
                  <a:srgbClr val="900021"/>
                </a:solidFill>
                <a:latin typeface="Open Sans"/>
                <a:ea typeface="Open Sans"/>
                <a:cs typeface="Open Sans"/>
                <a:sym typeface="Open Sans"/>
              </a:rPr>
              <a:t>Self Reflection</a:t>
            </a:r>
            <a:endParaRPr>
              <a:solidFill>
                <a:srgbClr val="90002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eded055d97_0_322"/>
          <p:cNvSpPr txBox="1">
            <a:spLocks noGrp="1"/>
          </p:cNvSpPr>
          <p:nvPr>
            <p:ph type="ctrTitle"/>
          </p:nvPr>
        </p:nvSpPr>
        <p:spPr>
          <a:xfrm>
            <a:off x="1524000" y="223513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1100"/>
              <a:buNone/>
            </a:pPr>
            <a:r>
              <a:rPr lang="en-US" b="1">
                <a:solidFill>
                  <a:srgbClr val="900021"/>
                </a:solidFill>
                <a:latin typeface="Open Sans"/>
                <a:ea typeface="Open Sans"/>
                <a:cs typeface="Open Sans"/>
                <a:sym typeface="Open Sans"/>
              </a:rPr>
              <a:t>Triggers and Activation</a:t>
            </a:r>
            <a:endParaRPr b="1">
              <a:solidFill>
                <a:srgbClr val="900021"/>
              </a:solidFill>
              <a:latin typeface="Open Sans"/>
              <a:ea typeface="Open Sans"/>
              <a:cs typeface="Open Sans"/>
              <a:sym typeface="Open Sans"/>
            </a:endParaRPr>
          </a:p>
          <a:p>
            <a:pPr marL="0" lvl="0" indent="0" algn="l" rtl="0">
              <a:lnSpc>
                <a:spcPct val="90000"/>
              </a:lnSpc>
              <a:spcBef>
                <a:spcPts val="0"/>
              </a:spcBef>
              <a:spcAft>
                <a:spcPts val="0"/>
              </a:spcAft>
              <a:buSzPts val="1100"/>
              <a:buNone/>
            </a:pPr>
            <a:endParaRPr b="1">
              <a:solidFill>
                <a:srgbClr val="900021"/>
              </a:solidFill>
              <a:latin typeface="Open Sans"/>
              <a:ea typeface="Open Sans"/>
              <a:cs typeface="Open Sans"/>
              <a:sym typeface="Open Sans"/>
            </a:endParaRPr>
          </a:p>
        </p:txBody>
      </p:sp>
      <p:pic>
        <p:nvPicPr>
          <p:cNvPr id="224" name="Google Shape;224;geded055d97_0_322"/>
          <p:cNvPicPr preferRelativeResize="0"/>
          <p:nvPr/>
        </p:nvPicPr>
        <p:blipFill rotWithShape="1">
          <a:blip r:embed="rId3">
            <a:alphaModFix/>
          </a:blip>
          <a:srcRect l="169" r="169"/>
          <a:stretch/>
        </p:blipFill>
        <p:spPr>
          <a:xfrm>
            <a:off x="4362450" y="6163978"/>
            <a:ext cx="3467100" cy="266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geded055d97_0_328" descr="Picture of Dr. Kath Obear from the Center for Transformation and Change, smiling at the camera." title="Image of Dr. Kathy Obear"/>
          <p:cNvPicPr preferRelativeResize="0"/>
          <p:nvPr/>
        </p:nvPicPr>
        <p:blipFill rotWithShape="1">
          <a:blip r:embed="rId3">
            <a:alphaModFix/>
          </a:blip>
          <a:srcRect/>
          <a:stretch/>
        </p:blipFill>
        <p:spPr>
          <a:xfrm>
            <a:off x="8502650" y="1708523"/>
            <a:ext cx="2290856" cy="3444644"/>
          </a:xfrm>
          <a:prstGeom prst="rect">
            <a:avLst/>
          </a:prstGeom>
          <a:noFill/>
          <a:ln>
            <a:noFill/>
          </a:ln>
        </p:spPr>
      </p:pic>
      <p:sp>
        <p:nvSpPr>
          <p:cNvPr id="231" name="Google Shape;231;geded055d97_0_328"/>
          <p:cNvSpPr txBox="1">
            <a:spLocks noGrp="1"/>
          </p:cNvSpPr>
          <p:nvPr>
            <p:ph type="body" idx="1"/>
          </p:nvPr>
        </p:nvSpPr>
        <p:spPr>
          <a:xfrm>
            <a:off x="398400" y="2663763"/>
            <a:ext cx="7511700" cy="1976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1000"/>
              </a:spcBef>
              <a:spcAft>
                <a:spcPts val="0"/>
              </a:spcAft>
              <a:buClr>
                <a:schemeClr val="accent6"/>
              </a:buClr>
              <a:buSzPts val="3200"/>
              <a:buNone/>
            </a:pPr>
            <a:r>
              <a:rPr lang="en-US" sz="3400">
                <a:solidFill>
                  <a:srgbClr val="3F3F3F"/>
                </a:solidFill>
                <a:latin typeface="Open Sans"/>
                <a:ea typeface="Open Sans"/>
                <a:cs typeface="Open Sans"/>
                <a:sym typeface="Open Sans"/>
              </a:rPr>
              <a:t>“Any stimulus, either external or internal to the person, through which they experience an emotional reaction.”</a:t>
            </a:r>
            <a:endParaRPr sz="3400">
              <a:solidFill>
                <a:srgbClr val="3F3F3F"/>
              </a:solidFill>
              <a:latin typeface="Open Sans"/>
              <a:ea typeface="Open Sans"/>
              <a:cs typeface="Open Sans"/>
              <a:sym typeface="Open Sans"/>
            </a:endParaRPr>
          </a:p>
        </p:txBody>
      </p:sp>
      <p:sp>
        <p:nvSpPr>
          <p:cNvPr id="232" name="Google Shape;232;geded055d97_0_328"/>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Helvetica Neue"/>
              <a:buNone/>
            </a:pPr>
            <a:r>
              <a:rPr lang="en-US">
                <a:solidFill>
                  <a:srgbClr val="900021"/>
                </a:solidFill>
                <a:latin typeface="Open Sans"/>
                <a:ea typeface="Open Sans"/>
                <a:cs typeface="Open Sans"/>
                <a:sym typeface="Open Sans"/>
              </a:rPr>
              <a:t>What is a </a:t>
            </a:r>
            <a:r>
              <a:rPr lang="en-US" b="1">
                <a:solidFill>
                  <a:srgbClr val="900021"/>
                </a:solidFill>
                <a:latin typeface="Open Sans"/>
                <a:ea typeface="Open Sans"/>
                <a:cs typeface="Open Sans"/>
                <a:sym typeface="Open Sans"/>
              </a:rPr>
              <a:t>Trigger or Activation</a:t>
            </a:r>
            <a:r>
              <a:rPr lang="en-US">
                <a:solidFill>
                  <a:srgbClr val="900021"/>
                </a:solidFill>
                <a:latin typeface="Open Sans"/>
                <a:ea typeface="Open Sans"/>
                <a:cs typeface="Open Sans"/>
                <a:sym typeface="Open Sans"/>
              </a:rPr>
              <a:t>?</a:t>
            </a:r>
            <a:endParaRPr>
              <a:solidFill>
                <a:srgbClr val="900021"/>
              </a:solidFill>
              <a:latin typeface="Open Sans"/>
              <a:ea typeface="Open Sans"/>
              <a:cs typeface="Open Sans"/>
              <a:sym typeface="Open Sans"/>
            </a:endParaRPr>
          </a:p>
        </p:txBody>
      </p:sp>
      <p:sp>
        <p:nvSpPr>
          <p:cNvPr id="233" name="Google Shape;233;geded055d97_0_328"/>
          <p:cNvSpPr txBox="1"/>
          <p:nvPr/>
        </p:nvSpPr>
        <p:spPr>
          <a:xfrm>
            <a:off x="1838850" y="6217500"/>
            <a:ext cx="8514300" cy="434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1000"/>
              </a:spcBef>
              <a:spcAft>
                <a:spcPts val="0"/>
              </a:spcAft>
              <a:buNone/>
            </a:pPr>
            <a:r>
              <a:rPr lang="en-US" sz="1800" i="1">
                <a:solidFill>
                  <a:srgbClr val="3F3F3F"/>
                </a:solidFill>
                <a:latin typeface="Open Sans"/>
                <a:ea typeface="Open Sans"/>
                <a:cs typeface="Open Sans"/>
                <a:sym typeface="Open Sans"/>
              </a:rPr>
              <a:t>From Dr. Kathy Obear, The Center for Transformation and Change</a:t>
            </a:r>
            <a:endParaRPr sz="2800">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eded055d97_0_396"/>
          <p:cNvSpPr txBox="1">
            <a:spLocks noGrp="1"/>
          </p:cNvSpPr>
          <p:nvPr>
            <p:ph type="title"/>
          </p:nvPr>
        </p:nvSpPr>
        <p:spPr>
          <a:xfrm>
            <a:off x="1612900" y="322933"/>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900021"/>
                </a:solidFill>
                <a:latin typeface="Open Sans"/>
                <a:ea typeface="Open Sans"/>
                <a:cs typeface="Open Sans"/>
                <a:sym typeface="Open Sans"/>
              </a:rPr>
              <a:t>Characteristics of a Triggering Event</a:t>
            </a:r>
            <a:endParaRPr>
              <a:solidFill>
                <a:srgbClr val="900021"/>
              </a:solidFill>
              <a:latin typeface="Open Sans"/>
              <a:ea typeface="Open Sans"/>
              <a:cs typeface="Open Sans"/>
              <a:sym typeface="Open Sans"/>
            </a:endParaRPr>
          </a:p>
        </p:txBody>
      </p:sp>
      <p:sp>
        <p:nvSpPr>
          <p:cNvPr id="239" name="Google Shape;239;geded055d97_0_396"/>
          <p:cNvSpPr txBox="1">
            <a:spLocks noGrp="1"/>
          </p:cNvSpPr>
          <p:nvPr>
            <p:ph type="body" idx="1"/>
          </p:nvPr>
        </p:nvSpPr>
        <p:spPr>
          <a:xfrm>
            <a:off x="415650" y="1408350"/>
            <a:ext cx="11360700" cy="3755700"/>
          </a:xfrm>
          <a:prstGeom prst="rect">
            <a:avLst/>
          </a:prstGeom>
        </p:spPr>
        <p:txBody>
          <a:bodyPr spcFirstLastPara="1" wrap="square" lIns="91425" tIns="45700" rIns="91425" bIns="45700" anchor="t" anchorCtr="0">
            <a:spAutoFit/>
          </a:bodyPr>
          <a:lstStyle/>
          <a:p>
            <a:pPr marL="457200" lvl="0" indent="-406400" algn="l" rtl="0">
              <a:lnSpc>
                <a:spcPct val="150000"/>
              </a:lnSpc>
              <a:spcBef>
                <a:spcPts val="1000"/>
              </a:spcBef>
              <a:spcAft>
                <a:spcPts val="0"/>
              </a:spcAft>
              <a:buSzPts val="2800"/>
              <a:buFont typeface="Open Sans"/>
              <a:buChar char="•"/>
            </a:pPr>
            <a:r>
              <a:rPr lang="en-US">
                <a:latin typeface="Open Sans"/>
                <a:ea typeface="Open Sans"/>
                <a:cs typeface="Open Sans"/>
                <a:sym typeface="Open Sans"/>
              </a:rPr>
              <a:t>Unexpected and surprising</a:t>
            </a:r>
            <a:endParaRPr>
              <a:latin typeface="Open Sans"/>
              <a:ea typeface="Open Sans"/>
              <a:cs typeface="Open Sans"/>
              <a:sym typeface="Open Sans"/>
            </a:endParaRPr>
          </a:p>
          <a:p>
            <a:pPr marL="457200" lvl="0" indent="-406400" algn="l" rtl="0">
              <a:lnSpc>
                <a:spcPct val="150000"/>
              </a:lnSpc>
              <a:spcBef>
                <a:spcPts val="0"/>
              </a:spcBef>
              <a:spcAft>
                <a:spcPts val="0"/>
              </a:spcAft>
              <a:buSzPts val="2800"/>
              <a:buFont typeface="Open Sans"/>
              <a:buChar char="•"/>
            </a:pPr>
            <a:r>
              <a:rPr lang="en-US">
                <a:latin typeface="Open Sans"/>
                <a:ea typeface="Open Sans"/>
                <a:cs typeface="Open Sans"/>
                <a:sym typeface="Open Sans"/>
              </a:rPr>
              <a:t>Strong intensity of feelings, overwhelming</a:t>
            </a:r>
            <a:endParaRPr>
              <a:latin typeface="Open Sans"/>
              <a:ea typeface="Open Sans"/>
              <a:cs typeface="Open Sans"/>
              <a:sym typeface="Open Sans"/>
            </a:endParaRPr>
          </a:p>
          <a:p>
            <a:pPr marL="457200" lvl="0" indent="-406400" algn="l" rtl="0">
              <a:lnSpc>
                <a:spcPct val="150000"/>
              </a:lnSpc>
              <a:spcBef>
                <a:spcPts val="0"/>
              </a:spcBef>
              <a:spcAft>
                <a:spcPts val="0"/>
              </a:spcAft>
              <a:buSzPts val="2800"/>
              <a:buFont typeface="Open Sans"/>
              <a:buChar char="•"/>
            </a:pPr>
            <a:r>
              <a:rPr lang="en-US">
                <a:latin typeface="Open Sans"/>
                <a:ea typeface="Open Sans"/>
                <a:cs typeface="Open Sans"/>
                <a:sym typeface="Open Sans"/>
              </a:rPr>
              <a:t>Disorientating, “stopped in our tracks”</a:t>
            </a:r>
            <a:endParaRPr>
              <a:latin typeface="Open Sans"/>
              <a:ea typeface="Open Sans"/>
              <a:cs typeface="Open Sans"/>
              <a:sym typeface="Open Sans"/>
            </a:endParaRPr>
          </a:p>
          <a:p>
            <a:pPr marL="457200" lvl="0" indent="-406400" algn="l" rtl="0">
              <a:lnSpc>
                <a:spcPct val="150000"/>
              </a:lnSpc>
              <a:spcBef>
                <a:spcPts val="0"/>
              </a:spcBef>
              <a:spcAft>
                <a:spcPts val="0"/>
              </a:spcAft>
              <a:buSzPts val="2800"/>
              <a:buFont typeface="Open Sans"/>
              <a:buChar char="•"/>
            </a:pPr>
            <a:r>
              <a:rPr lang="en-US">
                <a:latin typeface="Open Sans"/>
                <a:ea typeface="Open Sans"/>
                <a:cs typeface="Open Sans"/>
                <a:sym typeface="Open Sans"/>
              </a:rPr>
              <a:t>Feel out of control</a:t>
            </a:r>
            <a:endParaRPr>
              <a:latin typeface="Open Sans"/>
              <a:ea typeface="Open Sans"/>
              <a:cs typeface="Open Sans"/>
              <a:sym typeface="Open Sans"/>
            </a:endParaRPr>
          </a:p>
          <a:p>
            <a:pPr marL="457200" lvl="0" indent="-406400" algn="l" rtl="0">
              <a:lnSpc>
                <a:spcPct val="150000"/>
              </a:lnSpc>
              <a:spcBef>
                <a:spcPts val="0"/>
              </a:spcBef>
              <a:spcAft>
                <a:spcPts val="0"/>
              </a:spcAft>
              <a:buSzPts val="2800"/>
              <a:buFont typeface="Open Sans"/>
              <a:buChar char="•"/>
            </a:pPr>
            <a:r>
              <a:rPr lang="en-US">
                <a:latin typeface="Open Sans"/>
                <a:ea typeface="Open Sans"/>
                <a:cs typeface="Open Sans"/>
                <a:sym typeface="Open Sans"/>
              </a:rPr>
              <a:t>Feel like you can not react effectively</a:t>
            </a:r>
            <a:endParaRPr>
              <a:latin typeface="Open Sans"/>
              <a:ea typeface="Open Sans"/>
              <a:cs typeface="Open Sans"/>
              <a:sym typeface="Open Sans"/>
            </a:endParaRPr>
          </a:p>
          <a:p>
            <a:pPr marL="457200" lvl="0" indent="-406400" algn="l" rtl="0">
              <a:lnSpc>
                <a:spcPct val="150000"/>
              </a:lnSpc>
              <a:spcBef>
                <a:spcPts val="0"/>
              </a:spcBef>
              <a:spcAft>
                <a:spcPts val="0"/>
              </a:spcAft>
              <a:buSzPts val="2800"/>
              <a:buFont typeface="Open Sans"/>
              <a:buChar char="•"/>
            </a:pPr>
            <a:r>
              <a:rPr lang="en-US">
                <a:latin typeface="Open Sans"/>
                <a:ea typeface="Open Sans"/>
                <a:cs typeface="Open Sans"/>
                <a:sym typeface="Open Sans"/>
              </a:rPr>
              <a:t>Requires extra effort to manage situation</a:t>
            </a:r>
            <a:endParaRPr/>
          </a:p>
        </p:txBody>
      </p:sp>
      <p:sp>
        <p:nvSpPr>
          <p:cNvPr id="240" name="Google Shape;240;geded055d97_0_396"/>
          <p:cNvSpPr txBox="1"/>
          <p:nvPr/>
        </p:nvSpPr>
        <p:spPr>
          <a:xfrm>
            <a:off x="2235450" y="6217500"/>
            <a:ext cx="7721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i="1">
                <a:solidFill>
                  <a:srgbClr val="3F3F3F"/>
                </a:solidFill>
                <a:latin typeface="Open Sans"/>
                <a:ea typeface="Open Sans"/>
                <a:cs typeface="Open Sans"/>
                <a:sym typeface="Open Sans"/>
              </a:rPr>
              <a:t>From Kathy Obear, The Center for Transformation and Change</a:t>
            </a:r>
            <a:endParaRPr>
              <a:solidFill>
                <a:srgbClr val="3F3F3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C33"/>
        </a:solidFill>
        <a:effectLst/>
      </p:bgPr>
    </p:bg>
    <p:spTree>
      <p:nvGrpSpPr>
        <p:cNvPr id="1" name="Shape 245"/>
        <p:cNvGrpSpPr/>
        <p:nvPr/>
      </p:nvGrpSpPr>
      <p:grpSpPr>
        <a:xfrm>
          <a:off x="0" y="0"/>
          <a:ext cx="0" cy="0"/>
          <a:chOff x="0" y="0"/>
          <a:chExt cx="0" cy="0"/>
        </a:xfrm>
      </p:grpSpPr>
      <p:sp>
        <p:nvSpPr>
          <p:cNvPr id="246" name="Google Shape;246;geded055d97_0_596"/>
          <p:cNvSpPr txBox="1"/>
          <p:nvPr/>
        </p:nvSpPr>
        <p:spPr>
          <a:xfrm>
            <a:off x="2049875" y="1048889"/>
            <a:ext cx="12648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00021"/>
                </a:solidFill>
                <a:latin typeface="Open Sans"/>
                <a:ea typeface="Open Sans"/>
                <a:cs typeface="Open Sans"/>
                <a:sym typeface="Open Sans"/>
              </a:rPr>
              <a:t>Engage in response behavior.</a:t>
            </a:r>
            <a:endParaRPr sz="1800">
              <a:solidFill>
                <a:srgbClr val="900021"/>
              </a:solidFill>
              <a:latin typeface="Open Sans"/>
              <a:ea typeface="Open Sans"/>
              <a:cs typeface="Open Sans"/>
              <a:sym typeface="Open Sans"/>
            </a:endParaRPr>
          </a:p>
        </p:txBody>
      </p:sp>
      <p:sp>
        <p:nvSpPr>
          <p:cNvPr id="247" name="Google Shape;247;geded055d97_0_596"/>
          <p:cNvSpPr txBox="1"/>
          <p:nvPr/>
        </p:nvSpPr>
        <p:spPr>
          <a:xfrm>
            <a:off x="1304196" y="4383136"/>
            <a:ext cx="2095800" cy="1477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00021"/>
                </a:solidFill>
                <a:latin typeface="Open Sans"/>
                <a:ea typeface="Open Sans"/>
                <a:cs typeface="Open Sans"/>
                <a:sym typeface="Open Sans"/>
              </a:rPr>
              <a:t>Chose intention on how to respond - fight, flight, freeze, flounder, etc.</a:t>
            </a:r>
            <a:endParaRPr>
              <a:solidFill>
                <a:srgbClr val="900021"/>
              </a:solidFill>
              <a:latin typeface="Open Sans"/>
              <a:ea typeface="Open Sans"/>
              <a:cs typeface="Open Sans"/>
              <a:sym typeface="Open Sans"/>
            </a:endParaRPr>
          </a:p>
        </p:txBody>
      </p:sp>
      <p:sp>
        <p:nvSpPr>
          <p:cNvPr id="248" name="Google Shape;248;geded055d97_0_596"/>
          <p:cNvSpPr txBox="1"/>
          <p:nvPr/>
        </p:nvSpPr>
        <p:spPr>
          <a:xfrm>
            <a:off x="5448159" y="5860614"/>
            <a:ext cx="24765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00021"/>
                </a:solidFill>
                <a:latin typeface="Open Sans"/>
                <a:ea typeface="Open Sans"/>
                <a:cs typeface="Open Sans"/>
                <a:sym typeface="Open Sans"/>
              </a:rPr>
              <a:t>Ex. pounding heart, tight throat, anger, shock, guilt.</a:t>
            </a:r>
            <a:endParaRPr>
              <a:solidFill>
                <a:srgbClr val="900021"/>
              </a:solidFill>
              <a:latin typeface="Open Sans"/>
              <a:ea typeface="Open Sans"/>
              <a:cs typeface="Open Sans"/>
              <a:sym typeface="Open Sans"/>
            </a:endParaRPr>
          </a:p>
        </p:txBody>
      </p:sp>
      <p:sp>
        <p:nvSpPr>
          <p:cNvPr id="249" name="Google Shape;249;geded055d97_0_596"/>
          <p:cNvSpPr txBox="1"/>
          <p:nvPr/>
        </p:nvSpPr>
        <p:spPr>
          <a:xfrm>
            <a:off x="9083040" y="3810000"/>
            <a:ext cx="22860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00021"/>
                </a:solidFill>
                <a:latin typeface="Open Sans"/>
                <a:ea typeface="Open Sans"/>
                <a:cs typeface="Open Sans"/>
                <a:sym typeface="Open Sans"/>
              </a:rPr>
              <a:t>Interpretation of the event, assumptions, judgments, critical thoughts, evaluations.</a:t>
            </a:r>
            <a:endParaRPr>
              <a:solidFill>
                <a:srgbClr val="900021"/>
              </a:solidFill>
              <a:latin typeface="Open Sans"/>
              <a:ea typeface="Open Sans"/>
              <a:cs typeface="Open Sans"/>
              <a:sym typeface="Open Sans"/>
            </a:endParaRPr>
          </a:p>
        </p:txBody>
      </p:sp>
      <p:sp>
        <p:nvSpPr>
          <p:cNvPr id="250" name="Google Shape;250;geded055d97_0_596"/>
          <p:cNvSpPr txBox="1"/>
          <p:nvPr/>
        </p:nvSpPr>
        <p:spPr>
          <a:xfrm>
            <a:off x="9168365" y="1048907"/>
            <a:ext cx="2435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00021"/>
                </a:solidFill>
                <a:latin typeface="Open Sans"/>
                <a:ea typeface="Open Sans"/>
                <a:cs typeface="Open Sans"/>
                <a:sym typeface="Open Sans"/>
              </a:rPr>
              <a:t>An interpersonal issue, need, memory, past trauma, fear, etc.</a:t>
            </a:r>
            <a:endParaRPr>
              <a:solidFill>
                <a:srgbClr val="900021"/>
              </a:solidFill>
              <a:latin typeface="Open Sans"/>
              <a:ea typeface="Open Sans"/>
              <a:cs typeface="Open Sans"/>
              <a:sym typeface="Open Sans"/>
            </a:endParaRPr>
          </a:p>
        </p:txBody>
      </p:sp>
      <p:grpSp>
        <p:nvGrpSpPr>
          <p:cNvPr id="251" name="Google Shape;251;geded055d97_0_596"/>
          <p:cNvGrpSpPr/>
          <p:nvPr/>
        </p:nvGrpSpPr>
        <p:grpSpPr>
          <a:xfrm>
            <a:off x="3548919" y="551375"/>
            <a:ext cx="5385202" cy="5205212"/>
            <a:chOff x="1299689" y="-10009"/>
            <a:chExt cx="5150839" cy="5205212"/>
          </a:xfrm>
        </p:grpSpPr>
        <p:sp>
          <p:nvSpPr>
            <p:cNvPr id="252" name="Google Shape;252;geded055d97_0_596"/>
            <p:cNvSpPr/>
            <p:nvPr/>
          </p:nvSpPr>
          <p:spPr>
            <a:xfrm>
              <a:off x="3203721" y="-10009"/>
              <a:ext cx="1396500" cy="907500"/>
            </a:xfrm>
            <a:prstGeom prst="roundRect">
              <a:avLst>
                <a:gd name="adj" fmla="val 16667"/>
              </a:avLst>
            </a:prstGeom>
            <a:solidFill>
              <a:srgbClr val="7A0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geded055d97_0_596"/>
            <p:cNvSpPr txBox="1"/>
            <p:nvPr/>
          </p:nvSpPr>
          <p:spPr>
            <a:xfrm>
              <a:off x="3150016" y="34241"/>
              <a:ext cx="1503900" cy="8190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2"/>
                </a:buClr>
                <a:buSzPts val="2000"/>
                <a:buFont typeface="Arial"/>
                <a:buNone/>
              </a:pPr>
              <a:r>
                <a:rPr lang="en-US" sz="2000" b="1">
                  <a:solidFill>
                    <a:schemeClr val="lt1"/>
                  </a:solidFill>
                  <a:latin typeface="Open Sans"/>
                  <a:ea typeface="Open Sans"/>
                  <a:cs typeface="Open Sans"/>
                  <a:sym typeface="Open Sans"/>
                </a:rPr>
                <a:t>Triggering Event</a:t>
              </a:r>
              <a:endParaRPr>
                <a:solidFill>
                  <a:schemeClr val="lt1"/>
                </a:solidFill>
                <a:latin typeface="Open Sans"/>
                <a:ea typeface="Open Sans"/>
                <a:cs typeface="Open Sans"/>
                <a:sym typeface="Open Sans"/>
              </a:endParaRPr>
            </a:p>
          </p:txBody>
        </p:sp>
        <p:sp>
          <p:nvSpPr>
            <p:cNvPr id="254" name="Google Shape;254;geded055d97_0_596"/>
            <p:cNvSpPr/>
            <p:nvPr/>
          </p:nvSpPr>
          <p:spPr>
            <a:xfrm>
              <a:off x="1765361" y="443814"/>
              <a:ext cx="4273200" cy="4273200"/>
            </a:xfrm>
            <a:custGeom>
              <a:avLst/>
              <a:gdLst/>
              <a:ahLst/>
              <a:cxnLst/>
              <a:rect l="l" t="t" r="r" b="b"/>
              <a:pathLst>
                <a:path w="120000" h="120000" extrusionOk="0">
                  <a:moveTo>
                    <a:pt x="84529" y="5243"/>
                  </a:moveTo>
                  <a:lnTo>
                    <a:pt x="84529" y="5243"/>
                  </a:lnTo>
                  <a:cubicBezTo>
                    <a:pt x="89436" y="7441"/>
                    <a:pt x="94026" y="10289"/>
                    <a:pt x="98174" y="13710"/>
                  </a:cubicBezTo>
                </a:path>
              </a:pathLst>
            </a:custGeom>
            <a:no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geded055d97_0_596"/>
            <p:cNvSpPr/>
            <p:nvPr/>
          </p:nvSpPr>
          <p:spPr>
            <a:xfrm>
              <a:off x="5054028" y="1058266"/>
              <a:ext cx="1396500" cy="907500"/>
            </a:xfrm>
            <a:prstGeom prst="roundRect">
              <a:avLst>
                <a:gd name="adj" fmla="val 16667"/>
              </a:avLst>
            </a:prstGeom>
            <a:solidFill>
              <a:srgbClr val="90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eded055d97_0_596"/>
            <p:cNvSpPr txBox="1"/>
            <p:nvPr/>
          </p:nvSpPr>
          <p:spPr>
            <a:xfrm>
              <a:off x="5098336" y="1102524"/>
              <a:ext cx="1307700" cy="8190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a:solidFill>
                    <a:srgbClr val="E7E6E5"/>
                  </a:solidFill>
                  <a:latin typeface="Open Sans"/>
                  <a:ea typeface="Open Sans"/>
                  <a:cs typeface="Open Sans"/>
                  <a:sym typeface="Open Sans"/>
                </a:rPr>
                <a:t>Root</a:t>
              </a:r>
              <a:endParaRPr>
                <a:solidFill>
                  <a:srgbClr val="E7E6E5"/>
                </a:solidFill>
                <a:latin typeface="Open Sans"/>
                <a:ea typeface="Open Sans"/>
                <a:cs typeface="Open Sans"/>
                <a:sym typeface="Open Sans"/>
              </a:endParaRPr>
            </a:p>
          </p:txBody>
        </p:sp>
        <p:sp>
          <p:nvSpPr>
            <p:cNvPr id="257" name="Google Shape;257;geded055d97_0_596"/>
            <p:cNvSpPr/>
            <p:nvPr/>
          </p:nvSpPr>
          <p:spPr>
            <a:xfrm>
              <a:off x="1765361" y="443814"/>
              <a:ext cx="4273200" cy="4273200"/>
            </a:xfrm>
            <a:custGeom>
              <a:avLst/>
              <a:gdLst/>
              <a:ahLst/>
              <a:cxnLst/>
              <a:rect l="l" t="t" r="r" b="b"/>
              <a:pathLst>
                <a:path w="120000" h="120000" extrusionOk="0">
                  <a:moveTo>
                    <a:pt x="119066" y="49455"/>
                  </a:moveTo>
                  <a:lnTo>
                    <a:pt x="119066" y="49455"/>
                  </a:lnTo>
                  <a:cubicBezTo>
                    <a:pt x="120311" y="56430"/>
                    <a:pt x="120311" y="63571"/>
                    <a:pt x="119066" y="70546"/>
                  </a:cubicBezTo>
                </a:path>
              </a:pathLst>
            </a:custGeom>
            <a:no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geded055d97_0_596"/>
            <p:cNvSpPr/>
            <p:nvPr/>
          </p:nvSpPr>
          <p:spPr>
            <a:xfrm>
              <a:off x="5054028" y="3194816"/>
              <a:ext cx="1396500" cy="907500"/>
            </a:xfrm>
            <a:prstGeom prst="roundRect">
              <a:avLst>
                <a:gd name="adj" fmla="val 16667"/>
              </a:avLst>
            </a:prstGeom>
            <a:solidFill>
              <a:srgbClr val="C14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geded055d97_0_596"/>
            <p:cNvSpPr txBox="1"/>
            <p:nvPr/>
          </p:nvSpPr>
          <p:spPr>
            <a:xfrm>
              <a:off x="5098336" y="3222999"/>
              <a:ext cx="1307700" cy="8190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a:solidFill>
                    <a:srgbClr val="D9CED7"/>
                  </a:solidFill>
                  <a:latin typeface="Open Sans"/>
                  <a:ea typeface="Open Sans"/>
                  <a:cs typeface="Open Sans"/>
                  <a:sym typeface="Open Sans"/>
                </a:rPr>
                <a:t>Story</a:t>
              </a:r>
              <a:endParaRPr>
                <a:solidFill>
                  <a:srgbClr val="D9CED7"/>
                </a:solidFill>
                <a:latin typeface="Open Sans"/>
                <a:ea typeface="Open Sans"/>
                <a:cs typeface="Open Sans"/>
                <a:sym typeface="Open Sans"/>
              </a:endParaRPr>
            </a:p>
          </p:txBody>
        </p:sp>
        <p:sp>
          <p:nvSpPr>
            <p:cNvPr id="260" name="Google Shape;260;geded055d97_0_596"/>
            <p:cNvSpPr/>
            <p:nvPr/>
          </p:nvSpPr>
          <p:spPr>
            <a:xfrm>
              <a:off x="1765361" y="443814"/>
              <a:ext cx="4273200" cy="4273200"/>
            </a:xfrm>
            <a:custGeom>
              <a:avLst/>
              <a:gdLst/>
              <a:ahLst/>
              <a:cxnLst/>
              <a:rect l="l" t="t" r="r" b="b"/>
              <a:pathLst>
                <a:path w="120000" h="120000" extrusionOk="0">
                  <a:moveTo>
                    <a:pt x="98449" y="106062"/>
                  </a:moveTo>
                  <a:cubicBezTo>
                    <a:pt x="94607" y="109269"/>
                    <a:pt x="90379" y="111983"/>
                    <a:pt x="85863" y="114140"/>
                  </a:cubicBezTo>
                </a:path>
              </a:pathLst>
            </a:custGeom>
            <a:no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geded055d97_0_596"/>
            <p:cNvSpPr/>
            <p:nvPr/>
          </p:nvSpPr>
          <p:spPr>
            <a:xfrm>
              <a:off x="3142609" y="4238503"/>
              <a:ext cx="1518600" cy="956700"/>
            </a:xfrm>
            <a:prstGeom prst="roundRect">
              <a:avLst>
                <a:gd name="adj" fmla="val 16667"/>
              </a:avLst>
            </a:prstGeom>
            <a:solidFill>
              <a:srgbClr val="E7E6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geded055d97_0_596"/>
            <p:cNvSpPr txBox="1"/>
            <p:nvPr/>
          </p:nvSpPr>
          <p:spPr>
            <a:xfrm>
              <a:off x="3189317" y="4285136"/>
              <a:ext cx="1425300" cy="863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a:solidFill>
                    <a:schemeClr val="dk1"/>
                  </a:solidFill>
                  <a:latin typeface="Open Sans"/>
                  <a:ea typeface="Open Sans"/>
                  <a:cs typeface="Open Sans"/>
                  <a:sym typeface="Open Sans"/>
                </a:rPr>
                <a:t>Emotional &amp; Physical Reactions</a:t>
              </a:r>
              <a:endParaRPr>
                <a:latin typeface="Open Sans"/>
                <a:ea typeface="Open Sans"/>
                <a:cs typeface="Open Sans"/>
                <a:sym typeface="Open Sans"/>
              </a:endParaRPr>
            </a:p>
          </p:txBody>
        </p:sp>
        <p:sp>
          <p:nvSpPr>
            <p:cNvPr id="263" name="Google Shape;263;geded055d97_0_596"/>
            <p:cNvSpPr/>
            <p:nvPr/>
          </p:nvSpPr>
          <p:spPr>
            <a:xfrm>
              <a:off x="1765361" y="443814"/>
              <a:ext cx="4273200" cy="4273200"/>
            </a:xfrm>
            <a:custGeom>
              <a:avLst/>
              <a:gdLst/>
              <a:ahLst/>
              <a:cxnLst/>
              <a:rect l="l" t="t" r="r" b="b"/>
              <a:pathLst>
                <a:path w="120000" h="120000" extrusionOk="0">
                  <a:moveTo>
                    <a:pt x="34708" y="114409"/>
                  </a:moveTo>
                  <a:lnTo>
                    <a:pt x="34708" y="114409"/>
                  </a:lnTo>
                  <a:cubicBezTo>
                    <a:pt x="30762" y="112575"/>
                    <a:pt x="27027" y="110317"/>
                    <a:pt x="23569" y="107674"/>
                  </a:cubicBezTo>
                </a:path>
              </a:pathLst>
            </a:custGeom>
            <a:no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eded055d97_0_596"/>
            <p:cNvSpPr/>
            <p:nvPr/>
          </p:nvSpPr>
          <p:spPr>
            <a:xfrm>
              <a:off x="1299689" y="3116713"/>
              <a:ext cx="1503900" cy="1063800"/>
            </a:xfrm>
            <a:prstGeom prst="roundRect">
              <a:avLst>
                <a:gd name="adj" fmla="val 16667"/>
              </a:avLst>
            </a:prstGeom>
            <a:solidFill>
              <a:srgbClr val="C14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eded055d97_0_596"/>
            <p:cNvSpPr txBox="1"/>
            <p:nvPr/>
          </p:nvSpPr>
          <p:spPr>
            <a:xfrm>
              <a:off x="1351586" y="3168621"/>
              <a:ext cx="1400100" cy="9600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a:solidFill>
                    <a:srgbClr val="D9CED7"/>
                  </a:solidFill>
                  <a:latin typeface="Open Sans"/>
                  <a:ea typeface="Open Sans"/>
                  <a:cs typeface="Open Sans"/>
                  <a:sym typeface="Open Sans"/>
                </a:rPr>
                <a:t>Intention</a:t>
              </a:r>
              <a:endParaRPr>
                <a:solidFill>
                  <a:srgbClr val="D9CED7"/>
                </a:solidFill>
                <a:latin typeface="Open Sans"/>
                <a:ea typeface="Open Sans"/>
                <a:cs typeface="Open Sans"/>
                <a:sym typeface="Open Sans"/>
              </a:endParaRPr>
            </a:p>
          </p:txBody>
        </p:sp>
        <p:sp>
          <p:nvSpPr>
            <p:cNvPr id="266" name="Google Shape;266;geded055d97_0_596"/>
            <p:cNvSpPr/>
            <p:nvPr/>
          </p:nvSpPr>
          <p:spPr>
            <a:xfrm>
              <a:off x="1765361" y="443814"/>
              <a:ext cx="4273200" cy="4273200"/>
            </a:xfrm>
            <a:custGeom>
              <a:avLst/>
              <a:gdLst/>
              <a:ahLst/>
              <a:cxnLst/>
              <a:rect l="l" t="t" r="r" b="b"/>
              <a:pathLst>
                <a:path w="120000" h="120000" extrusionOk="0">
                  <a:moveTo>
                    <a:pt x="708" y="69190"/>
                  </a:moveTo>
                  <a:lnTo>
                    <a:pt x="708" y="69190"/>
                  </a:lnTo>
                  <a:cubicBezTo>
                    <a:pt x="-229" y="63145"/>
                    <a:pt x="-236" y="56992"/>
                    <a:pt x="687" y="50944"/>
                  </a:cubicBezTo>
                </a:path>
              </a:pathLst>
            </a:custGeom>
            <a:no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geded055d97_0_596"/>
            <p:cNvSpPr/>
            <p:nvPr/>
          </p:nvSpPr>
          <p:spPr>
            <a:xfrm>
              <a:off x="1326555" y="975470"/>
              <a:ext cx="1450200" cy="1073100"/>
            </a:xfrm>
            <a:prstGeom prst="roundRect">
              <a:avLst>
                <a:gd name="adj" fmla="val 16667"/>
              </a:avLst>
            </a:prstGeom>
            <a:solidFill>
              <a:srgbClr val="90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geded055d97_0_596"/>
            <p:cNvSpPr txBox="1"/>
            <p:nvPr/>
          </p:nvSpPr>
          <p:spPr>
            <a:xfrm>
              <a:off x="1353425" y="1176816"/>
              <a:ext cx="1396500" cy="67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1">
                  <a:solidFill>
                    <a:srgbClr val="E7E6E5"/>
                  </a:solidFill>
                  <a:latin typeface="Open Sans"/>
                  <a:ea typeface="Open Sans"/>
                  <a:cs typeface="Open Sans"/>
                  <a:sym typeface="Open Sans"/>
                </a:rPr>
                <a:t>Response</a:t>
              </a:r>
              <a:endParaRPr>
                <a:solidFill>
                  <a:srgbClr val="E7E6E5"/>
                </a:solidFill>
                <a:latin typeface="Open Sans"/>
                <a:ea typeface="Open Sans"/>
                <a:cs typeface="Open Sans"/>
                <a:sym typeface="Open Sans"/>
              </a:endParaRPr>
            </a:p>
          </p:txBody>
        </p:sp>
        <p:sp>
          <p:nvSpPr>
            <p:cNvPr id="269" name="Google Shape;269;geded055d97_0_596"/>
            <p:cNvSpPr/>
            <p:nvPr/>
          </p:nvSpPr>
          <p:spPr>
            <a:xfrm>
              <a:off x="1765361" y="443814"/>
              <a:ext cx="4273200" cy="4273200"/>
            </a:xfrm>
            <a:custGeom>
              <a:avLst/>
              <a:gdLst/>
              <a:ahLst/>
              <a:cxnLst/>
              <a:rect l="l" t="t" r="r" b="b"/>
              <a:pathLst>
                <a:path w="120000" h="120000" extrusionOk="0">
                  <a:moveTo>
                    <a:pt x="23983" y="12012"/>
                  </a:moveTo>
                  <a:lnTo>
                    <a:pt x="23983" y="12012"/>
                  </a:lnTo>
                  <a:cubicBezTo>
                    <a:pt x="27727" y="9202"/>
                    <a:pt x="31788" y="6839"/>
                    <a:pt x="36082" y="4973"/>
                  </a:cubicBezTo>
                </a:path>
              </a:pathLst>
            </a:custGeom>
            <a:noFill/>
            <a:ln w="952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0" name="Google Shape;270;geded055d97_0_596"/>
          <p:cNvSpPr txBox="1"/>
          <p:nvPr/>
        </p:nvSpPr>
        <p:spPr>
          <a:xfrm>
            <a:off x="7792800" y="6488700"/>
            <a:ext cx="4399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rgbClr val="3F3F3F"/>
                </a:solidFill>
                <a:latin typeface="Open Sans"/>
                <a:ea typeface="Open Sans"/>
                <a:cs typeface="Open Sans"/>
                <a:sym typeface="Open Sans"/>
              </a:rPr>
              <a:t>From Kathy Obear, The Center for Transformation and Change</a:t>
            </a:r>
            <a:endParaRPr sz="1200">
              <a:solidFill>
                <a:srgbClr val="3F3F3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eded055d97_0_694"/>
          <p:cNvSpPr txBox="1">
            <a:spLocks noGrp="1"/>
          </p:cNvSpPr>
          <p:nvPr>
            <p:ph type="body" idx="4294967295"/>
          </p:nvPr>
        </p:nvSpPr>
        <p:spPr>
          <a:xfrm>
            <a:off x="5987300" y="1598200"/>
            <a:ext cx="5174100" cy="4262700"/>
          </a:xfrm>
          <a:prstGeom prst="rect">
            <a:avLst/>
          </a:prstGeom>
          <a:noFill/>
          <a:ln>
            <a:noFill/>
          </a:ln>
        </p:spPr>
        <p:txBody>
          <a:bodyPr spcFirstLastPara="1" wrap="square" lIns="91425" tIns="45700" rIns="91425" bIns="45700" anchor="t" anchorCtr="0">
            <a:spAutoFit/>
          </a:bodyPr>
          <a:lstStyle/>
          <a:p>
            <a:pPr marL="0" lvl="0" indent="0" algn="ctr" rtl="0">
              <a:lnSpc>
                <a:spcPct val="130000"/>
              </a:lnSpc>
              <a:spcBef>
                <a:spcPts val="0"/>
              </a:spcBef>
              <a:spcAft>
                <a:spcPts val="0"/>
              </a:spcAft>
              <a:buSzPts val="1018"/>
              <a:buNone/>
            </a:pPr>
            <a:r>
              <a:rPr lang="en-US" sz="2290" b="1" u="sng">
                <a:solidFill>
                  <a:srgbClr val="3F3F3F"/>
                </a:solidFill>
                <a:latin typeface="Open Sans"/>
                <a:ea typeface="Open Sans"/>
                <a:cs typeface="Open Sans"/>
                <a:sym typeface="Open Sans"/>
              </a:rPr>
              <a:t>Satisfied</a:t>
            </a:r>
            <a:endParaRPr sz="2290" b="1">
              <a:solidFill>
                <a:srgbClr val="3F3F3F"/>
              </a:solidFill>
              <a:latin typeface="Open Sans"/>
              <a:ea typeface="Open Sans"/>
              <a:cs typeface="Open Sans"/>
              <a:sym typeface="Open Sans"/>
            </a:endParaRPr>
          </a:p>
          <a:p>
            <a:pPr marL="228600" lvl="0" indent="-194310" algn="l" rtl="0">
              <a:lnSpc>
                <a:spcPct val="130000"/>
              </a:lnSpc>
              <a:spcBef>
                <a:spcPts val="0"/>
              </a:spcBef>
              <a:spcAft>
                <a:spcPts val="0"/>
              </a:spcAft>
              <a:buClr>
                <a:srgbClr val="3F3F3F"/>
              </a:buClr>
              <a:buSzPts val="2660"/>
              <a:buFont typeface="Open Sans"/>
              <a:buChar char="•"/>
            </a:pPr>
            <a:r>
              <a:rPr lang="en-US" sz="2290">
                <a:solidFill>
                  <a:srgbClr val="3F3F3F"/>
                </a:solidFill>
                <a:latin typeface="Open Sans"/>
                <a:ea typeface="Open Sans"/>
                <a:cs typeface="Open Sans"/>
                <a:sym typeface="Open Sans"/>
              </a:rPr>
              <a:t>Use self as instrument</a:t>
            </a:r>
            <a:endParaRPr sz="2290">
              <a:solidFill>
                <a:srgbClr val="3F3F3F"/>
              </a:solidFill>
              <a:latin typeface="Open Sans"/>
              <a:ea typeface="Open Sans"/>
              <a:cs typeface="Open Sans"/>
              <a:sym typeface="Open Sans"/>
            </a:endParaRPr>
          </a:p>
          <a:p>
            <a:pPr marL="228600" lvl="0" indent="-194310" algn="l" rtl="0">
              <a:lnSpc>
                <a:spcPct val="130000"/>
              </a:lnSpc>
              <a:spcBef>
                <a:spcPts val="1000"/>
              </a:spcBef>
              <a:spcAft>
                <a:spcPts val="0"/>
              </a:spcAft>
              <a:buClr>
                <a:srgbClr val="3F3F3F"/>
              </a:buClr>
              <a:buSzPts val="2660"/>
              <a:buFont typeface="Open Sans"/>
              <a:buChar char="•"/>
            </a:pPr>
            <a:r>
              <a:rPr lang="en-US" sz="2290">
                <a:solidFill>
                  <a:srgbClr val="3F3F3F"/>
                </a:solidFill>
                <a:latin typeface="Open Sans"/>
                <a:ea typeface="Open Sans"/>
                <a:cs typeface="Open Sans"/>
                <a:sym typeface="Open Sans"/>
              </a:rPr>
              <a:t>Ask open ended questions</a:t>
            </a:r>
            <a:endParaRPr sz="2290">
              <a:solidFill>
                <a:srgbClr val="3F3F3F"/>
              </a:solidFill>
              <a:latin typeface="Open Sans"/>
              <a:ea typeface="Open Sans"/>
              <a:cs typeface="Open Sans"/>
              <a:sym typeface="Open Sans"/>
            </a:endParaRPr>
          </a:p>
          <a:p>
            <a:pPr marL="228600" lvl="0" indent="-194310" algn="l" rtl="0">
              <a:lnSpc>
                <a:spcPct val="130000"/>
              </a:lnSpc>
              <a:spcBef>
                <a:spcPts val="1000"/>
              </a:spcBef>
              <a:spcAft>
                <a:spcPts val="0"/>
              </a:spcAft>
              <a:buClr>
                <a:srgbClr val="3F3F3F"/>
              </a:buClr>
              <a:buSzPts val="2660"/>
              <a:buFont typeface="Open Sans"/>
              <a:buChar char="•"/>
            </a:pPr>
            <a:r>
              <a:rPr lang="en-US" sz="2290">
                <a:solidFill>
                  <a:srgbClr val="3F3F3F"/>
                </a:solidFill>
                <a:latin typeface="Open Sans"/>
                <a:ea typeface="Open Sans"/>
                <a:cs typeface="Open Sans"/>
                <a:sym typeface="Open Sans"/>
              </a:rPr>
              <a:t>Actively listen to others</a:t>
            </a:r>
            <a:endParaRPr sz="2290">
              <a:solidFill>
                <a:srgbClr val="3F3F3F"/>
              </a:solidFill>
              <a:latin typeface="Open Sans"/>
              <a:ea typeface="Open Sans"/>
              <a:cs typeface="Open Sans"/>
              <a:sym typeface="Open Sans"/>
            </a:endParaRPr>
          </a:p>
          <a:p>
            <a:pPr marL="228600" lvl="0" indent="-194310" algn="l" rtl="0">
              <a:lnSpc>
                <a:spcPct val="130000"/>
              </a:lnSpc>
              <a:spcBef>
                <a:spcPts val="1000"/>
              </a:spcBef>
              <a:spcAft>
                <a:spcPts val="0"/>
              </a:spcAft>
              <a:buClr>
                <a:srgbClr val="3F3F3F"/>
              </a:buClr>
              <a:buSzPts val="2660"/>
              <a:buFont typeface="Open Sans"/>
              <a:buChar char="•"/>
            </a:pPr>
            <a:r>
              <a:rPr lang="en-US" sz="2290">
                <a:solidFill>
                  <a:srgbClr val="3F3F3F"/>
                </a:solidFill>
                <a:latin typeface="Open Sans"/>
                <a:ea typeface="Open Sans"/>
                <a:cs typeface="Open Sans"/>
                <a:sym typeface="Open Sans"/>
              </a:rPr>
              <a:t>Paraphrase</a:t>
            </a:r>
            <a:endParaRPr sz="2290">
              <a:solidFill>
                <a:srgbClr val="3F3F3F"/>
              </a:solidFill>
              <a:latin typeface="Open Sans"/>
              <a:ea typeface="Open Sans"/>
              <a:cs typeface="Open Sans"/>
              <a:sym typeface="Open Sans"/>
            </a:endParaRPr>
          </a:p>
          <a:p>
            <a:pPr marL="228600" lvl="0" indent="-194310" algn="l" rtl="0">
              <a:lnSpc>
                <a:spcPct val="130000"/>
              </a:lnSpc>
              <a:spcBef>
                <a:spcPts val="1000"/>
              </a:spcBef>
              <a:spcAft>
                <a:spcPts val="0"/>
              </a:spcAft>
              <a:buClr>
                <a:srgbClr val="3F3F3F"/>
              </a:buClr>
              <a:buSzPts val="2660"/>
              <a:buFont typeface="Open Sans"/>
              <a:buChar char="•"/>
            </a:pPr>
            <a:r>
              <a:rPr lang="en-US" sz="2290">
                <a:solidFill>
                  <a:srgbClr val="3F3F3F"/>
                </a:solidFill>
                <a:latin typeface="Open Sans"/>
                <a:ea typeface="Open Sans"/>
                <a:cs typeface="Open Sans"/>
                <a:sym typeface="Open Sans"/>
              </a:rPr>
              <a:t>Seek support from others </a:t>
            </a:r>
            <a:endParaRPr sz="2290">
              <a:solidFill>
                <a:srgbClr val="3F3F3F"/>
              </a:solidFill>
              <a:latin typeface="Open Sans"/>
              <a:ea typeface="Open Sans"/>
              <a:cs typeface="Open Sans"/>
              <a:sym typeface="Open Sans"/>
            </a:endParaRPr>
          </a:p>
          <a:p>
            <a:pPr marL="228600" lvl="0" indent="-194310" algn="l" rtl="0">
              <a:lnSpc>
                <a:spcPct val="130000"/>
              </a:lnSpc>
              <a:spcBef>
                <a:spcPts val="1000"/>
              </a:spcBef>
              <a:spcAft>
                <a:spcPts val="0"/>
              </a:spcAft>
              <a:buClr>
                <a:srgbClr val="3F3F3F"/>
              </a:buClr>
              <a:buSzPts val="2660"/>
              <a:buFont typeface="Open Sans"/>
              <a:buChar char="•"/>
            </a:pPr>
            <a:r>
              <a:rPr lang="en-US" sz="2290">
                <a:solidFill>
                  <a:srgbClr val="3F3F3F"/>
                </a:solidFill>
                <a:latin typeface="Open Sans"/>
                <a:ea typeface="Open Sans"/>
                <a:cs typeface="Open Sans"/>
                <a:sym typeface="Open Sans"/>
              </a:rPr>
              <a:t>Breathe/take time out</a:t>
            </a:r>
            <a:endParaRPr sz="2290">
              <a:solidFill>
                <a:srgbClr val="3F3F3F"/>
              </a:solidFill>
              <a:latin typeface="Open Sans"/>
              <a:ea typeface="Open Sans"/>
              <a:cs typeface="Open Sans"/>
              <a:sym typeface="Open Sans"/>
            </a:endParaRPr>
          </a:p>
        </p:txBody>
      </p:sp>
      <p:sp>
        <p:nvSpPr>
          <p:cNvPr id="277" name="Google Shape;277;geded055d97_0_694"/>
          <p:cNvSpPr txBox="1">
            <a:spLocks noGrp="1"/>
          </p:cNvSpPr>
          <p:nvPr>
            <p:ph type="body" idx="1"/>
          </p:nvPr>
        </p:nvSpPr>
        <p:spPr>
          <a:xfrm>
            <a:off x="805700" y="1495025"/>
            <a:ext cx="5181600" cy="4810800"/>
          </a:xfrm>
          <a:prstGeom prst="rect">
            <a:avLst/>
          </a:prstGeom>
          <a:noFill/>
          <a:ln>
            <a:noFill/>
          </a:ln>
        </p:spPr>
        <p:txBody>
          <a:bodyPr spcFirstLastPara="1" wrap="square" lIns="91425" tIns="45700" rIns="91425" bIns="45700" anchor="b" anchorCtr="0">
            <a:spAutoFit/>
          </a:bodyPr>
          <a:lstStyle/>
          <a:p>
            <a:pPr marL="0" lvl="0" indent="0" algn="ctr" rtl="0">
              <a:lnSpc>
                <a:spcPct val="130000"/>
              </a:lnSpc>
              <a:spcBef>
                <a:spcPts val="0"/>
              </a:spcBef>
              <a:spcAft>
                <a:spcPts val="0"/>
              </a:spcAft>
              <a:buClr>
                <a:schemeClr val="lt2"/>
              </a:buClr>
              <a:buSzPts val="1860"/>
              <a:buNone/>
            </a:pPr>
            <a:r>
              <a:rPr lang="en-US" sz="2270" b="1" u="sng">
                <a:solidFill>
                  <a:srgbClr val="3F3F3F"/>
                </a:solidFill>
                <a:latin typeface="Open Sans"/>
                <a:ea typeface="Open Sans"/>
                <a:cs typeface="Open Sans"/>
                <a:sym typeface="Open Sans"/>
              </a:rPr>
              <a:t>Less Satisfied</a:t>
            </a:r>
            <a:endParaRPr sz="2270" b="1" u="sng">
              <a:solidFill>
                <a:srgbClr val="3F3F3F"/>
              </a:solidFill>
              <a:latin typeface="Open Sans"/>
              <a:ea typeface="Open Sans"/>
              <a:cs typeface="Open Sans"/>
              <a:sym typeface="Open Sans"/>
            </a:endParaRPr>
          </a:p>
          <a:p>
            <a:pPr marL="228600" lvl="0" indent="-204469" algn="l" rtl="0">
              <a:lnSpc>
                <a:spcPct val="130000"/>
              </a:lnSpc>
              <a:spcBef>
                <a:spcPts val="0"/>
              </a:spcBef>
              <a:spcAft>
                <a:spcPts val="0"/>
              </a:spcAft>
              <a:buClr>
                <a:srgbClr val="3F3F3F"/>
              </a:buClr>
              <a:buSzPts val="2580"/>
              <a:buFont typeface="Open Sans"/>
              <a:buChar char="•"/>
            </a:pPr>
            <a:r>
              <a:rPr lang="en-US" sz="2270">
                <a:solidFill>
                  <a:srgbClr val="3F3F3F"/>
                </a:solidFill>
                <a:latin typeface="Open Sans"/>
                <a:ea typeface="Open Sans"/>
                <a:cs typeface="Open Sans"/>
                <a:sym typeface="Open Sans"/>
              </a:rPr>
              <a:t>Cut off person</a:t>
            </a:r>
            <a:endParaRPr sz="2270">
              <a:solidFill>
                <a:srgbClr val="3F3F3F"/>
              </a:solidFill>
              <a:latin typeface="Open Sans"/>
              <a:ea typeface="Open Sans"/>
              <a:cs typeface="Open Sans"/>
              <a:sym typeface="Open Sans"/>
            </a:endParaRPr>
          </a:p>
          <a:p>
            <a:pPr marL="228600" lvl="0" indent="-204469" algn="l" rtl="0">
              <a:lnSpc>
                <a:spcPct val="130000"/>
              </a:lnSpc>
              <a:spcBef>
                <a:spcPts val="1000"/>
              </a:spcBef>
              <a:spcAft>
                <a:spcPts val="0"/>
              </a:spcAft>
              <a:buClr>
                <a:srgbClr val="3F3F3F"/>
              </a:buClr>
              <a:buSzPts val="2580"/>
              <a:buFont typeface="Open Sans"/>
              <a:buChar char="•"/>
            </a:pPr>
            <a:r>
              <a:rPr lang="en-US" sz="2270">
                <a:solidFill>
                  <a:srgbClr val="3F3F3F"/>
                </a:solidFill>
                <a:latin typeface="Open Sans"/>
                <a:ea typeface="Open Sans"/>
                <a:cs typeface="Open Sans"/>
                <a:sym typeface="Open Sans"/>
              </a:rPr>
              <a:t>Use sarcasm</a:t>
            </a:r>
            <a:endParaRPr sz="2270">
              <a:solidFill>
                <a:srgbClr val="3F3F3F"/>
              </a:solidFill>
              <a:latin typeface="Open Sans"/>
              <a:ea typeface="Open Sans"/>
              <a:cs typeface="Open Sans"/>
              <a:sym typeface="Open Sans"/>
            </a:endParaRPr>
          </a:p>
          <a:p>
            <a:pPr marL="228600" lvl="0" indent="-204469" algn="l" rtl="0">
              <a:lnSpc>
                <a:spcPct val="130000"/>
              </a:lnSpc>
              <a:spcBef>
                <a:spcPts val="1000"/>
              </a:spcBef>
              <a:spcAft>
                <a:spcPts val="0"/>
              </a:spcAft>
              <a:buClr>
                <a:srgbClr val="3F3F3F"/>
              </a:buClr>
              <a:buSzPts val="2580"/>
              <a:buFont typeface="Open Sans"/>
              <a:buChar char="•"/>
            </a:pPr>
            <a:r>
              <a:rPr lang="en-US" sz="2270">
                <a:solidFill>
                  <a:srgbClr val="3F3F3F"/>
                </a:solidFill>
                <a:latin typeface="Open Sans"/>
                <a:ea typeface="Open Sans"/>
                <a:cs typeface="Open Sans"/>
                <a:sym typeface="Open Sans"/>
              </a:rPr>
              <a:t>Interrogate person</a:t>
            </a:r>
            <a:endParaRPr sz="2270">
              <a:solidFill>
                <a:srgbClr val="3F3F3F"/>
              </a:solidFill>
              <a:latin typeface="Open Sans"/>
              <a:ea typeface="Open Sans"/>
              <a:cs typeface="Open Sans"/>
              <a:sym typeface="Open Sans"/>
            </a:endParaRPr>
          </a:p>
          <a:p>
            <a:pPr marL="228600" lvl="0" indent="-204469" algn="l" rtl="0">
              <a:lnSpc>
                <a:spcPct val="130000"/>
              </a:lnSpc>
              <a:spcBef>
                <a:spcPts val="1000"/>
              </a:spcBef>
              <a:spcAft>
                <a:spcPts val="0"/>
              </a:spcAft>
              <a:buClr>
                <a:srgbClr val="3F3F3F"/>
              </a:buClr>
              <a:buSzPts val="2580"/>
              <a:buFont typeface="Open Sans"/>
              <a:buChar char="•"/>
            </a:pPr>
            <a:r>
              <a:rPr lang="en-US" sz="2270">
                <a:solidFill>
                  <a:srgbClr val="3F3F3F"/>
                </a:solidFill>
                <a:latin typeface="Open Sans"/>
                <a:ea typeface="Open Sans"/>
                <a:cs typeface="Open Sans"/>
                <a:sym typeface="Open Sans"/>
              </a:rPr>
              <a:t>Yell or raise voice</a:t>
            </a:r>
            <a:endParaRPr sz="2270">
              <a:solidFill>
                <a:srgbClr val="3F3F3F"/>
              </a:solidFill>
              <a:latin typeface="Open Sans"/>
              <a:ea typeface="Open Sans"/>
              <a:cs typeface="Open Sans"/>
              <a:sym typeface="Open Sans"/>
            </a:endParaRPr>
          </a:p>
          <a:p>
            <a:pPr marL="228600" lvl="0" indent="-204469" algn="l" rtl="0">
              <a:lnSpc>
                <a:spcPct val="130000"/>
              </a:lnSpc>
              <a:spcBef>
                <a:spcPts val="1000"/>
              </a:spcBef>
              <a:spcAft>
                <a:spcPts val="0"/>
              </a:spcAft>
              <a:buClr>
                <a:srgbClr val="3F3F3F"/>
              </a:buClr>
              <a:buSzPts val="2580"/>
              <a:buFont typeface="Open Sans"/>
              <a:buChar char="•"/>
            </a:pPr>
            <a:r>
              <a:rPr lang="en-US" sz="2270">
                <a:solidFill>
                  <a:srgbClr val="3F3F3F"/>
                </a:solidFill>
                <a:latin typeface="Open Sans"/>
                <a:ea typeface="Open Sans"/>
                <a:cs typeface="Open Sans"/>
                <a:sym typeface="Open Sans"/>
              </a:rPr>
              <a:t>Shut down or become silent</a:t>
            </a:r>
            <a:endParaRPr sz="2270">
              <a:solidFill>
                <a:srgbClr val="3F3F3F"/>
              </a:solidFill>
              <a:latin typeface="Open Sans"/>
              <a:ea typeface="Open Sans"/>
              <a:cs typeface="Open Sans"/>
              <a:sym typeface="Open Sans"/>
            </a:endParaRPr>
          </a:p>
          <a:p>
            <a:pPr marL="228600" lvl="0" indent="-204469" algn="l" rtl="0">
              <a:lnSpc>
                <a:spcPct val="130000"/>
              </a:lnSpc>
              <a:spcBef>
                <a:spcPts val="1000"/>
              </a:spcBef>
              <a:spcAft>
                <a:spcPts val="0"/>
              </a:spcAft>
              <a:buClr>
                <a:srgbClr val="3F3F3F"/>
              </a:buClr>
              <a:buSzPts val="2580"/>
              <a:buFont typeface="Open Sans"/>
              <a:buChar char="•"/>
            </a:pPr>
            <a:r>
              <a:rPr lang="en-US" sz="2270">
                <a:solidFill>
                  <a:srgbClr val="3F3F3F"/>
                </a:solidFill>
                <a:latin typeface="Open Sans"/>
                <a:ea typeface="Open Sans"/>
                <a:cs typeface="Open Sans"/>
                <a:sym typeface="Open Sans"/>
              </a:rPr>
              <a:t>Smooth over conflict</a:t>
            </a:r>
            <a:endParaRPr sz="2270">
              <a:solidFill>
                <a:srgbClr val="3F3F3F"/>
              </a:solidFill>
              <a:latin typeface="Open Sans"/>
              <a:ea typeface="Open Sans"/>
              <a:cs typeface="Open Sans"/>
              <a:sym typeface="Open Sans"/>
            </a:endParaRPr>
          </a:p>
          <a:p>
            <a:pPr marL="228600" lvl="0" indent="-204469" algn="l" rtl="0">
              <a:lnSpc>
                <a:spcPct val="130000"/>
              </a:lnSpc>
              <a:spcBef>
                <a:spcPts val="1000"/>
              </a:spcBef>
              <a:spcAft>
                <a:spcPts val="0"/>
              </a:spcAft>
              <a:buClr>
                <a:srgbClr val="3F3F3F"/>
              </a:buClr>
              <a:buSzPts val="2580"/>
              <a:buFont typeface="Open Sans"/>
              <a:buChar char="•"/>
            </a:pPr>
            <a:r>
              <a:rPr lang="en-US" sz="2270">
                <a:solidFill>
                  <a:srgbClr val="3F3F3F"/>
                </a:solidFill>
                <a:latin typeface="Open Sans"/>
                <a:ea typeface="Open Sans"/>
                <a:cs typeface="Open Sans"/>
                <a:sym typeface="Open Sans"/>
              </a:rPr>
              <a:t>Engage in long arguments</a:t>
            </a:r>
            <a:endParaRPr sz="2270" u="sng">
              <a:solidFill>
                <a:srgbClr val="3F3F3F"/>
              </a:solidFill>
              <a:latin typeface="Open Sans"/>
              <a:ea typeface="Open Sans"/>
              <a:cs typeface="Open Sans"/>
              <a:sym typeface="Open Sans"/>
            </a:endParaRPr>
          </a:p>
        </p:txBody>
      </p:sp>
      <p:sp>
        <p:nvSpPr>
          <p:cNvPr id="278" name="Google Shape;278;geded055d97_0_694"/>
          <p:cNvSpPr/>
          <p:nvPr/>
        </p:nvSpPr>
        <p:spPr>
          <a:xfrm>
            <a:off x="2061910" y="6333575"/>
            <a:ext cx="79191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i="1">
                <a:solidFill>
                  <a:srgbClr val="888888"/>
                </a:solidFill>
                <a:latin typeface="Open Sans"/>
                <a:ea typeface="Open Sans"/>
                <a:cs typeface="Open Sans"/>
                <a:sym typeface="Open Sans"/>
              </a:rPr>
              <a:t>From Kathy Obear, The Center for Transformation and Change</a:t>
            </a:r>
            <a:endParaRPr sz="800">
              <a:solidFill>
                <a:srgbClr val="888888"/>
              </a:solidFill>
              <a:latin typeface="Open Sans"/>
              <a:ea typeface="Open Sans"/>
              <a:cs typeface="Open Sans"/>
              <a:sym typeface="Open Sans"/>
            </a:endParaRPr>
          </a:p>
        </p:txBody>
      </p:sp>
      <p:sp>
        <p:nvSpPr>
          <p:cNvPr id="279" name="Google Shape;279;geded055d97_0_694"/>
          <p:cNvSpPr txBox="1">
            <a:spLocks noGrp="1"/>
          </p:cNvSpPr>
          <p:nvPr>
            <p:ph type="title"/>
          </p:nvPr>
        </p:nvSpPr>
        <p:spPr>
          <a:xfrm>
            <a:off x="1561750" y="703450"/>
            <a:ext cx="10515600" cy="639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Helvetica Neue"/>
              <a:buNone/>
            </a:pPr>
            <a:r>
              <a:rPr lang="en-US" sz="4200">
                <a:solidFill>
                  <a:srgbClr val="900021"/>
                </a:solidFill>
                <a:latin typeface="Open Sans"/>
                <a:ea typeface="Open Sans"/>
                <a:cs typeface="Open Sans"/>
                <a:sym typeface="Open Sans"/>
              </a:rPr>
              <a:t>Responses to a Triggering event</a:t>
            </a:r>
            <a:endParaRPr sz="4200">
              <a:solidFill>
                <a:srgbClr val="90002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13c425d7632_0_0"/>
          <p:cNvSpPr txBox="1">
            <a:spLocks noGrp="1"/>
          </p:cNvSpPr>
          <p:nvPr>
            <p:ph type="ctrTitle"/>
          </p:nvPr>
        </p:nvSpPr>
        <p:spPr>
          <a:xfrm>
            <a:off x="1198800" y="2235150"/>
            <a:ext cx="9794400" cy="2387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7A0019"/>
              </a:buClr>
              <a:buSzPct val="100000"/>
              <a:buFont typeface="Open Sans"/>
              <a:buNone/>
            </a:pPr>
            <a:endParaRPr b="1">
              <a:latin typeface="Open Sans"/>
              <a:ea typeface="Open Sans"/>
              <a:cs typeface="Open Sans"/>
              <a:sym typeface="Open Sans"/>
            </a:endParaRPr>
          </a:p>
          <a:p>
            <a:pPr marL="0" lvl="0" indent="0" algn="ctr" rtl="0">
              <a:lnSpc>
                <a:spcPct val="90000"/>
              </a:lnSpc>
              <a:spcBef>
                <a:spcPts val="0"/>
              </a:spcBef>
              <a:spcAft>
                <a:spcPts val="0"/>
              </a:spcAft>
              <a:buClr>
                <a:srgbClr val="7A0019"/>
              </a:buClr>
              <a:buSzPct val="100000"/>
              <a:buFont typeface="Open Sans"/>
              <a:buNone/>
            </a:pPr>
            <a:r>
              <a:rPr lang="en-US" b="1">
                <a:solidFill>
                  <a:srgbClr val="900021"/>
                </a:solidFill>
                <a:latin typeface="Open Sans"/>
                <a:ea typeface="Open Sans"/>
                <a:cs typeface="Open Sans"/>
                <a:sym typeface="Open Sans"/>
              </a:rPr>
              <a:t>Meet the Facilitation Team</a:t>
            </a:r>
            <a:endParaRPr b="1">
              <a:solidFill>
                <a:srgbClr val="900021"/>
              </a:solidFill>
              <a:latin typeface="Open Sans"/>
              <a:ea typeface="Open Sans"/>
              <a:cs typeface="Open Sans"/>
              <a:sym typeface="Open Sans"/>
            </a:endParaRPr>
          </a:p>
          <a:p>
            <a:pPr marL="0" lvl="0" indent="0" algn="ctr" rtl="0">
              <a:lnSpc>
                <a:spcPct val="90000"/>
              </a:lnSpc>
              <a:spcBef>
                <a:spcPts val="0"/>
              </a:spcBef>
              <a:spcAft>
                <a:spcPts val="0"/>
              </a:spcAft>
              <a:buClr>
                <a:srgbClr val="7A0019"/>
              </a:buClr>
              <a:buSzPct val="100000"/>
              <a:buFont typeface="Open Sans"/>
              <a:buNone/>
            </a:pPr>
            <a:endParaRPr b="1">
              <a:latin typeface="Open Sans"/>
              <a:ea typeface="Open Sans"/>
              <a:cs typeface="Open Sans"/>
              <a:sym typeface="Open Sans"/>
            </a:endParaRPr>
          </a:p>
        </p:txBody>
      </p:sp>
      <p:pic>
        <p:nvPicPr>
          <p:cNvPr id="109" name="Google Shape;109;g13c425d7632_0_0"/>
          <p:cNvPicPr preferRelativeResize="0"/>
          <p:nvPr/>
        </p:nvPicPr>
        <p:blipFill rotWithShape="1">
          <a:blip r:embed="rId3">
            <a:alphaModFix/>
          </a:blip>
          <a:srcRect l="169" r="169"/>
          <a:stretch/>
        </p:blipFill>
        <p:spPr>
          <a:xfrm>
            <a:off x="4362450" y="6163978"/>
            <a:ext cx="3467100" cy="266700"/>
          </a:xfrm>
          <a:prstGeom prst="rect">
            <a:avLst/>
          </a:prstGeom>
          <a:noFill/>
          <a:ln>
            <a:noFill/>
          </a:ln>
        </p:spPr>
      </p:pic>
      <p:sp>
        <p:nvSpPr>
          <p:cNvPr id="110" name="Google Shape;110;g13c425d7632_0_0"/>
          <p:cNvSpPr/>
          <p:nvPr/>
        </p:nvSpPr>
        <p:spPr>
          <a:xfrm>
            <a:off x="3655894" y="597911"/>
            <a:ext cx="1097400" cy="1097400"/>
          </a:xfrm>
          <a:prstGeom prst="ellipse">
            <a:avLst/>
          </a:prstGeom>
          <a:solidFill>
            <a:srgbClr val="FFCC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eded055d97_0_704"/>
          <p:cNvSpPr txBox="1">
            <a:spLocks noGrp="1"/>
          </p:cNvSpPr>
          <p:nvPr>
            <p:ph type="body" idx="4294967295"/>
          </p:nvPr>
        </p:nvSpPr>
        <p:spPr>
          <a:xfrm>
            <a:off x="6451563" y="1453341"/>
            <a:ext cx="5174100" cy="39513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None/>
            </a:pPr>
            <a:r>
              <a:rPr lang="en-US" sz="1950" b="1" u="sng">
                <a:solidFill>
                  <a:srgbClr val="3F3F3F"/>
                </a:solidFill>
                <a:latin typeface="Open Sans"/>
                <a:ea typeface="Open Sans"/>
                <a:cs typeface="Open Sans"/>
                <a:sym typeface="Open Sans"/>
              </a:rPr>
              <a:t>Calling In</a:t>
            </a:r>
            <a:endParaRPr sz="1950" b="1">
              <a:solidFill>
                <a:srgbClr val="3F3F3F"/>
              </a:solidFill>
              <a:latin typeface="Open Sans"/>
              <a:ea typeface="Open Sans"/>
              <a:cs typeface="Open Sans"/>
              <a:sym typeface="Open Sans"/>
            </a:endParaRPr>
          </a:p>
          <a:p>
            <a:pPr marL="228600" lvl="0" indent="-225425" algn="l" rtl="0">
              <a:lnSpc>
                <a:spcPct val="150000"/>
              </a:lnSpc>
              <a:spcBef>
                <a:spcPts val="0"/>
              </a:spcBef>
              <a:spcAft>
                <a:spcPts val="0"/>
              </a:spcAft>
              <a:buClr>
                <a:srgbClr val="3F3F3F"/>
              </a:buClr>
              <a:buSzPts val="1950"/>
              <a:buFont typeface="Open Sans"/>
              <a:buChar char="•"/>
            </a:pPr>
            <a:r>
              <a:rPr lang="en-US" sz="1950">
                <a:solidFill>
                  <a:srgbClr val="3F3F3F"/>
                </a:solidFill>
                <a:latin typeface="Open Sans"/>
                <a:ea typeface="Open Sans"/>
                <a:cs typeface="Open Sans"/>
                <a:sym typeface="Open Sans"/>
              </a:rPr>
              <a:t>When there is an opportunity to explore deeper and make meaning together </a:t>
            </a:r>
            <a:endParaRPr sz="1950">
              <a:solidFill>
                <a:srgbClr val="3F3F3F"/>
              </a:solidFill>
              <a:latin typeface="Open Sans"/>
              <a:ea typeface="Open Sans"/>
              <a:cs typeface="Open Sans"/>
              <a:sym typeface="Open Sans"/>
            </a:endParaRPr>
          </a:p>
          <a:p>
            <a:pPr marL="228600" lvl="0" indent="-225425" algn="l" rtl="0">
              <a:lnSpc>
                <a:spcPct val="150000"/>
              </a:lnSpc>
              <a:spcBef>
                <a:spcPts val="1000"/>
              </a:spcBef>
              <a:spcAft>
                <a:spcPts val="0"/>
              </a:spcAft>
              <a:buClr>
                <a:srgbClr val="3F3F3F"/>
              </a:buClr>
              <a:buSzPts val="1950"/>
              <a:buFont typeface="Open Sans"/>
              <a:buChar char="•"/>
            </a:pPr>
            <a:r>
              <a:rPr lang="en-US" sz="1950">
                <a:solidFill>
                  <a:srgbClr val="3F3F3F"/>
                </a:solidFill>
                <a:latin typeface="Open Sans"/>
                <a:ea typeface="Open Sans"/>
                <a:cs typeface="Open Sans"/>
                <a:sym typeface="Open Sans"/>
              </a:rPr>
              <a:t>When we are seeking to understand or learn more</a:t>
            </a:r>
            <a:endParaRPr sz="1950">
              <a:solidFill>
                <a:srgbClr val="3F3F3F"/>
              </a:solidFill>
              <a:latin typeface="Open Sans"/>
              <a:ea typeface="Open Sans"/>
              <a:cs typeface="Open Sans"/>
              <a:sym typeface="Open Sans"/>
            </a:endParaRPr>
          </a:p>
          <a:p>
            <a:pPr marL="228600" lvl="0" indent="-225425" algn="l" rtl="0">
              <a:lnSpc>
                <a:spcPct val="150000"/>
              </a:lnSpc>
              <a:spcBef>
                <a:spcPts val="1000"/>
              </a:spcBef>
              <a:spcAft>
                <a:spcPts val="0"/>
              </a:spcAft>
              <a:buClr>
                <a:srgbClr val="3F3F3F"/>
              </a:buClr>
              <a:buSzPts val="1950"/>
              <a:buFont typeface="Open Sans"/>
              <a:buChar char="•"/>
            </a:pPr>
            <a:r>
              <a:rPr lang="en-US" sz="1950">
                <a:solidFill>
                  <a:srgbClr val="3F3F3F"/>
                </a:solidFill>
                <a:latin typeface="Open Sans"/>
                <a:ea typeface="Open Sans"/>
                <a:cs typeface="Open Sans"/>
                <a:sym typeface="Open Sans"/>
              </a:rPr>
              <a:t>When we want to help imagine different perspectives, possibilities, or outcomes</a:t>
            </a:r>
            <a:endParaRPr sz="1950">
              <a:solidFill>
                <a:srgbClr val="3F3F3F"/>
              </a:solidFill>
              <a:latin typeface="Open Sans"/>
              <a:ea typeface="Open Sans"/>
              <a:cs typeface="Open Sans"/>
              <a:sym typeface="Open Sans"/>
            </a:endParaRPr>
          </a:p>
          <a:p>
            <a:pPr marL="228600" lvl="0" indent="-225425" algn="l" rtl="0">
              <a:lnSpc>
                <a:spcPct val="150000"/>
              </a:lnSpc>
              <a:spcBef>
                <a:spcPts val="1000"/>
              </a:spcBef>
              <a:spcAft>
                <a:spcPts val="0"/>
              </a:spcAft>
              <a:buClr>
                <a:srgbClr val="3F3F3F"/>
              </a:buClr>
              <a:buSzPts val="1950"/>
              <a:buFont typeface="Open Sans"/>
              <a:buChar char="•"/>
            </a:pPr>
            <a:r>
              <a:rPr lang="en-US" sz="1950">
                <a:solidFill>
                  <a:srgbClr val="3F3F3F"/>
                </a:solidFill>
                <a:latin typeface="Open Sans"/>
                <a:ea typeface="Open Sans"/>
                <a:cs typeface="Open Sans"/>
                <a:sym typeface="Open Sans"/>
              </a:rPr>
              <a:t>Provides for multiple perspectives and encourages paradigm shifts</a:t>
            </a:r>
            <a:endParaRPr sz="1950">
              <a:solidFill>
                <a:srgbClr val="3F3F3F"/>
              </a:solidFill>
              <a:latin typeface="Open Sans"/>
              <a:ea typeface="Open Sans"/>
              <a:cs typeface="Open Sans"/>
              <a:sym typeface="Open Sans"/>
            </a:endParaRPr>
          </a:p>
          <a:p>
            <a:pPr marL="228600" lvl="0" indent="-225425" algn="l" rtl="0">
              <a:lnSpc>
                <a:spcPct val="150000"/>
              </a:lnSpc>
              <a:spcBef>
                <a:spcPts val="1000"/>
              </a:spcBef>
              <a:spcAft>
                <a:spcPts val="0"/>
              </a:spcAft>
              <a:buClr>
                <a:srgbClr val="3F3F3F"/>
              </a:buClr>
              <a:buSzPts val="1950"/>
              <a:buFont typeface="Open Sans"/>
              <a:buChar char="•"/>
            </a:pPr>
            <a:r>
              <a:rPr lang="en-US" sz="1950">
                <a:solidFill>
                  <a:srgbClr val="3F3F3F"/>
                </a:solidFill>
                <a:latin typeface="Open Sans"/>
                <a:ea typeface="Open Sans"/>
                <a:cs typeface="Open Sans"/>
                <a:sym typeface="Open Sans"/>
              </a:rPr>
              <a:t>Focused on reflection, not reaction</a:t>
            </a:r>
            <a:endParaRPr sz="1950">
              <a:solidFill>
                <a:srgbClr val="3F3F3F"/>
              </a:solidFill>
              <a:latin typeface="Open Sans"/>
              <a:ea typeface="Open Sans"/>
              <a:cs typeface="Open Sans"/>
              <a:sym typeface="Open Sans"/>
            </a:endParaRPr>
          </a:p>
        </p:txBody>
      </p:sp>
      <p:sp>
        <p:nvSpPr>
          <p:cNvPr id="286" name="Google Shape;286;geded055d97_0_704"/>
          <p:cNvSpPr txBox="1">
            <a:spLocks noGrp="1"/>
          </p:cNvSpPr>
          <p:nvPr>
            <p:ph type="body" idx="1"/>
          </p:nvPr>
        </p:nvSpPr>
        <p:spPr>
          <a:xfrm>
            <a:off x="821950" y="1453350"/>
            <a:ext cx="5181600" cy="4351200"/>
          </a:xfrm>
          <a:prstGeom prst="rect">
            <a:avLst/>
          </a:prstGeom>
          <a:noFill/>
          <a:ln>
            <a:noFill/>
          </a:ln>
        </p:spPr>
        <p:txBody>
          <a:bodyPr spcFirstLastPara="1" wrap="square" lIns="91425" tIns="45700" rIns="91425" bIns="45700" anchor="b" anchorCtr="0">
            <a:normAutofit fontScale="70000" lnSpcReduction="20000"/>
          </a:bodyPr>
          <a:lstStyle/>
          <a:p>
            <a:pPr marL="0" lvl="0" indent="0" algn="ctr" rtl="0">
              <a:lnSpc>
                <a:spcPct val="150000"/>
              </a:lnSpc>
              <a:spcBef>
                <a:spcPts val="0"/>
              </a:spcBef>
              <a:spcAft>
                <a:spcPts val="0"/>
              </a:spcAft>
              <a:buClr>
                <a:schemeClr val="lt2"/>
              </a:buClr>
              <a:buSzPct val="85714"/>
              <a:buNone/>
            </a:pPr>
            <a:r>
              <a:rPr lang="en-US" b="1" u="sng">
                <a:solidFill>
                  <a:srgbClr val="3F3F3F"/>
                </a:solidFill>
                <a:latin typeface="Open Sans"/>
                <a:ea typeface="Open Sans"/>
                <a:cs typeface="Open Sans"/>
                <a:sym typeface="Open Sans"/>
              </a:rPr>
              <a:t>Calling Out</a:t>
            </a:r>
            <a:endParaRPr b="1" u="sng">
              <a:solidFill>
                <a:srgbClr val="3F3F3F"/>
              </a:solidFill>
              <a:latin typeface="Open Sans"/>
              <a:ea typeface="Open Sans"/>
              <a:cs typeface="Open Sans"/>
              <a:sym typeface="Open Sans"/>
            </a:endParaRPr>
          </a:p>
          <a:p>
            <a:pPr marL="228600" lvl="0" indent="-215265" algn="l" rtl="0">
              <a:lnSpc>
                <a:spcPct val="150000"/>
              </a:lnSpc>
              <a:spcBef>
                <a:spcPts val="0"/>
              </a:spcBef>
              <a:spcAft>
                <a:spcPts val="0"/>
              </a:spcAft>
              <a:buClr>
                <a:srgbClr val="3F3F3F"/>
              </a:buClr>
              <a:buSzPct val="100000"/>
              <a:buFont typeface="Open Sans"/>
              <a:buChar char="•"/>
            </a:pPr>
            <a:r>
              <a:rPr lang="en-US">
                <a:solidFill>
                  <a:srgbClr val="3F3F3F"/>
                </a:solidFill>
                <a:latin typeface="Open Sans"/>
                <a:ea typeface="Open Sans"/>
                <a:cs typeface="Open Sans"/>
                <a:sym typeface="Open Sans"/>
              </a:rPr>
              <a:t>When we need to let someone know that their words or actions are unacceptable and will not be tolerated</a:t>
            </a:r>
            <a:endParaRPr>
              <a:solidFill>
                <a:srgbClr val="3F3F3F"/>
              </a:solidFill>
              <a:latin typeface="Open Sans"/>
              <a:ea typeface="Open Sans"/>
              <a:cs typeface="Open Sans"/>
              <a:sym typeface="Open Sans"/>
            </a:endParaRPr>
          </a:p>
          <a:p>
            <a:pPr marL="228600" lvl="0" indent="-215265" algn="l" rtl="0">
              <a:lnSpc>
                <a:spcPct val="150000"/>
              </a:lnSpc>
              <a:spcBef>
                <a:spcPts val="1000"/>
              </a:spcBef>
              <a:spcAft>
                <a:spcPts val="0"/>
              </a:spcAft>
              <a:buClr>
                <a:srgbClr val="3F3F3F"/>
              </a:buClr>
              <a:buSzPct val="100000"/>
              <a:buFont typeface="Open Sans"/>
              <a:buChar char="•"/>
            </a:pPr>
            <a:r>
              <a:rPr lang="en-US">
                <a:solidFill>
                  <a:srgbClr val="3F3F3F"/>
                </a:solidFill>
                <a:latin typeface="Open Sans"/>
                <a:ea typeface="Open Sans"/>
                <a:cs typeface="Open Sans"/>
                <a:sym typeface="Open Sans"/>
              </a:rPr>
              <a:t>When we need to interrupt in order to prevent further harm</a:t>
            </a:r>
            <a:endParaRPr>
              <a:solidFill>
                <a:srgbClr val="3F3F3F"/>
              </a:solidFill>
              <a:latin typeface="Open Sans"/>
              <a:ea typeface="Open Sans"/>
              <a:cs typeface="Open Sans"/>
              <a:sym typeface="Open Sans"/>
            </a:endParaRPr>
          </a:p>
          <a:p>
            <a:pPr marL="228600" lvl="0" indent="-215265" algn="l" rtl="0">
              <a:lnSpc>
                <a:spcPct val="150000"/>
              </a:lnSpc>
              <a:spcBef>
                <a:spcPts val="1000"/>
              </a:spcBef>
              <a:spcAft>
                <a:spcPts val="0"/>
              </a:spcAft>
              <a:buClr>
                <a:srgbClr val="3F3F3F"/>
              </a:buClr>
              <a:buSzPct val="100000"/>
              <a:buFont typeface="Open Sans"/>
              <a:buChar char="•"/>
            </a:pPr>
            <a:r>
              <a:rPr lang="en-US">
                <a:solidFill>
                  <a:srgbClr val="3F3F3F"/>
                </a:solidFill>
                <a:latin typeface="Open Sans"/>
                <a:ea typeface="Open Sans"/>
                <a:cs typeface="Open Sans"/>
                <a:sym typeface="Open Sans"/>
              </a:rPr>
              <a:t>Will likely feel hard and uncomfortable, but necessary</a:t>
            </a:r>
            <a:endParaRPr>
              <a:solidFill>
                <a:srgbClr val="3F3F3F"/>
              </a:solidFill>
              <a:latin typeface="Open Sans"/>
              <a:ea typeface="Open Sans"/>
              <a:cs typeface="Open Sans"/>
              <a:sym typeface="Open Sans"/>
            </a:endParaRPr>
          </a:p>
          <a:p>
            <a:pPr marL="228600" lvl="0" indent="-215265" algn="l" rtl="0">
              <a:lnSpc>
                <a:spcPct val="150000"/>
              </a:lnSpc>
              <a:spcBef>
                <a:spcPts val="1000"/>
              </a:spcBef>
              <a:spcAft>
                <a:spcPts val="0"/>
              </a:spcAft>
              <a:buClr>
                <a:srgbClr val="3F3F3F"/>
              </a:buClr>
              <a:buSzPct val="100000"/>
              <a:buFont typeface="Open Sans"/>
              <a:buChar char="•"/>
            </a:pPr>
            <a:r>
              <a:rPr lang="en-US">
                <a:solidFill>
                  <a:srgbClr val="3F3F3F"/>
                </a:solidFill>
                <a:latin typeface="Open Sans"/>
                <a:ea typeface="Open Sans"/>
                <a:cs typeface="Open Sans"/>
                <a:sym typeface="Open Sans"/>
              </a:rPr>
              <a:t>Allows us to hit the “pause” button and break the momentum</a:t>
            </a:r>
            <a:endParaRPr u="sng">
              <a:solidFill>
                <a:srgbClr val="3F3F3F"/>
              </a:solidFill>
              <a:latin typeface="Open Sans"/>
              <a:ea typeface="Open Sans"/>
              <a:cs typeface="Open Sans"/>
              <a:sym typeface="Open Sans"/>
            </a:endParaRPr>
          </a:p>
        </p:txBody>
      </p:sp>
      <p:sp>
        <p:nvSpPr>
          <p:cNvPr id="287" name="Google Shape;287;geded055d97_0_704"/>
          <p:cNvSpPr txBox="1">
            <a:spLocks noGrp="1"/>
          </p:cNvSpPr>
          <p:nvPr>
            <p:ph type="title"/>
          </p:nvPr>
        </p:nvSpPr>
        <p:spPr>
          <a:xfrm>
            <a:off x="1513000" y="624450"/>
            <a:ext cx="10515600" cy="828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Helvetica Neue"/>
              <a:buNone/>
            </a:pPr>
            <a:r>
              <a:rPr lang="en-US" sz="4200">
                <a:solidFill>
                  <a:srgbClr val="900021"/>
                </a:solidFill>
                <a:latin typeface="Open Sans"/>
                <a:ea typeface="Open Sans"/>
                <a:cs typeface="Open Sans"/>
                <a:sym typeface="Open Sans"/>
              </a:rPr>
              <a:t>Calling Out /Calling In</a:t>
            </a:r>
            <a:endParaRPr sz="4200">
              <a:solidFill>
                <a:srgbClr val="90002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1"/>
        <p:cNvGrpSpPr/>
        <p:nvPr/>
      </p:nvGrpSpPr>
      <p:grpSpPr>
        <a:xfrm>
          <a:off x="0" y="0"/>
          <a:ext cx="0" cy="0"/>
          <a:chOff x="0" y="0"/>
          <a:chExt cx="0" cy="0"/>
        </a:xfrm>
      </p:grpSpPr>
      <p:sp>
        <p:nvSpPr>
          <p:cNvPr id="292" name="Google Shape;292;g2072ee70faa_3_0"/>
          <p:cNvSpPr/>
          <p:nvPr/>
        </p:nvSpPr>
        <p:spPr>
          <a:xfrm>
            <a:off x="0" y="0"/>
            <a:ext cx="12192000" cy="6164100"/>
          </a:xfrm>
          <a:prstGeom prst="rect">
            <a:avLst/>
          </a:prstGeom>
          <a:solidFill>
            <a:srgbClr val="90002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2072ee70faa_3_0"/>
          <p:cNvSpPr txBox="1"/>
          <p:nvPr/>
        </p:nvSpPr>
        <p:spPr>
          <a:xfrm>
            <a:off x="507600" y="1086425"/>
            <a:ext cx="11176800" cy="2770800"/>
          </a:xfrm>
          <a:prstGeom prst="rect">
            <a:avLst/>
          </a:prstGeom>
          <a:noFill/>
          <a:ln>
            <a:noFill/>
          </a:ln>
        </p:spPr>
        <p:txBody>
          <a:bodyPr spcFirstLastPara="1" wrap="square" lIns="121900" tIns="121900" rIns="121900" bIns="121900" anchor="ctr" anchorCtr="0">
            <a:normAutofit/>
          </a:bodyPr>
          <a:lstStyle/>
          <a:p>
            <a:pPr marL="0" lvl="0" indent="0" algn="ctr" rtl="0">
              <a:lnSpc>
                <a:spcPct val="90000"/>
              </a:lnSpc>
              <a:spcBef>
                <a:spcPts val="0"/>
              </a:spcBef>
              <a:spcAft>
                <a:spcPts val="0"/>
              </a:spcAft>
              <a:buNone/>
            </a:pPr>
            <a:endParaRPr sz="3300" b="1" u="sng">
              <a:solidFill>
                <a:srgbClr val="FFCC33"/>
              </a:solidFill>
              <a:latin typeface="Open Sans"/>
              <a:ea typeface="Open Sans"/>
              <a:cs typeface="Open Sans"/>
              <a:sym typeface="Open Sans"/>
            </a:endParaRPr>
          </a:p>
          <a:p>
            <a:pPr marL="0" lvl="0" indent="0" algn="ctr" rtl="0">
              <a:lnSpc>
                <a:spcPct val="90000"/>
              </a:lnSpc>
              <a:spcBef>
                <a:spcPts val="0"/>
              </a:spcBef>
              <a:spcAft>
                <a:spcPts val="0"/>
              </a:spcAft>
              <a:buClr>
                <a:srgbClr val="7A0019"/>
              </a:buClr>
              <a:buSzPts val="6000"/>
              <a:buFont typeface="Open Sans"/>
              <a:buNone/>
            </a:pPr>
            <a:endParaRPr sz="3300" b="1" u="sng">
              <a:solidFill>
                <a:srgbClr val="FFCC33"/>
              </a:solidFill>
              <a:latin typeface="Open Sans"/>
              <a:ea typeface="Open Sans"/>
              <a:cs typeface="Open Sans"/>
              <a:sym typeface="Open Sans"/>
            </a:endParaRPr>
          </a:p>
          <a:p>
            <a:pPr marL="0" lvl="0" indent="0" algn="ctr" rtl="0">
              <a:lnSpc>
                <a:spcPct val="90000"/>
              </a:lnSpc>
              <a:spcBef>
                <a:spcPts val="0"/>
              </a:spcBef>
              <a:spcAft>
                <a:spcPts val="0"/>
              </a:spcAft>
              <a:buNone/>
            </a:pPr>
            <a:r>
              <a:rPr lang="en-US" sz="9600" b="1">
                <a:solidFill>
                  <a:schemeClr val="lt1"/>
                </a:solidFill>
                <a:latin typeface="Open Sans"/>
                <a:ea typeface="Open Sans"/>
                <a:cs typeface="Open Sans"/>
                <a:sym typeface="Open Sans"/>
              </a:rPr>
              <a:t>Activity</a:t>
            </a:r>
            <a:endParaRPr sz="9600">
              <a:solidFill>
                <a:schemeClr val="lt1"/>
              </a:solidFill>
            </a:endParaRPr>
          </a:p>
        </p:txBody>
      </p:sp>
      <p:pic>
        <p:nvPicPr>
          <p:cNvPr id="294" name="Google Shape;294;g2072ee70faa_3_0"/>
          <p:cNvPicPr preferRelativeResize="0"/>
          <p:nvPr/>
        </p:nvPicPr>
        <p:blipFill rotWithShape="1">
          <a:blip r:embed="rId3">
            <a:alphaModFix/>
          </a:blip>
          <a:srcRect l="169" r="169"/>
          <a:stretch/>
        </p:blipFill>
        <p:spPr>
          <a:xfrm>
            <a:off x="4362450" y="6235503"/>
            <a:ext cx="3467100" cy="266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eded055d97_0_780"/>
          <p:cNvSpPr txBox="1">
            <a:spLocks noGrp="1"/>
          </p:cNvSpPr>
          <p:nvPr>
            <p:ph type="body" idx="1"/>
          </p:nvPr>
        </p:nvSpPr>
        <p:spPr>
          <a:xfrm>
            <a:off x="415650" y="1423925"/>
            <a:ext cx="11360700" cy="4998300"/>
          </a:xfrm>
          <a:prstGeom prst="rect">
            <a:avLst/>
          </a:prstGeom>
          <a:noFill/>
          <a:ln>
            <a:noFill/>
          </a:ln>
        </p:spPr>
        <p:txBody>
          <a:bodyPr spcFirstLastPara="1" wrap="square" lIns="91425" tIns="45700" rIns="91425" bIns="45700" anchor="t" anchorCtr="0">
            <a:normAutofit fontScale="70000"/>
          </a:bodyPr>
          <a:lstStyle/>
          <a:p>
            <a:pPr marL="0" lvl="0" indent="0" algn="l" rtl="0">
              <a:lnSpc>
                <a:spcPct val="150000"/>
              </a:lnSpc>
              <a:spcBef>
                <a:spcPts val="0"/>
              </a:spcBef>
              <a:spcAft>
                <a:spcPts val="0"/>
              </a:spcAft>
              <a:buClr>
                <a:srgbClr val="BF8BB5"/>
              </a:buClr>
              <a:buSzPct val="100000"/>
              <a:buNone/>
            </a:pPr>
            <a:r>
              <a:rPr lang="en-US" sz="3400">
                <a:solidFill>
                  <a:srgbClr val="3F3F3F"/>
                </a:solidFill>
                <a:latin typeface="Open Sans"/>
                <a:ea typeface="Open Sans"/>
                <a:cs typeface="Open Sans"/>
                <a:sym typeface="Open Sans"/>
              </a:rPr>
              <a:t>In a staff meeting, a relatively new staff member raises her hand and asks about starting a small diversity committee within the unit.  Someone mentions that there used to be one, but it hasn’t been very active for the past couple years.  The Director of the unit says “I think that’s a great idea, but I’m concerned about capacity.  We’re down 3 people now, so I just don’t know how we’re going to be able to pull this off.  I suggest we talk about it next semester.”</a:t>
            </a:r>
            <a:endParaRPr>
              <a:solidFill>
                <a:srgbClr val="3F3F3F"/>
              </a:solidFill>
              <a:latin typeface="Open Sans"/>
              <a:ea typeface="Open Sans"/>
              <a:cs typeface="Open Sans"/>
              <a:sym typeface="Open Sans"/>
            </a:endParaRPr>
          </a:p>
          <a:p>
            <a:pPr marL="0" lvl="0" indent="0" algn="l" rtl="0">
              <a:lnSpc>
                <a:spcPct val="150000"/>
              </a:lnSpc>
              <a:spcBef>
                <a:spcPts val="1000"/>
              </a:spcBef>
              <a:spcAft>
                <a:spcPts val="0"/>
              </a:spcAft>
              <a:buClr>
                <a:schemeClr val="lt1"/>
              </a:buClr>
              <a:buSzPct val="100000"/>
              <a:buNone/>
            </a:pPr>
            <a:endParaRPr sz="3400">
              <a:solidFill>
                <a:srgbClr val="3F3F3F"/>
              </a:solidFill>
              <a:latin typeface="Open Sans"/>
              <a:ea typeface="Open Sans"/>
              <a:cs typeface="Open Sans"/>
              <a:sym typeface="Open Sans"/>
            </a:endParaRPr>
          </a:p>
          <a:p>
            <a:pPr marL="228600" lvl="0" indent="-203834" algn="l" rtl="0">
              <a:lnSpc>
                <a:spcPct val="150000"/>
              </a:lnSpc>
              <a:spcBef>
                <a:spcPts val="1000"/>
              </a:spcBef>
              <a:spcAft>
                <a:spcPts val="0"/>
              </a:spcAft>
              <a:buClr>
                <a:srgbClr val="3F3F3F"/>
              </a:buClr>
              <a:buSzPct val="100000"/>
              <a:buFont typeface="Open Sans"/>
              <a:buChar char="•"/>
            </a:pPr>
            <a:r>
              <a:rPr lang="en-US" sz="2600" b="1">
                <a:solidFill>
                  <a:srgbClr val="3F3F3F"/>
                </a:solidFill>
                <a:latin typeface="Open Sans"/>
                <a:ea typeface="Open Sans"/>
                <a:cs typeface="Open Sans"/>
                <a:sym typeface="Open Sans"/>
              </a:rPr>
              <a:t>How would you define the problem in this situation? What would you do in this situation?  What might be your goal in this situation?</a:t>
            </a:r>
            <a:endParaRPr/>
          </a:p>
        </p:txBody>
      </p:sp>
      <p:sp>
        <p:nvSpPr>
          <p:cNvPr id="301" name="Google Shape;301;geded055d97_0_780"/>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Helvetica Neue"/>
              <a:buNone/>
            </a:pPr>
            <a:r>
              <a:rPr lang="en-US">
                <a:solidFill>
                  <a:srgbClr val="900021"/>
                </a:solidFill>
                <a:latin typeface="Open Sans"/>
                <a:ea typeface="Open Sans"/>
                <a:cs typeface="Open Sans"/>
                <a:sym typeface="Open Sans"/>
              </a:rPr>
              <a:t>Scenario 1 </a:t>
            </a:r>
            <a:endParaRPr>
              <a:solidFill>
                <a:srgbClr val="90002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eded055d97_0_786"/>
          <p:cNvSpPr txBox="1">
            <a:spLocks noGrp="1"/>
          </p:cNvSpPr>
          <p:nvPr>
            <p:ph type="body" idx="1"/>
          </p:nvPr>
        </p:nvSpPr>
        <p:spPr>
          <a:xfrm>
            <a:off x="415650" y="1555525"/>
            <a:ext cx="11360700" cy="49983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50000"/>
              </a:lnSpc>
              <a:spcBef>
                <a:spcPts val="0"/>
              </a:spcBef>
              <a:spcAft>
                <a:spcPts val="0"/>
              </a:spcAft>
              <a:buClr>
                <a:srgbClr val="D4BC86"/>
              </a:buClr>
              <a:buSzPct val="100000"/>
              <a:buNone/>
            </a:pPr>
            <a:r>
              <a:rPr lang="en-US" sz="3800">
                <a:solidFill>
                  <a:srgbClr val="3F3F3F"/>
                </a:solidFill>
                <a:latin typeface="Open Sans"/>
                <a:ea typeface="Open Sans"/>
                <a:cs typeface="Open Sans"/>
                <a:sym typeface="Open Sans"/>
              </a:rPr>
              <a:t>In a classroom, you mention something about women working to gain equity with men.  A student says “Aren’t women already equal?”  Another student jumps in, saying “Yeah, I don’t get why we even need feminism anymore.  I’m female, and I’ve never faced any discrimination.  In fact, more women are entering college than men.  I think maybe we need to pay more attention to men’s issues.”</a:t>
            </a:r>
            <a:endParaRPr>
              <a:solidFill>
                <a:srgbClr val="3F3F3F"/>
              </a:solidFill>
              <a:latin typeface="Open Sans"/>
              <a:ea typeface="Open Sans"/>
              <a:cs typeface="Open Sans"/>
              <a:sym typeface="Open Sans"/>
            </a:endParaRPr>
          </a:p>
          <a:p>
            <a:pPr marL="0" lvl="0" indent="0" algn="l" rtl="0">
              <a:lnSpc>
                <a:spcPct val="150000"/>
              </a:lnSpc>
              <a:spcBef>
                <a:spcPts val="1000"/>
              </a:spcBef>
              <a:spcAft>
                <a:spcPts val="0"/>
              </a:spcAft>
              <a:buClr>
                <a:schemeClr val="lt1"/>
              </a:buClr>
              <a:buSzPct val="100000"/>
              <a:buNone/>
            </a:pPr>
            <a:endParaRPr sz="3800">
              <a:solidFill>
                <a:srgbClr val="3F3F3F"/>
              </a:solidFill>
              <a:latin typeface="Open Sans"/>
              <a:ea typeface="Open Sans"/>
              <a:cs typeface="Open Sans"/>
              <a:sym typeface="Open Sans"/>
            </a:endParaRPr>
          </a:p>
          <a:p>
            <a:pPr marL="228600" lvl="0" indent="-228600" algn="l" rtl="0">
              <a:lnSpc>
                <a:spcPct val="150000"/>
              </a:lnSpc>
              <a:spcBef>
                <a:spcPts val="1000"/>
              </a:spcBef>
              <a:spcAft>
                <a:spcPts val="0"/>
              </a:spcAft>
              <a:buClr>
                <a:srgbClr val="3F3F3F"/>
              </a:buClr>
              <a:buSzPct val="114285"/>
              <a:buFont typeface="Open Sans"/>
              <a:buChar char="•"/>
            </a:pPr>
            <a:r>
              <a:rPr lang="en-US" b="1">
                <a:solidFill>
                  <a:srgbClr val="3F3F3F"/>
                </a:solidFill>
                <a:latin typeface="Open Sans"/>
                <a:ea typeface="Open Sans"/>
                <a:cs typeface="Open Sans"/>
                <a:sym typeface="Open Sans"/>
              </a:rPr>
              <a:t>How would you define the problem in this situation? What would you do in this situation?  What might be your goal in this situation?</a:t>
            </a:r>
            <a:endParaRPr>
              <a:solidFill>
                <a:srgbClr val="3F3F3F"/>
              </a:solidFill>
              <a:latin typeface="Open Sans"/>
              <a:ea typeface="Open Sans"/>
              <a:cs typeface="Open Sans"/>
              <a:sym typeface="Open Sans"/>
            </a:endParaRPr>
          </a:p>
        </p:txBody>
      </p:sp>
      <p:sp>
        <p:nvSpPr>
          <p:cNvPr id="308" name="Google Shape;308;geded055d97_0_786"/>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Helvetica Neue"/>
              <a:buNone/>
            </a:pPr>
            <a:r>
              <a:rPr lang="en-US">
                <a:solidFill>
                  <a:srgbClr val="900021"/>
                </a:solidFill>
                <a:latin typeface="Open Sans"/>
                <a:ea typeface="Open Sans"/>
                <a:cs typeface="Open Sans"/>
                <a:sym typeface="Open Sans"/>
              </a:rPr>
              <a:t>Scenario 2 </a:t>
            </a:r>
            <a:endParaRPr>
              <a:solidFill>
                <a:srgbClr val="90002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eded055d97_0_792"/>
          <p:cNvSpPr txBox="1">
            <a:spLocks noGrp="1"/>
          </p:cNvSpPr>
          <p:nvPr>
            <p:ph type="body" idx="1"/>
          </p:nvPr>
        </p:nvSpPr>
        <p:spPr>
          <a:xfrm>
            <a:off x="415600" y="1219200"/>
            <a:ext cx="11360700" cy="54012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900">
                <a:solidFill>
                  <a:srgbClr val="3F3F3F"/>
                </a:solidFill>
                <a:latin typeface="Open Sans"/>
                <a:ea typeface="Open Sans"/>
                <a:cs typeface="Open Sans"/>
                <a:sym typeface="Open Sans"/>
              </a:rPr>
              <a:t>In a departmental training about racism in MN, someone brings up the Black Lives Matter movement.  You notice one of your colleagues is quiet and seems agitated.  When the facilitator opens the discussion up and ask for comments from those who haven’t spoken yet, a staff member who is a white man says:</a:t>
            </a:r>
            <a:endParaRPr sz="1900">
              <a:solidFill>
                <a:srgbClr val="3F3F3F"/>
              </a:solidFill>
              <a:latin typeface="Open Sans"/>
              <a:ea typeface="Open Sans"/>
              <a:cs typeface="Open Sans"/>
              <a:sym typeface="Open Sans"/>
            </a:endParaRPr>
          </a:p>
          <a:p>
            <a:pPr marL="457200" lvl="1" indent="0" algn="l" rtl="0">
              <a:lnSpc>
                <a:spcPct val="150000"/>
              </a:lnSpc>
              <a:spcBef>
                <a:spcPts val="500"/>
              </a:spcBef>
              <a:spcAft>
                <a:spcPts val="0"/>
              </a:spcAft>
              <a:buClr>
                <a:schemeClr val="lt1"/>
              </a:buClr>
              <a:buSzPts val="1700"/>
              <a:buNone/>
            </a:pPr>
            <a:r>
              <a:rPr lang="en-US" sz="1900">
                <a:solidFill>
                  <a:srgbClr val="3F3F3F"/>
                </a:solidFill>
                <a:latin typeface="Open Sans"/>
                <a:ea typeface="Open Sans"/>
                <a:cs typeface="Open Sans"/>
                <a:sym typeface="Open Sans"/>
              </a:rPr>
              <a:t>“I’m getting really frustrated hearing all this talk about ‘white privilege.’  I don’t have any privilege.  My dad was unemployed half of my life and my brother just lost his house.  I feel like every racial or diverse person will always get a job first, especially if they’re also a woman.  So maybe we should stop beating up on white guys.  Maybe we should focus on what we never talk about– class.”</a:t>
            </a:r>
            <a:endParaRPr sz="1900">
              <a:solidFill>
                <a:srgbClr val="3F3F3F"/>
              </a:solidFill>
              <a:latin typeface="Open Sans"/>
              <a:ea typeface="Open Sans"/>
              <a:cs typeface="Open Sans"/>
              <a:sym typeface="Open Sans"/>
            </a:endParaRPr>
          </a:p>
          <a:p>
            <a:pPr marL="457200" lvl="1" indent="0" algn="l" rtl="0">
              <a:lnSpc>
                <a:spcPct val="150000"/>
              </a:lnSpc>
              <a:spcBef>
                <a:spcPts val="500"/>
              </a:spcBef>
              <a:spcAft>
                <a:spcPts val="0"/>
              </a:spcAft>
              <a:buClr>
                <a:schemeClr val="lt1"/>
              </a:buClr>
              <a:buSzPts val="1700"/>
              <a:buNone/>
            </a:pPr>
            <a:endParaRPr sz="1900">
              <a:solidFill>
                <a:srgbClr val="3F3F3F"/>
              </a:solidFill>
              <a:latin typeface="Open Sans"/>
              <a:ea typeface="Open Sans"/>
              <a:cs typeface="Open Sans"/>
              <a:sym typeface="Open Sans"/>
            </a:endParaRPr>
          </a:p>
          <a:p>
            <a:pPr marL="228600" lvl="0" indent="-215137" algn="l" rtl="0">
              <a:lnSpc>
                <a:spcPct val="150000"/>
              </a:lnSpc>
              <a:spcBef>
                <a:spcPts val="1000"/>
              </a:spcBef>
              <a:spcAft>
                <a:spcPts val="0"/>
              </a:spcAft>
              <a:buClr>
                <a:srgbClr val="3F3F3F"/>
              </a:buClr>
              <a:buSzPts val="1575"/>
              <a:buFont typeface="Open Sans"/>
              <a:buChar char="•"/>
            </a:pPr>
            <a:r>
              <a:rPr lang="en-US" sz="1575" b="1">
                <a:solidFill>
                  <a:srgbClr val="3F3F3F"/>
                </a:solidFill>
                <a:latin typeface="Open Sans"/>
                <a:ea typeface="Open Sans"/>
                <a:cs typeface="Open Sans"/>
                <a:sym typeface="Open Sans"/>
              </a:rPr>
              <a:t>How would you define the problem in this situation? What would you do in this situation?  What might be your goal in this situation?</a:t>
            </a:r>
            <a:endParaRPr sz="1575">
              <a:solidFill>
                <a:srgbClr val="3F3F3F"/>
              </a:solidFill>
              <a:latin typeface="Open Sans"/>
              <a:ea typeface="Open Sans"/>
              <a:cs typeface="Open Sans"/>
              <a:sym typeface="Open Sans"/>
            </a:endParaRPr>
          </a:p>
        </p:txBody>
      </p:sp>
      <p:sp>
        <p:nvSpPr>
          <p:cNvPr id="315" name="Google Shape;315;geded055d97_0_792"/>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Helvetica Neue"/>
              <a:buNone/>
            </a:pPr>
            <a:r>
              <a:rPr lang="en-US">
                <a:solidFill>
                  <a:srgbClr val="900021"/>
                </a:solidFill>
                <a:latin typeface="Open Sans"/>
                <a:ea typeface="Open Sans"/>
                <a:cs typeface="Open Sans"/>
                <a:sym typeface="Open Sans"/>
              </a:rPr>
              <a:t>Scenario 3 </a:t>
            </a:r>
            <a:endParaRPr>
              <a:solidFill>
                <a:srgbClr val="90002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C33"/>
        </a:solidFill>
        <a:effectLst/>
      </p:bgPr>
    </p:bg>
    <p:spTree>
      <p:nvGrpSpPr>
        <p:cNvPr id="1" name="Shape 320"/>
        <p:cNvGrpSpPr/>
        <p:nvPr/>
      </p:nvGrpSpPr>
      <p:grpSpPr>
        <a:xfrm>
          <a:off x="0" y="0"/>
          <a:ext cx="0" cy="0"/>
          <a:chOff x="0" y="0"/>
          <a:chExt cx="0" cy="0"/>
        </a:xfrm>
      </p:grpSpPr>
      <p:sp>
        <p:nvSpPr>
          <p:cNvPr id="321" name="Google Shape;321;gf117a09cae_0_70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Helvetica Neue"/>
              <a:buNone/>
            </a:pPr>
            <a:r>
              <a:rPr lang="en-US" sz="5400" b="1" u="sng">
                <a:solidFill>
                  <a:srgbClr val="3F3F3F"/>
                </a:solidFill>
                <a:latin typeface="Open Sans"/>
                <a:ea typeface="Open Sans"/>
                <a:cs typeface="Open Sans"/>
                <a:sym typeface="Open Sans"/>
              </a:rPr>
              <a:t>Tips</a:t>
            </a:r>
            <a:r>
              <a:rPr lang="en-US" sz="5400" b="1">
                <a:solidFill>
                  <a:srgbClr val="900021"/>
                </a:solidFill>
                <a:latin typeface="Open Sans"/>
                <a:ea typeface="Open Sans"/>
                <a:cs typeface="Open Sans"/>
                <a:sym typeface="Open Sans"/>
              </a:rPr>
              <a:t> for Navigating Challenging Conversations</a:t>
            </a:r>
            <a:endParaRPr sz="5400" b="1">
              <a:solidFill>
                <a:srgbClr val="900021"/>
              </a:solidFill>
              <a:latin typeface="Open Sans"/>
              <a:ea typeface="Open Sans"/>
              <a:cs typeface="Open Sans"/>
              <a:sym typeface="Open Sans"/>
            </a:endParaRPr>
          </a:p>
          <a:p>
            <a:pPr marL="0" lvl="0" indent="0" algn="ctr" rtl="0">
              <a:lnSpc>
                <a:spcPct val="90000"/>
              </a:lnSpc>
              <a:spcBef>
                <a:spcPts val="0"/>
              </a:spcBef>
              <a:spcAft>
                <a:spcPts val="0"/>
              </a:spcAft>
              <a:buClr>
                <a:schemeClr val="lt1"/>
              </a:buClr>
              <a:buSzPts val="5400"/>
              <a:buFont typeface="Helvetica Neue"/>
              <a:buNone/>
            </a:pPr>
            <a:endParaRPr sz="5400" b="1">
              <a:solidFill>
                <a:srgbClr val="900021"/>
              </a:solidFill>
              <a:latin typeface="Open Sans"/>
              <a:ea typeface="Open Sans"/>
              <a:cs typeface="Open Sans"/>
              <a:sym typeface="Open Sans"/>
            </a:endParaRPr>
          </a:p>
        </p:txBody>
      </p:sp>
      <p:pic>
        <p:nvPicPr>
          <p:cNvPr id="322" name="Google Shape;322;gf117a09cae_0_706"/>
          <p:cNvPicPr preferRelativeResize="0"/>
          <p:nvPr/>
        </p:nvPicPr>
        <p:blipFill rotWithShape="1">
          <a:blip r:embed="rId3">
            <a:alphaModFix/>
          </a:blip>
          <a:srcRect l="169" r="168"/>
          <a:stretch/>
        </p:blipFill>
        <p:spPr>
          <a:xfrm>
            <a:off x="4362450" y="6163978"/>
            <a:ext cx="3467100" cy="266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eded055d97_0_857"/>
          <p:cNvSpPr txBox="1"/>
          <p:nvPr/>
        </p:nvSpPr>
        <p:spPr>
          <a:xfrm>
            <a:off x="1284440" y="5469142"/>
            <a:ext cx="96231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i="1">
                <a:solidFill>
                  <a:srgbClr val="7A0019"/>
                </a:solidFill>
                <a:latin typeface="Open Sans"/>
                <a:ea typeface="Open Sans"/>
                <a:cs typeface="Open Sans"/>
                <a:sym typeface="Open Sans"/>
              </a:rPr>
              <a:t>Remember that it’s ok to decide that the situation is not right for you </a:t>
            </a:r>
            <a:endParaRPr>
              <a:solidFill>
                <a:srgbClr val="7A0019"/>
              </a:solidFill>
              <a:latin typeface="Open Sans"/>
              <a:ea typeface="Open Sans"/>
              <a:cs typeface="Open Sans"/>
              <a:sym typeface="Open Sans"/>
            </a:endParaRPr>
          </a:p>
          <a:p>
            <a:pPr marL="0" marR="0" lvl="0" indent="0" algn="ctr" rtl="0">
              <a:lnSpc>
                <a:spcPct val="150000"/>
              </a:lnSpc>
              <a:spcBef>
                <a:spcPts val="0"/>
              </a:spcBef>
              <a:spcAft>
                <a:spcPts val="0"/>
              </a:spcAft>
              <a:buNone/>
            </a:pPr>
            <a:r>
              <a:rPr lang="en-US" sz="1800" b="1" i="1">
                <a:solidFill>
                  <a:srgbClr val="7A0019"/>
                </a:solidFill>
                <a:latin typeface="Open Sans"/>
                <a:ea typeface="Open Sans"/>
                <a:cs typeface="Open Sans"/>
                <a:sym typeface="Open Sans"/>
              </a:rPr>
              <a:t>to confront a person or group of people.</a:t>
            </a:r>
            <a:r>
              <a:rPr lang="en-US" sz="1800">
                <a:solidFill>
                  <a:srgbClr val="7A0019"/>
                </a:solidFill>
                <a:latin typeface="Open Sans"/>
                <a:ea typeface="Open Sans"/>
                <a:cs typeface="Open Sans"/>
                <a:sym typeface="Open Sans"/>
              </a:rPr>
              <a:t> </a:t>
            </a:r>
            <a:endParaRPr sz="1800">
              <a:solidFill>
                <a:srgbClr val="7A0019"/>
              </a:solidFill>
              <a:latin typeface="Open Sans"/>
              <a:ea typeface="Open Sans"/>
              <a:cs typeface="Open Sans"/>
              <a:sym typeface="Open Sans"/>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geded055d97_0_857"/>
          <p:cNvSpPr txBox="1">
            <a:spLocks noGrp="1"/>
          </p:cNvSpPr>
          <p:nvPr>
            <p:ph type="body" idx="1"/>
          </p:nvPr>
        </p:nvSpPr>
        <p:spPr>
          <a:xfrm>
            <a:off x="415650" y="1202000"/>
            <a:ext cx="11360700" cy="4339200"/>
          </a:xfrm>
          <a:prstGeom prst="rect">
            <a:avLst/>
          </a:prstGeom>
          <a:noFill/>
          <a:ln>
            <a:noFill/>
          </a:ln>
        </p:spPr>
        <p:txBody>
          <a:bodyPr spcFirstLastPara="1" wrap="square" lIns="91425" tIns="45700" rIns="91425" bIns="45700" anchor="t" anchorCtr="0">
            <a:spAutoFit/>
          </a:bodyPr>
          <a:lstStyle/>
          <a:p>
            <a:pPr marL="457200" lvl="1" indent="0" algn="l" rtl="0">
              <a:lnSpc>
                <a:spcPct val="90000"/>
              </a:lnSpc>
              <a:spcBef>
                <a:spcPts val="0"/>
              </a:spcBef>
              <a:spcAft>
                <a:spcPts val="0"/>
              </a:spcAft>
              <a:buClr>
                <a:schemeClr val="lt1"/>
              </a:buClr>
              <a:buSzPts val="1800"/>
              <a:buNone/>
            </a:pPr>
            <a:endParaRPr sz="1800">
              <a:latin typeface="Arial"/>
              <a:ea typeface="Arial"/>
              <a:cs typeface="Arial"/>
              <a:sym typeface="Arial"/>
            </a:endParaRPr>
          </a:p>
          <a:p>
            <a:pPr marL="685800" lvl="1" indent="-228600" algn="l" rtl="0">
              <a:lnSpc>
                <a:spcPct val="90000"/>
              </a:lnSpc>
              <a:spcBef>
                <a:spcPts val="500"/>
              </a:spcBef>
              <a:spcAft>
                <a:spcPts val="0"/>
              </a:spcAft>
              <a:buClr>
                <a:srgbClr val="3F3F3F"/>
              </a:buClr>
              <a:buSzPts val="3100"/>
              <a:buFont typeface="Open Sans"/>
              <a:buChar char="•"/>
            </a:pPr>
            <a:r>
              <a:rPr lang="en-US" sz="3100">
                <a:solidFill>
                  <a:srgbClr val="3F3F3F"/>
                </a:solidFill>
                <a:latin typeface="Open Sans"/>
                <a:ea typeface="Open Sans"/>
                <a:cs typeface="Open Sans"/>
                <a:sym typeface="Open Sans"/>
              </a:rPr>
              <a:t>What kind of risk will I be taking if I do this? </a:t>
            </a:r>
            <a:endParaRPr>
              <a:solidFill>
                <a:srgbClr val="3F3F3F"/>
              </a:solidFill>
              <a:latin typeface="Open Sans"/>
              <a:ea typeface="Open Sans"/>
              <a:cs typeface="Open Sans"/>
              <a:sym typeface="Open Sans"/>
            </a:endParaRPr>
          </a:p>
          <a:p>
            <a:pPr marL="685800" lvl="1" indent="-31750" algn="l" rtl="0">
              <a:lnSpc>
                <a:spcPct val="90000"/>
              </a:lnSpc>
              <a:spcBef>
                <a:spcPts val="500"/>
              </a:spcBef>
              <a:spcAft>
                <a:spcPts val="0"/>
              </a:spcAft>
              <a:buClr>
                <a:schemeClr val="lt1"/>
              </a:buClr>
              <a:buSzPts val="3100"/>
              <a:buFont typeface="Arial"/>
              <a:buNone/>
            </a:pPr>
            <a:endParaRPr sz="3100">
              <a:solidFill>
                <a:srgbClr val="3F3F3F"/>
              </a:solidFill>
              <a:latin typeface="Open Sans"/>
              <a:ea typeface="Open Sans"/>
              <a:cs typeface="Open Sans"/>
              <a:sym typeface="Open Sans"/>
            </a:endParaRPr>
          </a:p>
          <a:p>
            <a:pPr marL="685800" lvl="1" indent="-228600" algn="l" rtl="0">
              <a:lnSpc>
                <a:spcPct val="90000"/>
              </a:lnSpc>
              <a:spcBef>
                <a:spcPts val="500"/>
              </a:spcBef>
              <a:spcAft>
                <a:spcPts val="0"/>
              </a:spcAft>
              <a:buClr>
                <a:srgbClr val="3F3F3F"/>
              </a:buClr>
              <a:buSzPts val="3100"/>
              <a:buFont typeface="Open Sans"/>
              <a:buChar char="•"/>
            </a:pPr>
            <a:r>
              <a:rPr lang="en-US" sz="3100">
                <a:solidFill>
                  <a:srgbClr val="3F3F3F"/>
                </a:solidFill>
                <a:latin typeface="Open Sans"/>
                <a:ea typeface="Open Sans"/>
                <a:cs typeface="Open Sans"/>
                <a:sym typeface="Open Sans"/>
              </a:rPr>
              <a:t>Is this particular action worth my time and effort? </a:t>
            </a:r>
            <a:endParaRPr>
              <a:solidFill>
                <a:srgbClr val="3F3F3F"/>
              </a:solidFill>
              <a:latin typeface="Open Sans"/>
              <a:ea typeface="Open Sans"/>
              <a:cs typeface="Open Sans"/>
              <a:sym typeface="Open Sans"/>
            </a:endParaRPr>
          </a:p>
          <a:p>
            <a:pPr marL="685800" lvl="1" indent="-31750" algn="l" rtl="0">
              <a:lnSpc>
                <a:spcPct val="90000"/>
              </a:lnSpc>
              <a:spcBef>
                <a:spcPts val="500"/>
              </a:spcBef>
              <a:spcAft>
                <a:spcPts val="0"/>
              </a:spcAft>
              <a:buClr>
                <a:schemeClr val="lt1"/>
              </a:buClr>
              <a:buSzPts val="3100"/>
              <a:buFont typeface="Arial"/>
              <a:buNone/>
            </a:pPr>
            <a:endParaRPr sz="3100">
              <a:solidFill>
                <a:srgbClr val="3F3F3F"/>
              </a:solidFill>
              <a:latin typeface="Open Sans"/>
              <a:ea typeface="Open Sans"/>
              <a:cs typeface="Open Sans"/>
              <a:sym typeface="Open Sans"/>
            </a:endParaRPr>
          </a:p>
          <a:p>
            <a:pPr marL="685800" lvl="1" indent="-228600" algn="l" rtl="0">
              <a:lnSpc>
                <a:spcPct val="90000"/>
              </a:lnSpc>
              <a:spcBef>
                <a:spcPts val="500"/>
              </a:spcBef>
              <a:spcAft>
                <a:spcPts val="0"/>
              </a:spcAft>
              <a:buClr>
                <a:srgbClr val="3F3F3F"/>
              </a:buClr>
              <a:buSzPts val="3100"/>
              <a:buFont typeface="Open Sans"/>
              <a:buChar char="•"/>
            </a:pPr>
            <a:r>
              <a:rPr lang="en-US" sz="3100">
                <a:solidFill>
                  <a:srgbClr val="3F3F3F"/>
                </a:solidFill>
                <a:latin typeface="Open Sans"/>
                <a:ea typeface="Open Sans"/>
                <a:cs typeface="Open Sans"/>
                <a:sym typeface="Open Sans"/>
              </a:rPr>
              <a:t>Do I know what I want to achieve?</a:t>
            </a:r>
            <a:endParaRPr>
              <a:solidFill>
                <a:srgbClr val="3F3F3F"/>
              </a:solidFill>
              <a:latin typeface="Open Sans"/>
              <a:ea typeface="Open Sans"/>
              <a:cs typeface="Open Sans"/>
              <a:sym typeface="Open Sans"/>
            </a:endParaRPr>
          </a:p>
          <a:p>
            <a:pPr marL="457200" lvl="1" indent="0" algn="l" rtl="0">
              <a:lnSpc>
                <a:spcPct val="90000"/>
              </a:lnSpc>
              <a:spcBef>
                <a:spcPts val="500"/>
              </a:spcBef>
              <a:spcAft>
                <a:spcPts val="0"/>
              </a:spcAft>
              <a:buClr>
                <a:schemeClr val="lt1"/>
              </a:buClr>
              <a:buSzPts val="2800"/>
              <a:buNone/>
            </a:pPr>
            <a:endParaRPr>
              <a:latin typeface="Arial"/>
              <a:ea typeface="Arial"/>
              <a:cs typeface="Arial"/>
              <a:sym typeface="Arial"/>
            </a:endParaRPr>
          </a:p>
          <a:p>
            <a:pPr marL="0" lvl="0" indent="0" algn="ctr" rtl="0">
              <a:lnSpc>
                <a:spcPct val="90000"/>
              </a:lnSpc>
              <a:spcBef>
                <a:spcPts val="1000"/>
              </a:spcBef>
              <a:spcAft>
                <a:spcPts val="0"/>
              </a:spcAft>
              <a:buClr>
                <a:schemeClr val="lt1"/>
              </a:buClr>
              <a:buSzPts val="1800"/>
              <a:buNone/>
            </a:pPr>
            <a:endParaRPr sz="1800" i="1"/>
          </a:p>
          <a:p>
            <a:pPr marL="0" lvl="0" indent="0" algn="ctr" rtl="0">
              <a:lnSpc>
                <a:spcPct val="90000"/>
              </a:lnSpc>
              <a:spcBef>
                <a:spcPts val="1000"/>
              </a:spcBef>
              <a:spcAft>
                <a:spcPts val="0"/>
              </a:spcAft>
              <a:buClr>
                <a:schemeClr val="lt1"/>
              </a:buClr>
              <a:buSzPts val="1800"/>
              <a:buNone/>
            </a:pPr>
            <a:endParaRPr sz="1800" i="1"/>
          </a:p>
          <a:p>
            <a:pPr marL="0" lvl="0" indent="0" algn="ctr" rtl="0">
              <a:lnSpc>
                <a:spcPct val="90000"/>
              </a:lnSpc>
              <a:spcBef>
                <a:spcPts val="1000"/>
              </a:spcBef>
              <a:spcAft>
                <a:spcPts val="0"/>
              </a:spcAft>
              <a:buClr>
                <a:schemeClr val="lt1"/>
              </a:buClr>
              <a:buSzPts val="1800"/>
              <a:buNone/>
            </a:pPr>
            <a:endParaRPr sz="1800" i="1"/>
          </a:p>
        </p:txBody>
      </p:sp>
      <p:sp>
        <p:nvSpPr>
          <p:cNvPr id="330" name="Google Shape;330;geded055d97_0_857"/>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Helvetica Neue"/>
              <a:buNone/>
            </a:pPr>
            <a:r>
              <a:rPr lang="en-US" sz="4200">
                <a:solidFill>
                  <a:srgbClr val="900021"/>
                </a:solidFill>
                <a:latin typeface="Open Sans"/>
                <a:ea typeface="Open Sans"/>
                <a:cs typeface="Open Sans"/>
                <a:sym typeface="Open Sans"/>
              </a:rPr>
              <a:t>Assess your situation</a:t>
            </a:r>
            <a:endParaRPr sz="4200">
              <a:solidFill>
                <a:srgbClr val="90002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eded055d97_0_865"/>
          <p:cNvSpPr txBox="1">
            <a:spLocks noGrp="1"/>
          </p:cNvSpPr>
          <p:nvPr>
            <p:ph type="body" idx="1"/>
          </p:nvPr>
        </p:nvSpPr>
        <p:spPr>
          <a:xfrm>
            <a:off x="415600" y="1219200"/>
            <a:ext cx="11360700" cy="499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BF8BB5"/>
              </a:buClr>
              <a:buSzPts val="2800"/>
              <a:buNone/>
            </a:pPr>
            <a:endParaRPr>
              <a:solidFill>
                <a:srgbClr val="3F3F3F"/>
              </a:solidFill>
              <a:latin typeface="Open Sans"/>
              <a:ea typeface="Open Sans"/>
              <a:cs typeface="Open Sans"/>
              <a:sym typeface="Open Sans"/>
            </a:endParaRPr>
          </a:p>
          <a:p>
            <a:pPr marL="0" lvl="0" indent="0" algn="l" rtl="0">
              <a:lnSpc>
                <a:spcPct val="150000"/>
              </a:lnSpc>
              <a:spcBef>
                <a:spcPts val="0"/>
              </a:spcBef>
              <a:spcAft>
                <a:spcPts val="0"/>
              </a:spcAft>
              <a:buClr>
                <a:srgbClr val="BF8BB5"/>
              </a:buClr>
              <a:buSzPts val="2800"/>
              <a:buNone/>
            </a:pPr>
            <a:r>
              <a:rPr lang="en-US" sz="2800">
                <a:solidFill>
                  <a:srgbClr val="3F3F3F"/>
                </a:solidFill>
                <a:latin typeface="Open Sans"/>
                <a:ea typeface="Open Sans"/>
                <a:cs typeface="Open Sans"/>
                <a:sym typeface="Open Sans"/>
              </a:rPr>
              <a:t>When the goal is education: </a:t>
            </a:r>
            <a:endParaRPr>
              <a:solidFill>
                <a:srgbClr val="3F3F3F"/>
              </a:solidFill>
              <a:latin typeface="Open Sans"/>
              <a:ea typeface="Open Sans"/>
              <a:cs typeface="Open Sans"/>
              <a:sym typeface="Open Sans"/>
            </a:endParaRPr>
          </a:p>
          <a:p>
            <a:pPr marL="0" lvl="0" indent="0" algn="l" rtl="0">
              <a:lnSpc>
                <a:spcPct val="150000"/>
              </a:lnSpc>
              <a:spcBef>
                <a:spcPts val="1000"/>
              </a:spcBef>
              <a:spcAft>
                <a:spcPts val="0"/>
              </a:spcAft>
              <a:buClr>
                <a:schemeClr val="lt1"/>
              </a:buClr>
              <a:buSzPts val="1200"/>
              <a:buNone/>
            </a:pPr>
            <a:endParaRPr sz="1200">
              <a:solidFill>
                <a:srgbClr val="3F3F3F"/>
              </a:solidFill>
              <a:latin typeface="Open Sans"/>
              <a:ea typeface="Open Sans"/>
              <a:cs typeface="Open Sans"/>
              <a:sym typeface="Open Sans"/>
            </a:endParaRPr>
          </a:p>
          <a:p>
            <a:pPr marL="685800" lvl="1" indent="-228600" algn="l" rtl="0">
              <a:lnSpc>
                <a:spcPct val="150000"/>
              </a:lnSpc>
              <a:spcBef>
                <a:spcPts val="500"/>
              </a:spcBef>
              <a:spcAft>
                <a:spcPts val="0"/>
              </a:spcAft>
              <a:buClr>
                <a:srgbClr val="3F3F3F"/>
              </a:buClr>
              <a:buSzPts val="2400"/>
              <a:buFont typeface="Open Sans"/>
              <a:buChar char="•"/>
            </a:pPr>
            <a:r>
              <a:rPr lang="en-US" sz="2400">
                <a:solidFill>
                  <a:srgbClr val="3F3F3F"/>
                </a:solidFill>
                <a:latin typeface="Open Sans"/>
                <a:ea typeface="Open Sans"/>
                <a:cs typeface="Open Sans"/>
                <a:sym typeface="Open Sans"/>
              </a:rPr>
              <a:t>It is also a good idea to stay away from being sarcastic, snide, mocking or arrogant (even though this can be very tempting).</a:t>
            </a:r>
            <a:endParaRPr>
              <a:solidFill>
                <a:srgbClr val="3F3F3F"/>
              </a:solidFill>
              <a:latin typeface="Open Sans"/>
              <a:ea typeface="Open Sans"/>
              <a:cs typeface="Open Sans"/>
              <a:sym typeface="Open Sans"/>
            </a:endParaRPr>
          </a:p>
          <a:p>
            <a:pPr marL="685800" lvl="1" indent="-76200" algn="l" rtl="0">
              <a:lnSpc>
                <a:spcPct val="150000"/>
              </a:lnSpc>
              <a:spcBef>
                <a:spcPts val="500"/>
              </a:spcBef>
              <a:spcAft>
                <a:spcPts val="0"/>
              </a:spcAft>
              <a:buClr>
                <a:schemeClr val="lt1"/>
              </a:buClr>
              <a:buSzPts val="2400"/>
              <a:buFont typeface="Arial"/>
              <a:buNone/>
            </a:pPr>
            <a:endParaRPr sz="2400">
              <a:solidFill>
                <a:srgbClr val="3F3F3F"/>
              </a:solidFill>
              <a:latin typeface="Open Sans"/>
              <a:ea typeface="Open Sans"/>
              <a:cs typeface="Open Sans"/>
              <a:sym typeface="Open Sans"/>
            </a:endParaRPr>
          </a:p>
          <a:p>
            <a:pPr marL="685800" lvl="1" indent="-152400" algn="l" rtl="0">
              <a:lnSpc>
                <a:spcPct val="150000"/>
              </a:lnSpc>
              <a:spcBef>
                <a:spcPts val="500"/>
              </a:spcBef>
              <a:spcAft>
                <a:spcPts val="0"/>
              </a:spcAft>
              <a:buClr>
                <a:schemeClr val="lt1"/>
              </a:buClr>
              <a:buSzPts val="1200"/>
              <a:buFont typeface="Arial"/>
              <a:buNone/>
            </a:pPr>
            <a:endParaRPr sz="1200">
              <a:solidFill>
                <a:srgbClr val="3F3F3F"/>
              </a:solidFill>
              <a:latin typeface="Open Sans"/>
              <a:ea typeface="Open Sans"/>
              <a:cs typeface="Open Sans"/>
              <a:sym typeface="Open Sans"/>
            </a:endParaRPr>
          </a:p>
          <a:p>
            <a:pPr marL="457200" lvl="1" indent="0" algn="l" rtl="0">
              <a:lnSpc>
                <a:spcPct val="150000"/>
              </a:lnSpc>
              <a:spcBef>
                <a:spcPts val="500"/>
              </a:spcBef>
              <a:spcAft>
                <a:spcPts val="0"/>
              </a:spcAft>
              <a:buClr>
                <a:schemeClr val="lt2"/>
              </a:buClr>
              <a:buSzPts val="1800"/>
              <a:buNone/>
            </a:pPr>
            <a:r>
              <a:rPr lang="en-US" sz="1800" b="1" i="1">
                <a:solidFill>
                  <a:srgbClr val="7A0019"/>
                </a:solidFill>
                <a:latin typeface="Open Sans"/>
                <a:ea typeface="Open Sans"/>
                <a:cs typeface="Open Sans"/>
                <a:sym typeface="Open Sans"/>
              </a:rPr>
              <a:t>However hurtful or discriminatory someone else’s comments or behaviors may be, it will be counterproductive to engage in language or actions that are demeaning, hurtful, or disrespectful.</a:t>
            </a:r>
            <a:endParaRPr>
              <a:solidFill>
                <a:srgbClr val="7A0019"/>
              </a:solidFill>
            </a:endParaRPr>
          </a:p>
        </p:txBody>
      </p:sp>
      <p:sp>
        <p:nvSpPr>
          <p:cNvPr id="337" name="Google Shape;337;geded055d97_0_865"/>
          <p:cNvSpPr txBox="1">
            <a:spLocks noGrp="1"/>
          </p:cNvSpPr>
          <p:nvPr>
            <p:ph type="title"/>
          </p:nvPr>
        </p:nvSpPr>
        <p:spPr>
          <a:xfrm>
            <a:off x="1509750" y="322933"/>
            <a:ext cx="11360700" cy="76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800"/>
              <a:buFont typeface="Helvetica Neue"/>
              <a:buNone/>
            </a:pPr>
            <a:r>
              <a:rPr lang="en-US" sz="4200">
                <a:solidFill>
                  <a:srgbClr val="900021"/>
                </a:solidFill>
                <a:latin typeface="Open Sans"/>
                <a:ea typeface="Open Sans"/>
                <a:cs typeface="Open Sans"/>
                <a:sym typeface="Open Sans"/>
              </a:rPr>
              <a:t>Model the Behavior you Want from Others</a:t>
            </a:r>
            <a:endParaRPr sz="4200">
              <a:solidFill>
                <a:srgbClr val="90002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eded055d97_0_872"/>
          <p:cNvSpPr txBox="1"/>
          <p:nvPr/>
        </p:nvSpPr>
        <p:spPr>
          <a:xfrm>
            <a:off x="6883661" y="5204709"/>
            <a:ext cx="33948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lt1"/>
                </a:solidFill>
                <a:latin typeface="Arial"/>
                <a:ea typeface="Arial"/>
                <a:cs typeface="Arial"/>
                <a:sym typeface="Arial"/>
              </a:rPr>
              <a:t>Image by Colleen Tighe © The Balance 2019</a:t>
            </a:r>
            <a:endParaRPr/>
          </a:p>
        </p:txBody>
      </p:sp>
      <p:pic>
        <p:nvPicPr>
          <p:cNvPr id="344" name="Google Shape;344;geded055d97_0_872" descr="Image of cartoon people talking with each other with various points on active listening. These points include: demonstrate concern, use brief verbal affirmations, ask specific questions, and build trust and establish rapport. Active listening techniques can help you truly understand what people are saying in conversations and meetings." title="Active listening skills"/>
          <p:cNvPicPr preferRelativeResize="0"/>
          <p:nvPr/>
        </p:nvPicPr>
        <p:blipFill rotWithShape="1">
          <a:blip r:embed="rId3">
            <a:alphaModFix/>
          </a:blip>
          <a:srcRect/>
          <a:stretch/>
        </p:blipFill>
        <p:spPr>
          <a:xfrm>
            <a:off x="5564792" y="1422405"/>
            <a:ext cx="6032500" cy="4013199"/>
          </a:xfrm>
          <a:prstGeom prst="rect">
            <a:avLst/>
          </a:prstGeom>
          <a:noFill/>
          <a:ln>
            <a:noFill/>
          </a:ln>
        </p:spPr>
      </p:pic>
      <p:sp>
        <p:nvSpPr>
          <p:cNvPr id="345" name="Google Shape;345;geded055d97_0_872"/>
          <p:cNvSpPr txBox="1">
            <a:spLocks noGrp="1"/>
          </p:cNvSpPr>
          <p:nvPr>
            <p:ph type="body" idx="1"/>
          </p:nvPr>
        </p:nvSpPr>
        <p:spPr>
          <a:xfrm>
            <a:off x="415600" y="1219200"/>
            <a:ext cx="4880700" cy="4998300"/>
          </a:xfrm>
          <a:prstGeom prst="rect">
            <a:avLst/>
          </a:prstGeom>
          <a:noFill/>
          <a:ln>
            <a:noFill/>
          </a:ln>
        </p:spPr>
        <p:txBody>
          <a:bodyPr spcFirstLastPara="1" wrap="square" lIns="91425" tIns="45700" rIns="91425" bIns="45700" anchor="t" anchorCtr="0">
            <a:normAutofit lnSpcReduction="20000"/>
          </a:bodyPr>
          <a:lstStyle/>
          <a:p>
            <a:pPr marL="685800" lvl="1" indent="-158115" algn="l" rtl="0">
              <a:lnSpc>
                <a:spcPct val="90000"/>
              </a:lnSpc>
              <a:spcBef>
                <a:spcPts val="0"/>
              </a:spcBef>
              <a:spcAft>
                <a:spcPts val="0"/>
              </a:spcAft>
              <a:buClr>
                <a:schemeClr val="lt1"/>
              </a:buClr>
              <a:buSzPts val="1200"/>
              <a:buFont typeface="Arial"/>
              <a:buNone/>
            </a:pPr>
            <a:endParaRPr sz="1200">
              <a:latin typeface="Open Sans"/>
              <a:ea typeface="Open Sans"/>
              <a:cs typeface="Open Sans"/>
              <a:sym typeface="Open Sans"/>
            </a:endParaRPr>
          </a:p>
          <a:p>
            <a:pPr marL="457200" lvl="0" indent="-393700" algn="l" rtl="0">
              <a:lnSpc>
                <a:spcPct val="150000"/>
              </a:lnSpc>
              <a:spcBef>
                <a:spcPts val="500"/>
              </a:spcBef>
              <a:spcAft>
                <a:spcPts val="0"/>
              </a:spcAft>
              <a:buClr>
                <a:srgbClr val="3F3F3F"/>
              </a:buClr>
              <a:buSzPts val="2600"/>
              <a:buFont typeface="Open Sans"/>
              <a:buChar char="•"/>
            </a:pPr>
            <a:r>
              <a:rPr lang="en-US" sz="2600">
                <a:solidFill>
                  <a:srgbClr val="3F3F3F"/>
                </a:solidFill>
                <a:latin typeface="Open Sans"/>
                <a:ea typeface="Open Sans"/>
                <a:cs typeface="Open Sans"/>
                <a:sym typeface="Open Sans"/>
              </a:rPr>
              <a:t>Listen for facts, emotions, and values.</a:t>
            </a:r>
            <a:endParaRPr>
              <a:solidFill>
                <a:srgbClr val="3F3F3F"/>
              </a:solidFill>
              <a:latin typeface="Open Sans"/>
              <a:ea typeface="Open Sans"/>
              <a:cs typeface="Open Sans"/>
              <a:sym typeface="Open Sans"/>
            </a:endParaRPr>
          </a:p>
          <a:p>
            <a:pPr marL="0" lvl="0" indent="0" algn="l" rtl="0">
              <a:lnSpc>
                <a:spcPct val="150000"/>
              </a:lnSpc>
              <a:spcBef>
                <a:spcPts val="500"/>
              </a:spcBef>
              <a:spcAft>
                <a:spcPts val="0"/>
              </a:spcAft>
              <a:buNone/>
            </a:pPr>
            <a:endParaRPr sz="2600">
              <a:solidFill>
                <a:srgbClr val="3F3F3F"/>
              </a:solidFill>
              <a:latin typeface="Open Sans"/>
              <a:ea typeface="Open Sans"/>
              <a:cs typeface="Open Sans"/>
              <a:sym typeface="Open Sans"/>
            </a:endParaRPr>
          </a:p>
          <a:p>
            <a:pPr marL="457200" lvl="0" indent="-393700" algn="l" rtl="0">
              <a:lnSpc>
                <a:spcPct val="150000"/>
              </a:lnSpc>
              <a:spcBef>
                <a:spcPts val="500"/>
              </a:spcBef>
              <a:spcAft>
                <a:spcPts val="0"/>
              </a:spcAft>
              <a:buClr>
                <a:srgbClr val="3F3F3F"/>
              </a:buClr>
              <a:buSzPts val="2600"/>
              <a:buFont typeface="Open Sans"/>
              <a:buChar char="•"/>
            </a:pPr>
            <a:r>
              <a:rPr lang="en-US" sz="2600">
                <a:solidFill>
                  <a:srgbClr val="3F3F3F"/>
                </a:solidFill>
                <a:latin typeface="Open Sans"/>
                <a:ea typeface="Open Sans"/>
                <a:cs typeface="Open Sans"/>
                <a:sym typeface="Open Sans"/>
              </a:rPr>
              <a:t>Sometimes comments that are overtly racist, sexist, ableist, heterosexist, etc. mask deeper feelings of anger, confusion, hurt, and shame.</a:t>
            </a:r>
            <a:endParaRPr>
              <a:solidFill>
                <a:srgbClr val="3F3F3F"/>
              </a:solidFill>
              <a:latin typeface="Open Sans"/>
              <a:ea typeface="Open Sans"/>
              <a:cs typeface="Open Sans"/>
              <a:sym typeface="Open Sans"/>
            </a:endParaRPr>
          </a:p>
        </p:txBody>
      </p:sp>
      <p:sp>
        <p:nvSpPr>
          <p:cNvPr id="346" name="Google Shape;346;geded055d97_0_872"/>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Helvetica Neue"/>
              <a:buNone/>
            </a:pPr>
            <a:r>
              <a:rPr lang="en-US" sz="4200">
                <a:solidFill>
                  <a:srgbClr val="900021"/>
                </a:solidFill>
                <a:latin typeface="Open Sans"/>
                <a:ea typeface="Open Sans"/>
                <a:cs typeface="Open Sans"/>
                <a:sym typeface="Open Sans"/>
              </a:rPr>
              <a:t>Actively Listen</a:t>
            </a:r>
            <a:endParaRPr sz="4200">
              <a:solidFill>
                <a:srgbClr val="90002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geded055d97_0_880"/>
          <p:cNvSpPr txBox="1">
            <a:spLocks noGrp="1"/>
          </p:cNvSpPr>
          <p:nvPr>
            <p:ph type="body" idx="1"/>
          </p:nvPr>
        </p:nvSpPr>
        <p:spPr>
          <a:xfrm>
            <a:off x="415650" y="1786200"/>
            <a:ext cx="11360700" cy="4686300"/>
          </a:xfrm>
          <a:prstGeom prst="rect">
            <a:avLst/>
          </a:prstGeom>
          <a:noFill/>
          <a:ln>
            <a:noFill/>
          </a:ln>
        </p:spPr>
        <p:txBody>
          <a:bodyPr spcFirstLastPara="1" wrap="square" lIns="91425" tIns="45700" rIns="91425" bIns="45700" anchor="t" anchorCtr="0">
            <a:spAutoFit/>
          </a:bodyPr>
          <a:lstStyle/>
          <a:p>
            <a:pPr marL="685800" lvl="1" indent="-158115" algn="l" rtl="0">
              <a:lnSpc>
                <a:spcPct val="90000"/>
              </a:lnSpc>
              <a:spcBef>
                <a:spcPts val="0"/>
              </a:spcBef>
              <a:spcAft>
                <a:spcPts val="0"/>
              </a:spcAft>
              <a:buClr>
                <a:schemeClr val="lt1"/>
              </a:buClr>
              <a:buSzPts val="1200"/>
              <a:buFont typeface="Arial"/>
              <a:buNone/>
            </a:pPr>
            <a:endParaRPr sz="1200"/>
          </a:p>
          <a:p>
            <a:pPr marL="457200" lvl="1" indent="0" algn="l" rtl="0">
              <a:lnSpc>
                <a:spcPct val="150000"/>
              </a:lnSpc>
              <a:spcBef>
                <a:spcPts val="500"/>
              </a:spcBef>
              <a:spcAft>
                <a:spcPts val="0"/>
              </a:spcAft>
              <a:buClr>
                <a:srgbClr val="BF8BB5"/>
              </a:buClr>
              <a:buSzPts val="2800"/>
              <a:buNone/>
            </a:pPr>
            <a:r>
              <a:rPr lang="en-US">
                <a:solidFill>
                  <a:srgbClr val="3F3F3F"/>
                </a:solidFill>
                <a:latin typeface="Open Sans"/>
                <a:ea typeface="Open Sans"/>
                <a:cs typeface="Open Sans"/>
                <a:sym typeface="Open Sans"/>
              </a:rPr>
              <a:t>Use your own stories of how you’ve “unlearned” certain hurtful, inaccurate, and misleading information. </a:t>
            </a:r>
            <a:endParaRPr>
              <a:solidFill>
                <a:srgbClr val="3F3F3F"/>
              </a:solidFill>
              <a:latin typeface="Open Sans"/>
              <a:ea typeface="Open Sans"/>
              <a:cs typeface="Open Sans"/>
              <a:sym typeface="Open Sans"/>
            </a:endParaRPr>
          </a:p>
          <a:p>
            <a:pPr marL="457200" lvl="1" indent="0" algn="l" rtl="0">
              <a:lnSpc>
                <a:spcPct val="150000"/>
              </a:lnSpc>
              <a:spcBef>
                <a:spcPts val="500"/>
              </a:spcBef>
              <a:spcAft>
                <a:spcPts val="0"/>
              </a:spcAft>
              <a:buClr>
                <a:srgbClr val="BF8BB5"/>
              </a:buClr>
              <a:buSzPts val="2800"/>
              <a:buNone/>
            </a:pPr>
            <a:endParaRPr>
              <a:solidFill>
                <a:srgbClr val="3F3F3F"/>
              </a:solidFill>
              <a:latin typeface="Open Sans"/>
              <a:ea typeface="Open Sans"/>
              <a:cs typeface="Open Sans"/>
              <a:sym typeface="Open Sans"/>
            </a:endParaRPr>
          </a:p>
          <a:p>
            <a:pPr marL="0" lvl="0" indent="0" algn="ctr" rtl="0">
              <a:lnSpc>
                <a:spcPct val="150000"/>
              </a:lnSpc>
              <a:spcBef>
                <a:spcPts val="0"/>
              </a:spcBef>
              <a:spcAft>
                <a:spcPts val="0"/>
              </a:spcAft>
              <a:buClr>
                <a:schemeClr val="dk1"/>
              </a:buClr>
              <a:buFont typeface="Arial"/>
              <a:buNone/>
            </a:pPr>
            <a:r>
              <a:rPr lang="en-US" sz="2400" b="1" i="1">
                <a:solidFill>
                  <a:srgbClr val="7A0019"/>
                </a:solidFill>
                <a:latin typeface="Open Sans"/>
                <a:ea typeface="Open Sans"/>
                <a:cs typeface="Open Sans"/>
                <a:sym typeface="Open Sans"/>
              </a:rPr>
              <a:t>"Evidence strongly suggests that humans in all cultures come to cast their own identity in some sort of narrative form. We are inveterate storytellers.”</a:t>
            </a:r>
            <a:endParaRPr sz="1400" b="1">
              <a:solidFill>
                <a:srgbClr val="7A0019"/>
              </a:solidFill>
              <a:latin typeface="Open Sans"/>
              <a:ea typeface="Open Sans"/>
              <a:cs typeface="Open Sans"/>
              <a:sym typeface="Open Sans"/>
            </a:endParaRPr>
          </a:p>
          <a:p>
            <a:pPr marL="0" lvl="0" indent="0" algn="ctr" rtl="0">
              <a:lnSpc>
                <a:spcPct val="150000"/>
              </a:lnSpc>
              <a:spcBef>
                <a:spcPts val="0"/>
              </a:spcBef>
              <a:spcAft>
                <a:spcPts val="0"/>
              </a:spcAft>
              <a:buClr>
                <a:schemeClr val="dk1"/>
              </a:buClr>
              <a:buFont typeface="Arial"/>
              <a:buNone/>
            </a:pPr>
            <a:r>
              <a:rPr lang="en-US" sz="2400" i="1">
                <a:solidFill>
                  <a:srgbClr val="3F3F3F"/>
                </a:solidFill>
                <a:latin typeface="Open Sans"/>
                <a:ea typeface="Open Sans"/>
                <a:cs typeface="Open Sans"/>
                <a:sym typeface="Open Sans"/>
              </a:rPr>
              <a:t> </a:t>
            </a:r>
            <a:endParaRPr sz="1400">
              <a:solidFill>
                <a:srgbClr val="3F3F3F"/>
              </a:solidFill>
              <a:latin typeface="Open Sans"/>
              <a:ea typeface="Open Sans"/>
              <a:cs typeface="Open Sans"/>
              <a:sym typeface="Open Sans"/>
            </a:endParaRPr>
          </a:p>
          <a:p>
            <a:pPr marL="0" lvl="0" indent="0" algn="ctr" rtl="0">
              <a:lnSpc>
                <a:spcPct val="150000"/>
              </a:lnSpc>
              <a:spcBef>
                <a:spcPts val="0"/>
              </a:spcBef>
              <a:spcAft>
                <a:spcPts val="0"/>
              </a:spcAft>
              <a:buClr>
                <a:schemeClr val="dk1"/>
              </a:buClr>
              <a:buFont typeface="Arial"/>
              <a:buNone/>
            </a:pPr>
            <a:r>
              <a:rPr lang="en-US" sz="1800" i="1">
                <a:solidFill>
                  <a:srgbClr val="3F3F3F"/>
                </a:solidFill>
                <a:latin typeface="Open Sans"/>
                <a:ea typeface="Open Sans"/>
                <a:cs typeface="Open Sans"/>
                <a:sym typeface="Open Sans"/>
              </a:rPr>
              <a:t>- Owen Flanagan, Duke University  </a:t>
            </a:r>
            <a:endParaRPr>
              <a:solidFill>
                <a:srgbClr val="3F3F3F"/>
              </a:solidFill>
              <a:latin typeface="Open Sans"/>
              <a:ea typeface="Open Sans"/>
              <a:cs typeface="Open Sans"/>
              <a:sym typeface="Open Sans"/>
            </a:endParaRPr>
          </a:p>
          <a:p>
            <a:pPr marL="0" lvl="0" indent="0" algn="ctr" rtl="0">
              <a:lnSpc>
                <a:spcPct val="150000"/>
              </a:lnSpc>
              <a:spcBef>
                <a:spcPts val="1000"/>
              </a:spcBef>
              <a:spcAft>
                <a:spcPts val="0"/>
              </a:spcAft>
              <a:buClr>
                <a:schemeClr val="lt1"/>
              </a:buClr>
              <a:buSzPts val="1800"/>
              <a:buNone/>
            </a:pPr>
            <a:endParaRPr/>
          </a:p>
        </p:txBody>
      </p:sp>
      <p:sp>
        <p:nvSpPr>
          <p:cNvPr id="353" name="Google Shape;353;geded055d97_0_880"/>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Helvetica Neue"/>
              <a:buNone/>
            </a:pPr>
            <a:r>
              <a:rPr lang="en-US" sz="4200">
                <a:solidFill>
                  <a:srgbClr val="900021"/>
                </a:solidFill>
                <a:latin typeface="Open Sans"/>
                <a:ea typeface="Open Sans"/>
                <a:cs typeface="Open Sans"/>
                <a:sym typeface="Open Sans"/>
              </a:rPr>
              <a:t>Use Yourself as Instrument</a:t>
            </a:r>
            <a:endParaRPr sz="4200">
              <a:solidFill>
                <a:srgbClr val="90002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ebcfbfe0d0_0_0"/>
          <p:cNvSpPr txBox="1">
            <a:spLocks noGrp="1"/>
          </p:cNvSpPr>
          <p:nvPr>
            <p:ph type="ctrTitle"/>
          </p:nvPr>
        </p:nvSpPr>
        <p:spPr>
          <a:xfrm>
            <a:off x="1524000" y="2235138"/>
            <a:ext cx="9144000" cy="2387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7A0019"/>
              </a:buClr>
              <a:buSzPct val="100000"/>
              <a:buFont typeface="Open Sans"/>
              <a:buNone/>
            </a:pPr>
            <a:endParaRPr b="1">
              <a:latin typeface="Open Sans"/>
              <a:ea typeface="Open Sans"/>
              <a:cs typeface="Open Sans"/>
              <a:sym typeface="Open Sans"/>
            </a:endParaRPr>
          </a:p>
          <a:p>
            <a:pPr marL="0" lvl="0" indent="0" algn="ctr" rtl="0">
              <a:lnSpc>
                <a:spcPct val="90000"/>
              </a:lnSpc>
              <a:spcBef>
                <a:spcPts val="0"/>
              </a:spcBef>
              <a:spcAft>
                <a:spcPts val="0"/>
              </a:spcAft>
              <a:buClr>
                <a:srgbClr val="7A0019"/>
              </a:buClr>
              <a:buSzPct val="100000"/>
              <a:buFont typeface="Open Sans"/>
              <a:buNone/>
            </a:pPr>
            <a:r>
              <a:rPr lang="en-US" b="1">
                <a:solidFill>
                  <a:srgbClr val="900021"/>
                </a:solidFill>
                <a:latin typeface="Open Sans"/>
                <a:ea typeface="Open Sans"/>
                <a:cs typeface="Open Sans"/>
                <a:sym typeface="Open Sans"/>
              </a:rPr>
              <a:t>Access Check</a:t>
            </a:r>
            <a:endParaRPr b="1">
              <a:solidFill>
                <a:srgbClr val="900021"/>
              </a:solidFill>
              <a:latin typeface="Open Sans"/>
              <a:ea typeface="Open Sans"/>
              <a:cs typeface="Open Sans"/>
              <a:sym typeface="Open Sans"/>
            </a:endParaRPr>
          </a:p>
          <a:p>
            <a:pPr marL="0" lvl="0" indent="0" algn="ctr" rtl="0">
              <a:lnSpc>
                <a:spcPct val="90000"/>
              </a:lnSpc>
              <a:spcBef>
                <a:spcPts val="0"/>
              </a:spcBef>
              <a:spcAft>
                <a:spcPts val="0"/>
              </a:spcAft>
              <a:buClr>
                <a:srgbClr val="7A0019"/>
              </a:buClr>
              <a:buSzPct val="100000"/>
              <a:buFont typeface="Open Sans"/>
              <a:buNone/>
            </a:pPr>
            <a:endParaRPr b="1">
              <a:latin typeface="Open Sans"/>
              <a:ea typeface="Open Sans"/>
              <a:cs typeface="Open Sans"/>
              <a:sym typeface="Open Sans"/>
            </a:endParaRPr>
          </a:p>
        </p:txBody>
      </p:sp>
      <p:pic>
        <p:nvPicPr>
          <p:cNvPr id="116" name="Google Shape;116;gebcfbfe0d0_0_0"/>
          <p:cNvPicPr preferRelativeResize="0"/>
          <p:nvPr/>
        </p:nvPicPr>
        <p:blipFill rotWithShape="1">
          <a:blip r:embed="rId3">
            <a:alphaModFix/>
          </a:blip>
          <a:srcRect l="167" r="166"/>
          <a:stretch/>
        </p:blipFill>
        <p:spPr>
          <a:xfrm>
            <a:off x="4362450" y="6163978"/>
            <a:ext cx="3467100" cy="266700"/>
          </a:xfrm>
          <a:prstGeom prst="rect">
            <a:avLst/>
          </a:prstGeom>
          <a:noFill/>
          <a:ln>
            <a:noFill/>
          </a:ln>
        </p:spPr>
      </p:pic>
      <p:sp>
        <p:nvSpPr>
          <p:cNvPr id="117" name="Google Shape;117;gebcfbfe0d0_0_0"/>
          <p:cNvSpPr/>
          <p:nvPr/>
        </p:nvSpPr>
        <p:spPr>
          <a:xfrm>
            <a:off x="3655894" y="597911"/>
            <a:ext cx="1097400" cy="1097400"/>
          </a:xfrm>
          <a:prstGeom prst="ellipse">
            <a:avLst/>
          </a:prstGeom>
          <a:solidFill>
            <a:srgbClr val="FFCC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eded055d97_0_888"/>
          <p:cNvSpPr txBox="1">
            <a:spLocks noGrp="1"/>
          </p:cNvSpPr>
          <p:nvPr>
            <p:ph type="body" idx="1"/>
          </p:nvPr>
        </p:nvSpPr>
        <p:spPr>
          <a:xfrm>
            <a:off x="415650" y="1391150"/>
            <a:ext cx="11360700" cy="4998300"/>
          </a:xfrm>
          <a:prstGeom prst="rect">
            <a:avLst/>
          </a:prstGeom>
          <a:noFill/>
          <a:ln>
            <a:noFill/>
          </a:ln>
        </p:spPr>
        <p:txBody>
          <a:bodyPr spcFirstLastPara="1" wrap="square" lIns="91425" tIns="45700" rIns="91425" bIns="45700" anchor="t" anchorCtr="0">
            <a:normAutofit fontScale="25000"/>
          </a:bodyPr>
          <a:lstStyle/>
          <a:p>
            <a:pPr marL="685800" lvl="1" indent="-209550" algn="l" rtl="0">
              <a:lnSpc>
                <a:spcPct val="90000"/>
              </a:lnSpc>
              <a:spcBef>
                <a:spcPts val="0"/>
              </a:spcBef>
              <a:spcAft>
                <a:spcPts val="0"/>
              </a:spcAft>
              <a:buClr>
                <a:schemeClr val="lt1"/>
              </a:buClr>
              <a:buSzPct val="100000"/>
              <a:buFont typeface="Arial"/>
              <a:buNone/>
            </a:pPr>
            <a:endParaRPr sz="1200"/>
          </a:p>
          <a:p>
            <a:pPr marL="228600" lvl="0" indent="-228600" algn="l" rtl="0">
              <a:lnSpc>
                <a:spcPct val="150000"/>
              </a:lnSpc>
              <a:spcBef>
                <a:spcPts val="1000"/>
              </a:spcBef>
              <a:spcAft>
                <a:spcPts val="0"/>
              </a:spcAft>
              <a:buClr>
                <a:srgbClr val="3F3F3F"/>
              </a:buClr>
              <a:buSzPct val="100000"/>
              <a:buFont typeface="Open Sans"/>
              <a:buChar char="•"/>
            </a:pPr>
            <a:r>
              <a:rPr lang="en-US" sz="9600">
                <a:solidFill>
                  <a:srgbClr val="3F3F3F"/>
                </a:solidFill>
                <a:latin typeface="Open Sans"/>
                <a:ea typeface="Open Sans"/>
                <a:cs typeface="Open Sans"/>
                <a:sym typeface="Open Sans"/>
              </a:rPr>
              <a:t>Sometimes the most helpful education is when we are able to help someone understand a particular topic or issue using a different frame</a:t>
            </a:r>
            <a:endParaRPr sz="9600">
              <a:solidFill>
                <a:srgbClr val="3F3F3F"/>
              </a:solidFill>
              <a:latin typeface="Open Sans"/>
              <a:ea typeface="Open Sans"/>
              <a:cs typeface="Open Sans"/>
              <a:sym typeface="Open Sans"/>
            </a:endParaRPr>
          </a:p>
          <a:p>
            <a:pPr marL="457200" lvl="0" indent="0" algn="l" rtl="0">
              <a:lnSpc>
                <a:spcPct val="150000"/>
              </a:lnSpc>
              <a:spcBef>
                <a:spcPts val="1000"/>
              </a:spcBef>
              <a:spcAft>
                <a:spcPts val="0"/>
              </a:spcAft>
              <a:buNone/>
            </a:pPr>
            <a:endParaRPr sz="9600">
              <a:solidFill>
                <a:srgbClr val="3F3F3F"/>
              </a:solidFill>
              <a:latin typeface="Open Sans"/>
              <a:ea typeface="Open Sans"/>
              <a:cs typeface="Open Sans"/>
              <a:sym typeface="Open Sans"/>
            </a:endParaRPr>
          </a:p>
          <a:p>
            <a:pPr marL="228600" lvl="0" indent="-228600" algn="l" rtl="0">
              <a:lnSpc>
                <a:spcPct val="150000"/>
              </a:lnSpc>
              <a:spcBef>
                <a:spcPts val="1000"/>
              </a:spcBef>
              <a:spcAft>
                <a:spcPts val="0"/>
              </a:spcAft>
              <a:buClr>
                <a:srgbClr val="3F3F3F"/>
              </a:buClr>
              <a:buSzPct val="100000"/>
              <a:buFont typeface="Open Sans"/>
              <a:buChar char="•"/>
            </a:pPr>
            <a:r>
              <a:rPr lang="en-US" sz="9600">
                <a:solidFill>
                  <a:srgbClr val="3F3F3F"/>
                </a:solidFill>
                <a:latin typeface="Open Sans"/>
                <a:ea typeface="Open Sans"/>
                <a:cs typeface="Open Sans"/>
                <a:sym typeface="Open Sans"/>
              </a:rPr>
              <a:t>Example: Affirmative action – it can be helpful to point out that the U.S. has a strong history of “preferential treatment” – college admission legacy preferences. What is new is WHO the preferential treatment benefits.</a:t>
            </a:r>
            <a:endParaRPr>
              <a:solidFill>
                <a:srgbClr val="3F3F3F"/>
              </a:solidFill>
              <a:latin typeface="Open Sans"/>
              <a:ea typeface="Open Sans"/>
              <a:cs typeface="Open Sans"/>
              <a:sym typeface="Open Sans"/>
            </a:endParaRPr>
          </a:p>
          <a:p>
            <a:pPr marL="685800" lvl="1" indent="-136525" algn="l" rtl="0">
              <a:lnSpc>
                <a:spcPct val="90000"/>
              </a:lnSpc>
              <a:spcBef>
                <a:spcPts val="500"/>
              </a:spcBef>
              <a:spcAft>
                <a:spcPts val="0"/>
              </a:spcAft>
              <a:buClr>
                <a:schemeClr val="lt1"/>
              </a:buClr>
              <a:buSzPct val="100000"/>
              <a:buFont typeface="Arial"/>
              <a:buNone/>
            </a:pPr>
            <a:endParaRPr sz="5800"/>
          </a:p>
          <a:p>
            <a:pPr marL="57150" lvl="0" indent="0" algn="l" rtl="0">
              <a:lnSpc>
                <a:spcPct val="90000"/>
              </a:lnSpc>
              <a:spcBef>
                <a:spcPts val="1000"/>
              </a:spcBef>
              <a:spcAft>
                <a:spcPts val="0"/>
              </a:spcAft>
              <a:buClr>
                <a:schemeClr val="lt1"/>
              </a:buClr>
              <a:buSzPct val="100000"/>
              <a:buNone/>
            </a:pPr>
            <a:r>
              <a:rPr lang="en-US" sz="5800" b="1" i="1"/>
              <a:t> </a:t>
            </a:r>
            <a:endParaRPr/>
          </a:p>
        </p:txBody>
      </p:sp>
      <p:sp>
        <p:nvSpPr>
          <p:cNvPr id="360" name="Google Shape;360;geded055d97_0_888"/>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Helvetica Neue"/>
              <a:buNone/>
            </a:pPr>
            <a:r>
              <a:rPr lang="en-US" sz="4200">
                <a:solidFill>
                  <a:srgbClr val="900021"/>
                </a:solidFill>
                <a:latin typeface="Open Sans"/>
                <a:ea typeface="Open Sans"/>
                <a:cs typeface="Open Sans"/>
                <a:sym typeface="Open Sans"/>
              </a:rPr>
              <a:t>Reframe. Reframe. Reframe.</a:t>
            </a:r>
            <a:endParaRPr sz="4200">
              <a:solidFill>
                <a:srgbClr val="90002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33"/>
        </a:solidFill>
        <a:effectLst/>
      </p:bgPr>
    </p:bg>
    <p:spTree>
      <p:nvGrpSpPr>
        <p:cNvPr id="1" name="Shape 365"/>
        <p:cNvGrpSpPr/>
        <p:nvPr/>
      </p:nvGrpSpPr>
      <p:grpSpPr>
        <a:xfrm>
          <a:off x="0" y="0"/>
          <a:ext cx="0" cy="0"/>
          <a:chOff x="0" y="0"/>
          <a:chExt cx="0" cy="0"/>
        </a:xfrm>
      </p:grpSpPr>
      <p:pic>
        <p:nvPicPr>
          <p:cNvPr id="366" name="Google Shape;366;geded055d97_0_953" descr="Photo of Robert Jones Jr. looking at camera." title="Photo of Robert Jones Jr."/>
          <p:cNvPicPr preferRelativeResize="0"/>
          <p:nvPr/>
        </p:nvPicPr>
        <p:blipFill rotWithShape="1">
          <a:blip r:embed="rId3">
            <a:alphaModFix/>
          </a:blip>
          <a:srcRect/>
          <a:stretch/>
        </p:blipFill>
        <p:spPr>
          <a:xfrm>
            <a:off x="827571" y="1040857"/>
            <a:ext cx="2364902" cy="3552906"/>
          </a:xfrm>
          <a:prstGeom prst="rect">
            <a:avLst/>
          </a:prstGeom>
          <a:noFill/>
          <a:ln>
            <a:noFill/>
          </a:ln>
        </p:spPr>
      </p:pic>
      <p:sp>
        <p:nvSpPr>
          <p:cNvPr id="367" name="Google Shape;367;geded055d97_0_953"/>
          <p:cNvSpPr txBox="1"/>
          <p:nvPr/>
        </p:nvSpPr>
        <p:spPr>
          <a:xfrm>
            <a:off x="827571" y="4866030"/>
            <a:ext cx="2442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3F3F3F"/>
                </a:solidFill>
                <a:latin typeface="Open Sans"/>
                <a:ea typeface="Open Sans"/>
                <a:cs typeface="Open Sans"/>
                <a:sym typeface="Open Sans"/>
              </a:rPr>
              <a:t>Photo of Robert Jones Jr., Author of The Prophets </a:t>
            </a:r>
            <a:endParaRPr sz="1800">
              <a:solidFill>
                <a:srgbClr val="3F3F3F"/>
              </a:solidFill>
              <a:latin typeface="Open Sans"/>
              <a:ea typeface="Open Sans"/>
              <a:cs typeface="Open Sans"/>
              <a:sym typeface="Open Sans"/>
            </a:endParaRPr>
          </a:p>
          <a:p>
            <a:pPr marL="0" marR="0" lvl="0" indent="0" algn="ctr" rtl="0">
              <a:spcBef>
                <a:spcPts val="0"/>
              </a:spcBef>
              <a:spcAft>
                <a:spcPts val="0"/>
              </a:spcAft>
              <a:buNone/>
            </a:pPr>
            <a:r>
              <a:rPr lang="en-US" sz="1800">
                <a:solidFill>
                  <a:srgbClr val="3F3F3F"/>
                </a:solidFill>
                <a:latin typeface="Open Sans"/>
                <a:ea typeface="Open Sans"/>
                <a:cs typeface="Open Sans"/>
                <a:sym typeface="Open Sans"/>
              </a:rPr>
              <a:t>by Deneka Peniston</a:t>
            </a:r>
            <a:endParaRPr sz="1800">
              <a:solidFill>
                <a:srgbClr val="3F3F3F"/>
              </a:solidFill>
              <a:latin typeface="Open Sans"/>
              <a:ea typeface="Open Sans"/>
              <a:cs typeface="Open Sans"/>
              <a:sym typeface="Open Sans"/>
            </a:endParaRPr>
          </a:p>
        </p:txBody>
      </p:sp>
      <p:sp>
        <p:nvSpPr>
          <p:cNvPr id="368" name="Google Shape;368;geded055d97_0_953"/>
          <p:cNvSpPr txBox="1">
            <a:spLocks noGrp="1"/>
          </p:cNvSpPr>
          <p:nvPr>
            <p:ph type="body" idx="1"/>
          </p:nvPr>
        </p:nvSpPr>
        <p:spPr>
          <a:xfrm>
            <a:off x="4297675" y="601850"/>
            <a:ext cx="7376100" cy="59328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50000"/>
              </a:lnSpc>
              <a:spcBef>
                <a:spcPts val="0"/>
              </a:spcBef>
              <a:spcAft>
                <a:spcPts val="0"/>
              </a:spcAft>
              <a:buClr>
                <a:schemeClr val="lt1"/>
              </a:buClr>
              <a:buSzPct val="100000"/>
              <a:buNone/>
            </a:pPr>
            <a:endParaRPr sz="4400" b="1">
              <a:solidFill>
                <a:srgbClr val="900021"/>
              </a:solidFill>
              <a:latin typeface="Open Sans"/>
              <a:ea typeface="Open Sans"/>
              <a:cs typeface="Open Sans"/>
              <a:sym typeface="Open Sans"/>
            </a:endParaRPr>
          </a:p>
          <a:p>
            <a:pPr marL="0" lvl="0" indent="0" algn="l" rtl="0">
              <a:lnSpc>
                <a:spcPct val="150000"/>
              </a:lnSpc>
              <a:spcBef>
                <a:spcPts val="0"/>
              </a:spcBef>
              <a:spcAft>
                <a:spcPts val="0"/>
              </a:spcAft>
              <a:buClr>
                <a:schemeClr val="lt1"/>
              </a:buClr>
              <a:buSzPct val="100000"/>
              <a:buNone/>
            </a:pPr>
            <a:r>
              <a:rPr lang="en-US" sz="4400" b="1">
                <a:solidFill>
                  <a:srgbClr val="900021"/>
                </a:solidFill>
                <a:latin typeface="Open Sans"/>
                <a:ea typeface="Open Sans"/>
                <a:cs typeface="Open Sans"/>
                <a:sym typeface="Open Sans"/>
              </a:rPr>
              <a:t>“We can disagree and still love each other unless your disagreement is rooted in my oppression and denial of my humanity and right to exist.”</a:t>
            </a:r>
            <a:endParaRPr b="1">
              <a:solidFill>
                <a:srgbClr val="900021"/>
              </a:solidFill>
              <a:latin typeface="Open Sans"/>
              <a:ea typeface="Open Sans"/>
              <a:cs typeface="Open Sans"/>
              <a:sym typeface="Open Sans"/>
            </a:endParaRPr>
          </a:p>
          <a:p>
            <a:pPr marL="0" lvl="0" indent="0" algn="l" rtl="0">
              <a:lnSpc>
                <a:spcPct val="150000"/>
              </a:lnSpc>
              <a:spcBef>
                <a:spcPts val="1000"/>
              </a:spcBef>
              <a:spcAft>
                <a:spcPts val="0"/>
              </a:spcAft>
              <a:buClr>
                <a:schemeClr val="lt1"/>
              </a:buClr>
              <a:buSzPct val="100000"/>
              <a:buNone/>
            </a:pPr>
            <a:r>
              <a:rPr lang="en-US" sz="2800">
                <a:latin typeface="Open Sans"/>
                <a:ea typeface="Open Sans"/>
                <a:cs typeface="Open Sans"/>
                <a:sym typeface="Open Sans"/>
              </a:rPr>
              <a:t>	- Robert Jones Jr. @SonofBaldwin</a:t>
            </a:r>
            <a:endParaRPr sz="2800">
              <a:latin typeface="Open Sans"/>
              <a:ea typeface="Open Sans"/>
              <a:cs typeface="Open Sans"/>
              <a:sym typeface="Open Sans"/>
            </a:endParaRPr>
          </a:p>
          <a:p>
            <a:pPr marL="228600" lvl="0" indent="-25400" algn="l" rtl="0">
              <a:lnSpc>
                <a:spcPct val="90000"/>
              </a:lnSpc>
              <a:spcBef>
                <a:spcPts val="1000"/>
              </a:spcBef>
              <a:spcAft>
                <a:spcPts val="0"/>
              </a:spcAft>
              <a:buClr>
                <a:schemeClr val="lt1"/>
              </a:buClr>
              <a:buSzPct val="114285"/>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3c425d7632_0_168"/>
          <p:cNvSpPr txBox="1">
            <a:spLocks noGrp="1"/>
          </p:cNvSpPr>
          <p:nvPr>
            <p:ph type="ctrTitle"/>
          </p:nvPr>
        </p:nvSpPr>
        <p:spPr>
          <a:xfrm>
            <a:off x="1524000" y="760375"/>
            <a:ext cx="9144000" cy="1052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7A0019"/>
              </a:buClr>
              <a:buSzPct val="100000"/>
              <a:buFont typeface="Open Sans"/>
              <a:buNone/>
            </a:pPr>
            <a:endParaRPr b="1">
              <a:latin typeface="Open Sans"/>
              <a:ea typeface="Open Sans"/>
              <a:cs typeface="Open Sans"/>
              <a:sym typeface="Open Sans"/>
            </a:endParaRPr>
          </a:p>
          <a:p>
            <a:pPr marL="0" lvl="0" indent="0" algn="ctr" rtl="0">
              <a:lnSpc>
                <a:spcPct val="90000"/>
              </a:lnSpc>
              <a:spcBef>
                <a:spcPts val="0"/>
              </a:spcBef>
              <a:spcAft>
                <a:spcPts val="0"/>
              </a:spcAft>
              <a:buClr>
                <a:srgbClr val="7A0019"/>
              </a:buClr>
              <a:buSzPct val="100000"/>
              <a:buFont typeface="Open Sans"/>
              <a:buNone/>
            </a:pPr>
            <a:endParaRPr b="1">
              <a:latin typeface="Open Sans"/>
              <a:ea typeface="Open Sans"/>
              <a:cs typeface="Open Sans"/>
              <a:sym typeface="Open Sans"/>
            </a:endParaRPr>
          </a:p>
          <a:p>
            <a:pPr marL="0" lvl="0" indent="0" algn="ctr" rtl="0">
              <a:lnSpc>
                <a:spcPct val="90000"/>
              </a:lnSpc>
              <a:spcBef>
                <a:spcPts val="0"/>
              </a:spcBef>
              <a:spcAft>
                <a:spcPts val="0"/>
              </a:spcAft>
              <a:buClr>
                <a:srgbClr val="7A0019"/>
              </a:buClr>
              <a:buSzPct val="100000"/>
              <a:buFont typeface="Open Sans"/>
              <a:buNone/>
            </a:pPr>
            <a:r>
              <a:rPr lang="en-US" b="1">
                <a:latin typeface="Open Sans"/>
                <a:ea typeface="Open Sans"/>
                <a:cs typeface="Open Sans"/>
                <a:sym typeface="Open Sans"/>
              </a:rPr>
              <a:t>Thank you!</a:t>
            </a:r>
            <a:endParaRPr b="1">
              <a:latin typeface="Open Sans"/>
              <a:ea typeface="Open Sans"/>
              <a:cs typeface="Open Sans"/>
              <a:sym typeface="Open Sans"/>
            </a:endParaRPr>
          </a:p>
        </p:txBody>
      </p:sp>
      <p:pic>
        <p:nvPicPr>
          <p:cNvPr id="374" name="Google Shape;374;g13c425d7632_0_168"/>
          <p:cNvPicPr preferRelativeResize="0"/>
          <p:nvPr/>
        </p:nvPicPr>
        <p:blipFill rotWithShape="1">
          <a:blip r:embed="rId3">
            <a:alphaModFix/>
          </a:blip>
          <a:srcRect l="169" r="169"/>
          <a:stretch/>
        </p:blipFill>
        <p:spPr>
          <a:xfrm>
            <a:off x="4362450" y="6163978"/>
            <a:ext cx="3467100" cy="266700"/>
          </a:xfrm>
          <a:prstGeom prst="rect">
            <a:avLst/>
          </a:prstGeom>
          <a:noFill/>
          <a:ln>
            <a:noFill/>
          </a:ln>
        </p:spPr>
      </p:pic>
      <p:sp>
        <p:nvSpPr>
          <p:cNvPr id="375" name="Google Shape;375;g13c425d7632_0_168"/>
          <p:cNvSpPr txBox="1"/>
          <p:nvPr/>
        </p:nvSpPr>
        <p:spPr>
          <a:xfrm>
            <a:off x="1524000" y="2215825"/>
            <a:ext cx="9977400" cy="28527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50000"/>
              </a:lnSpc>
              <a:spcBef>
                <a:spcPts val="0"/>
              </a:spcBef>
              <a:spcAft>
                <a:spcPts val="0"/>
              </a:spcAft>
              <a:buSzPts val="3000"/>
              <a:buFont typeface="Open Sans"/>
              <a:buChar char="•"/>
            </a:pPr>
            <a:r>
              <a:rPr lang="en-US" sz="3000">
                <a:solidFill>
                  <a:schemeClr val="dk1"/>
                </a:solidFill>
                <a:latin typeface="Open Sans"/>
                <a:ea typeface="Open Sans"/>
                <a:cs typeface="Open Sans"/>
                <a:sym typeface="Open Sans"/>
              </a:rPr>
              <a:t>We welcome your feedback, please take a moment to complete our </a:t>
            </a:r>
            <a:r>
              <a:rPr lang="en-US" sz="3000" u="sng">
                <a:solidFill>
                  <a:srgbClr val="85200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feedback form</a:t>
            </a:r>
            <a:r>
              <a:rPr lang="en-US" sz="3000">
                <a:solidFill>
                  <a:schemeClr val="dk1"/>
                </a:solidFill>
                <a:latin typeface="Open Sans"/>
                <a:ea typeface="Open Sans"/>
                <a:cs typeface="Open Sans"/>
                <a:sym typeface="Open Sans"/>
              </a:rPr>
              <a:t>.</a:t>
            </a:r>
            <a:endParaRPr sz="3000">
              <a:solidFill>
                <a:schemeClr val="dk1"/>
              </a:solidFill>
              <a:latin typeface="Open Sans"/>
              <a:ea typeface="Open Sans"/>
              <a:cs typeface="Open Sans"/>
              <a:sym typeface="Open Sans"/>
            </a:endParaRPr>
          </a:p>
          <a:p>
            <a:pPr marL="342900" marR="0" lvl="0" indent="-330200" algn="l" rtl="0">
              <a:lnSpc>
                <a:spcPct val="150000"/>
              </a:lnSpc>
              <a:spcBef>
                <a:spcPts val="0"/>
              </a:spcBef>
              <a:spcAft>
                <a:spcPts val="0"/>
              </a:spcAft>
              <a:buClr>
                <a:schemeClr val="dk1"/>
              </a:buClr>
              <a:buSzPts val="3000"/>
              <a:buFont typeface="Open Sans"/>
              <a:buChar char="•"/>
            </a:pPr>
            <a:r>
              <a:rPr lang="en-US" sz="3000" b="0" i="0" u="none" strike="noStrike" cap="none">
                <a:solidFill>
                  <a:schemeClr val="dk1"/>
                </a:solidFill>
                <a:latin typeface="Open Sans"/>
                <a:ea typeface="Open Sans"/>
                <a:cs typeface="Open Sans"/>
                <a:sym typeface="Open Sans"/>
              </a:rPr>
              <a:t>Visit our website at </a:t>
            </a:r>
            <a:r>
              <a:rPr lang="en-US" sz="3000" b="0" i="0" u="sng" strike="noStrike" cap="none">
                <a:solidFill>
                  <a:srgbClr val="90002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diversity.umn.edu/education</a:t>
            </a:r>
            <a:r>
              <a:rPr lang="en-US" sz="3000" b="0" i="0" u="none" strike="noStrike" cap="none">
                <a:solidFill>
                  <a:srgbClr val="900021"/>
                </a:solidFill>
                <a:latin typeface="Open Sans"/>
                <a:ea typeface="Open Sans"/>
                <a:cs typeface="Open Sans"/>
                <a:sym typeface="Open Sans"/>
              </a:rPr>
              <a:t>.</a:t>
            </a:r>
            <a:endParaRPr sz="3000" b="0" i="0" u="none" strike="noStrike" cap="none">
              <a:solidFill>
                <a:srgbClr val="900021"/>
              </a:solidFill>
              <a:latin typeface="Open Sans"/>
              <a:ea typeface="Open Sans"/>
              <a:cs typeface="Open Sans"/>
              <a:sym typeface="Open Sans"/>
            </a:endParaRPr>
          </a:p>
          <a:p>
            <a:pPr marL="342900" marR="0" lvl="0" indent="-330200" algn="l" rtl="0">
              <a:lnSpc>
                <a:spcPct val="150000"/>
              </a:lnSpc>
              <a:spcBef>
                <a:spcPts val="1000"/>
              </a:spcBef>
              <a:spcAft>
                <a:spcPts val="0"/>
              </a:spcAft>
              <a:buClr>
                <a:schemeClr val="dk1"/>
              </a:buClr>
              <a:buSzPts val="3000"/>
              <a:buFont typeface="Open Sans"/>
              <a:buChar char="•"/>
            </a:pPr>
            <a:r>
              <a:rPr lang="en-US" sz="3000" b="0" i="0" u="none" strike="noStrike" cap="none">
                <a:solidFill>
                  <a:schemeClr val="dk1"/>
                </a:solidFill>
                <a:latin typeface="Open Sans"/>
                <a:ea typeface="Open Sans"/>
                <a:cs typeface="Open Sans"/>
                <a:sym typeface="Open Sans"/>
              </a:rPr>
              <a:t>Email us at </a:t>
            </a:r>
            <a:r>
              <a:rPr lang="en-US" sz="3000" b="0" i="0" u="sng" strike="noStrike" cap="none">
                <a:solidFill>
                  <a:srgbClr val="90002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oeded@umn.edu</a:t>
            </a:r>
            <a:r>
              <a:rPr lang="en-US" sz="3000" b="0" i="0" u="none" strike="noStrike" cap="none">
                <a:solidFill>
                  <a:srgbClr val="900021"/>
                </a:solidFill>
                <a:latin typeface="Open Sans"/>
                <a:ea typeface="Open Sans"/>
                <a:cs typeface="Open Sans"/>
                <a:sym typeface="Open Sans"/>
              </a:rPr>
              <a:t>.</a:t>
            </a:r>
            <a:endParaRPr sz="3000" b="0" i="0" u="none" strike="noStrike" cap="none">
              <a:solidFill>
                <a:srgbClr val="90002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
          <p:cNvSpPr/>
          <p:nvPr/>
        </p:nvSpPr>
        <p:spPr>
          <a:xfrm>
            <a:off x="0" y="0"/>
            <a:ext cx="12192000" cy="6858000"/>
          </a:xfrm>
          <a:prstGeom prst="rect">
            <a:avLst/>
          </a:prstGeom>
          <a:solidFill>
            <a:srgbClr val="FFCC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381" name="Google Shape;381;p6"/>
          <p:cNvSpPr txBox="1"/>
          <p:nvPr/>
        </p:nvSpPr>
        <p:spPr>
          <a:xfrm>
            <a:off x="3783106" y="5157216"/>
            <a:ext cx="462578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Open Sans"/>
                <a:ea typeface="Open Sans"/>
                <a:cs typeface="Open Sans"/>
                <a:sym typeface="Open Sans"/>
              </a:rPr>
              <a:t>Office for Equity and Diversity</a:t>
            </a:r>
            <a:endParaRPr sz="1400" b="0" i="0" u="none" strike="noStrike" cap="none">
              <a:solidFill>
                <a:srgbClr val="000000"/>
              </a:solidFill>
              <a:latin typeface="Arial"/>
              <a:ea typeface="Arial"/>
              <a:cs typeface="Arial"/>
              <a:sym typeface="Arial"/>
            </a:endParaRPr>
          </a:p>
        </p:txBody>
      </p:sp>
      <p:sp>
        <p:nvSpPr>
          <p:cNvPr id="382" name="Google Shape;382;p6"/>
          <p:cNvSpPr txBox="1"/>
          <p:nvPr/>
        </p:nvSpPr>
        <p:spPr>
          <a:xfrm>
            <a:off x="3783106" y="6440733"/>
            <a:ext cx="4625789"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0" i="1" u="none" strike="noStrike" cap="none">
                <a:solidFill>
                  <a:srgbClr val="3F3F3F"/>
                </a:solidFill>
                <a:latin typeface="Open Sans"/>
                <a:ea typeface="Open Sans"/>
                <a:cs typeface="Open Sans"/>
                <a:sym typeface="Open Sans"/>
              </a:rPr>
              <a:t>The University of Minnesota is an equal opportunity educator and employer.</a:t>
            </a:r>
            <a:endParaRPr sz="1400" b="0" i="0" u="none" strike="noStrike" cap="none">
              <a:solidFill>
                <a:srgbClr val="000000"/>
              </a:solidFill>
              <a:latin typeface="Arial"/>
              <a:ea typeface="Arial"/>
              <a:cs typeface="Arial"/>
              <a:sym typeface="Arial"/>
            </a:endParaRPr>
          </a:p>
        </p:txBody>
      </p:sp>
      <p:pic>
        <p:nvPicPr>
          <p:cNvPr id="383" name="Google Shape;383;p6"/>
          <p:cNvPicPr preferRelativeResize="0"/>
          <p:nvPr/>
        </p:nvPicPr>
        <p:blipFill rotWithShape="1">
          <a:blip r:embed="rId3">
            <a:alphaModFix/>
          </a:blip>
          <a:srcRect l="-4121" t="-5075" r="-4349" b="-6956"/>
          <a:stretch/>
        </p:blipFill>
        <p:spPr>
          <a:xfrm>
            <a:off x="4648850" y="2516525"/>
            <a:ext cx="2881499" cy="1940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3c425d7632_0_84"/>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Arial"/>
              <a:buNone/>
            </a:pPr>
            <a:r>
              <a:rPr lang="en-US">
                <a:solidFill>
                  <a:srgbClr val="900021"/>
                </a:solidFill>
                <a:latin typeface="Open Sans"/>
                <a:ea typeface="Open Sans"/>
                <a:cs typeface="Open Sans"/>
                <a:sym typeface="Open Sans"/>
              </a:rPr>
              <a:t>Grounding Awareness</a:t>
            </a:r>
            <a:endParaRPr>
              <a:solidFill>
                <a:srgbClr val="900021"/>
              </a:solidFill>
              <a:latin typeface="Open Sans"/>
              <a:ea typeface="Open Sans"/>
              <a:cs typeface="Open Sans"/>
              <a:sym typeface="Open Sans"/>
            </a:endParaRPr>
          </a:p>
        </p:txBody>
      </p:sp>
      <p:sp>
        <p:nvSpPr>
          <p:cNvPr id="123" name="Google Shape;123;g13c425d7632_0_84"/>
          <p:cNvSpPr txBox="1">
            <a:spLocks noGrp="1"/>
          </p:cNvSpPr>
          <p:nvPr>
            <p:ph type="body" idx="1"/>
          </p:nvPr>
        </p:nvSpPr>
        <p:spPr>
          <a:xfrm>
            <a:off x="182975" y="1430025"/>
            <a:ext cx="11943000" cy="5165400"/>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130000"/>
              </a:lnSpc>
              <a:spcBef>
                <a:spcPts val="1000"/>
              </a:spcBef>
              <a:spcAft>
                <a:spcPts val="0"/>
              </a:spcAft>
              <a:buClr>
                <a:schemeClr val="dk1"/>
              </a:buClr>
              <a:buSzPct val="28605"/>
              <a:buFont typeface="Arial"/>
              <a:buNone/>
            </a:pPr>
            <a:r>
              <a:rPr lang="en-US" sz="3845">
                <a:latin typeface="Open Sans"/>
                <a:ea typeface="Open Sans"/>
                <a:cs typeface="Open Sans"/>
                <a:sym typeface="Open Sans"/>
              </a:rPr>
              <a:t>We acknowledge the complexity of exploring roles within majority white spaces, which are common in academia. We do not want to contribute to the heteronormativity, hypervisibility, tokenizing, and/or educative labor of participants who are Black, Indigenous, and/or People of Color, economically disenfranchised, disabled or gender non-conforming. Our goal today is to decenter whiteness and acknowledge the role of anti-Black racism that upholds and perpetuates white supremacy within our institution and beyond.</a:t>
            </a:r>
            <a:endParaRPr sz="3845">
              <a:latin typeface="Open Sans"/>
              <a:ea typeface="Open Sans"/>
              <a:cs typeface="Open Sans"/>
              <a:sym typeface="Open Sans"/>
            </a:endParaRPr>
          </a:p>
          <a:p>
            <a:pPr marL="0" lvl="0" indent="0" algn="l" rtl="0">
              <a:lnSpc>
                <a:spcPct val="130000"/>
              </a:lnSpc>
              <a:spcBef>
                <a:spcPts val="1000"/>
              </a:spcBef>
              <a:spcAft>
                <a:spcPts val="0"/>
              </a:spcAft>
              <a:buClr>
                <a:schemeClr val="dk1"/>
              </a:buClr>
              <a:buSzPct val="28606"/>
              <a:buFont typeface="Arial"/>
              <a:buNone/>
            </a:pPr>
            <a:r>
              <a:rPr lang="en-US" sz="3845">
                <a:latin typeface="Open Sans"/>
                <a:ea typeface="Open Sans"/>
                <a:cs typeface="Open Sans"/>
                <a:sym typeface="Open Sans"/>
              </a:rPr>
              <a:t>We encourage participants who have dominant identities to be aware of defensive and distancing strategies that may arise today, which can look like:</a:t>
            </a:r>
            <a:endParaRPr sz="3845">
              <a:latin typeface="Open Sans"/>
              <a:ea typeface="Open Sans"/>
              <a:cs typeface="Open Sans"/>
              <a:sym typeface="Open Sans"/>
            </a:endParaRPr>
          </a:p>
          <a:p>
            <a:pPr marL="457200" lvl="0" indent="-344581" algn="l" rtl="0">
              <a:lnSpc>
                <a:spcPct val="130000"/>
              </a:lnSpc>
              <a:spcBef>
                <a:spcPts val="1000"/>
              </a:spcBef>
              <a:spcAft>
                <a:spcPts val="0"/>
              </a:spcAft>
              <a:buSzPct val="100000"/>
              <a:buFont typeface="Open Sans"/>
              <a:buChar char="•"/>
            </a:pPr>
            <a:r>
              <a:rPr lang="en-US" sz="3845">
                <a:latin typeface="Open Sans"/>
                <a:ea typeface="Open Sans"/>
                <a:cs typeface="Open Sans"/>
                <a:sym typeface="Open Sans"/>
              </a:rPr>
              <a:t>Deflecting accountability</a:t>
            </a:r>
            <a:endParaRPr sz="3845">
              <a:latin typeface="Open Sans"/>
              <a:ea typeface="Open Sans"/>
              <a:cs typeface="Open Sans"/>
              <a:sym typeface="Open Sans"/>
            </a:endParaRPr>
          </a:p>
          <a:p>
            <a:pPr marL="457200" lvl="0" indent="-344581" algn="l" rtl="0">
              <a:lnSpc>
                <a:spcPct val="130000"/>
              </a:lnSpc>
              <a:spcBef>
                <a:spcPts val="0"/>
              </a:spcBef>
              <a:spcAft>
                <a:spcPts val="0"/>
              </a:spcAft>
              <a:buSzPct val="100000"/>
              <a:buFont typeface="Open Sans"/>
              <a:buChar char="•"/>
            </a:pPr>
            <a:r>
              <a:rPr lang="en-US" sz="3845">
                <a:latin typeface="Open Sans"/>
                <a:ea typeface="Open Sans"/>
                <a:cs typeface="Open Sans"/>
                <a:sym typeface="Open Sans"/>
              </a:rPr>
              <a:t>Taking up all the space</a:t>
            </a:r>
            <a:endParaRPr sz="3845">
              <a:latin typeface="Open Sans"/>
              <a:ea typeface="Open Sans"/>
              <a:cs typeface="Open Sans"/>
              <a:sym typeface="Open Sans"/>
            </a:endParaRPr>
          </a:p>
          <a:p>
            <a:pPr marL="457200" lvl="0" indent="-344581" algn="l" rtl="0">
              <a:lnSpc>
                <a:spcPct val="130000"/>
              </a:lnSpc>
              <a:spcBef>
                <a:spcPts val="0"/>
              </a:spcBef>
              <a:spcAft>
                <a:spcPts val="0"/>
              </a:spcAft>
              <a:buSzPct val="100000"/>
              <a:buFont typeface="Open Sans"/>
              <a:buChar char="•"/>
            </a:pPr>
            <a:r>
              <a:rPr lang="en-US" sz="3845">
                <a:latin typeface="Open Sans"/>
                <a:ea typeface="Open Sans"/>
                <a:cs typeface="Open Sans"/>
                <a:sym typeface="Open Sans"/>
              </a:rPr>
              <a:t>Engaging in optical allyship for self-benefit</a:t>
            </a:r>
            <a:endParaRPr sz="3845">
              <a:latin typeface="Open Sans"/>
              <a:ea typeface="Open Sans"/>
              <a:cs typeface="Open Sans"/>
              <a:sym typeface="Open Sans"/>
            </a:endParaRPr>
          </a:p>
          <a:p>
            <a:pPr marL="457200" lvl="0" indent="-344581" algn="l" rtl="0">
              <a:lnSpc>
                <a:spcPct val="130000"/>
              </a:lnSpc>
              <a:spcBef>
                <a:spcPts val="0"/>
              </a:spcBef>
              <a:spcAft>
                <a:spcPts val="0"/>
              </a:spcAft>
              <a:buSzPct val="100000"/>
              <a:buFont typeface="Open Sans"/>
              <a:buChar char="•"/>
            </a:pPr>
            <a:r>
              <a:rPr lang="en-US" sz="3845">
                <a:latin typeface="Open Sans"/>
                <a:ea typeface="Open Sans"/>
                <a:cs typeface="Open Sans"/>
                <a:sym typeface="Open Sans"/>
              </a:rPr>
              <a:t>Exempting oneself by centering one’s own marginalized identities and experiences</a:t>
            </a:r>
            <a:endParaRPr sz="3845">
              <a:latin typeface="Open Sans"/>
              <a:ea typeface="Open Sans"/>
              <a:cs typeface="Open Sans"/>
              <a:sym typeface="Open Sans"/>
            </a:endParaRPr>
          </a:p>
          <a:p>
            <a:pPr marL="457200" lvl="0" indent="-344581" algn="l" rtl="0">
              <a:lnSpc>
                <a:spcPct val="130000"/>
              </a:lnSpc>
              <a:spcBef>
                <a:spcPts val="0"/>
              </a:spcBef>
              <a:spcAft>
                <a:spcPts val="0"/>
              </a:spcAft>
              <a:buSzPct val="100000"/>
              <a:buFont typeface="Open Sans"/>
              <a:buChar char="•"/>
            </a:pPr>
            <a:r>
              <a:rPr lang="en-US" sz="3845">
                <a:latin typeface="Open Sans"/>
                <a:ea typeface="Open Sans"/>
                <a:cs typeface="Open Sans"/>
                <a:sym typeface="Open Sans"/>
              </a:rPr>
              <a:t>Expecting People of Color to explain the impact of racism and white supremacy  </a:t>
            </a:r>
            <a:endParaRPr sz="3845">
              <a:latin typeface="Open Sans"/>
              <a:ea typeface="Open Sans"/>
              <a:cs typeface="Open Sans"/>
              <a:sym typeface="Open Sans"/>
            </a:endParaRPr>
          </a:p>
          <a:p>
            <a:pPr marL="0" lvl="0" indent="0" algn="l" rtl="0">
              <a:lnSpc>
                <a:spcPct val="90000"/>
              </a:lnSpc>
              <a:spcBef>
                <a:spcPts val="1000"/>
              </a:spcBef>
              <a:spcAft>
                <a:spcPts val="0"/>
              </a:spcAft>
              <a:buClr>
                <a:schemeClr val="dk1"/>
              </a:buClr>
              <a:buSzPct val="28983"/>
              <a:buFont typeface="Arial"/>
              <a:buNone/>
            </a:pPr>
            <a:endParaRPr sz="3795">
              <a:latin typeface="Open Sans"/>
              <a:ea typeface="Open Sans"/>
              <a:cs typeface="Open Sans"/>
              <a:sym typeface="Open Sans"/>
            </a:endParaRPr>
          </a:p>
          <a:p>
            <a:pPr marL="0" lvl="0" indent="0" algn="l" rtl="0">
              <a:lnSpc>
                <a:spcPct val="90000"/>
              </a:lnSpc>
              <a:spcBef>
                <a:spcPts val="1000"/>
              </a:spcBef>
              <a:spcAft>
                <a:spcPts val="0"/>
              </a:spcAft>
              <a:buSzPct val="142857"/>
              <a:buNone/>
            </a:pP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7"/>
        <p:cNvGrpSpPr/>
        <p:nvPr/>
      </p:nvGrpSpPr>
      <p:grpSpPr>
        <a:xfrm>
          <a:off x="0" y="0"/>
          <a:ext cx="0" cy="0"/>
          <a:chOff x="0" y="0"/>
          <a:chExt cx="0" cy="0"/>
        </a:xfrm>
      </p:grpSpPr>
      <p:sp>
        <p:nvSpPr>
          <p:cNvPr id="128" name="Google Shape;128;g1108cc6554f_0_0"/>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fontScale="90000"/>
          </a:bodyPr>
          <a:lstStyle/>
          <a:p>
            <a:pPr marL="457200" lvl="0" indent="-330871" algn="l" rtl="0">
              <a:lnSpc>
                <a:spcPct val="100000"/>
              </a:lnSpc>
              <a:spcBef>
                <a:spcPts val="1600"/>
              </a:spcBef>
              <a:spcAft>
                <a:spcPts val="0"/>
              </a:spcAft>
              <a:buClr>
                <a:schemeClr val="dk1"/>
              </a:buClr>
              <a:buSzPct val="74881"/>
              <a:buFont typeface="Proxima Nova"/>
              <a:buChar char="●"/>
            </a:pPr>
            <a:r>
              <a:rPr lang="en-US" sz="2388">
                <a:latin typeface="Proxima Nova Rg"/>
                <a:ea typeface="Proxima Nova Rg"/>
                <a:cs typeface="Proxima Nova Rg"/>
                <a:sym typeface="Proxima Nova"/>
              </a:rPr>
              <a:t> </a:t>
            </a:r>
            <a:endParaRPr sz="2388" b="0">
              <a:solidFill>
                <a:schemeClr val="dk1"/>
              </a:solidFill>
              <a:latin typeface="Proxima Nova Rg"/>
              <a:ea typeface="Proxima Nova Rg"/>
              <a:cs typeface="Proxima Nova Rg"/>
              <a:sym typeface="Proxima Nova"/>
            </a:endParaRPr>
          </a:p>
          <a:p>
            <a:pPr marL="457200" lvl="0" indent="0" algn="l" rtl="0">
              <a:lnSpc>
                <a:spcPct val="100000"/>
              </a:lnSpc>
              <a:spcBef>
                <a:spcPts val="1600"/>
              </a:spcBef>
              <a:spcAft>
                <a:spcPts val="1600"/>
              </a:spcAft>
              <a:buSzPct val="195555"/>
              <a:buNone/>
            </a:pPr>
            <a:endParaRPr sz="2500" b="0">
              <a:solidFill>
                <a:schemeClr val="dk1"/>
              </a:solidFill>
              <a:latin typeface="Proxima Nova Rg"/>
              <a:ea typeface="Proxima Nova Rg"/>
              <a:cs typeface="Proxima Nova Rg"/>
              <a:sym typeface="Proxima Nova"/>
            </a:endParaRPr>
          </a:p>
        </p:txBody>
      </p:sp>
      <p:sp>
        <p:nvSpPr>
          <p:cNvPr id="129" name="Google Shape;129;g1108cc6554f_0_0"/>
          <p:cNvSpPr/>
          <p:nvPr/>
        </p:nvSpPr>
        <p:spPr>
          <a:xfrm>
            <a:off x="0" y="0"/>
            <a:ext cx="12192000" cy="6164100"/>
          </a:xfrm>
          <a:prstGeom prst="rect">
            <a:avLst/>
          </a:prstGeom>
          <a:solidFill>
            <a:srgbClr val="90002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1108cc6554f_0_0"/>
          <p:cNvSpPr txBox="1"/>
          <p:nvPr/>
        </p:nvSpPr>
        <p:spPr>
          <a:xfrm>
            <a:off x="507600" y="1696650"/>
            <a:ext cx="11176800" cy="2770800"/>
          </a:xfrm>
          <a:prstGeom prst="rect">
            <a:avLst/>
          </a:prstGeom>
          <a:noFill/>
          <a:ln>
            <a:noFill/>
          </a:ln>
        </p:spPr>
        <p:txBody>
          <a:bodyPr spcFirstLastPara="1" wrap="square" lIns="121900" tIns="121900" rIns="121900" bIns="121900" anchor="ctr" anchorCtr="0">
            <a:normAutofit/>
          </a:bodyPr>
          <a:lstStyle/>
          <a:p>
            <a:pPr marL="0" lvl="0" indent="0" algn="ctr" rtl="0">
              <a:lnSpc>
                <a:spcPct val="90000"/>
              </a:lnSpc>
              <a:spcBef>
                <a:spcPts val="0"/>
              </a:spcBef>
              <a:spcAft>
                <a:spcPts val="0"/>
              </a:spcAft>
              <a:buNone/>
            </a:pPr>
            <a:r>
              <a:rPr lang="en-US" sz="4500" b="1">
                <a:solidFill>
                  <a:schemeClr val="lt1"/>
                </a:solidFill>
                <a:latin typeface="Open Sans"/>
                <a:ea typeface="Open Sans"/>
                <a:cs typeface="Open Sans"/>
                <a:sym typeface="Open Sans"/>
              </a:rPr>
              <a:t>Group Discussion: </a:t>
            </a:r>
            <a:endParaRPr sz="4500" b="1">
              <a:solidFill>
                <a:schemeClr val="lt1"/>
              </a:solidFill>
              <a:latin typeface="Open Sans"/>
              <a:ea typeface="Open Sans"/>
              <a:cs typeface="Open Sans"/>
              <a:sym typeface="Open Sans"/>
            </a:endParaRPr>
          </a:p>
          <a:p>
            <a:pPr marL="0" lvl="0" indent="0" algn="ctr" rtl="0">
              <a:lnSpc>
                <a:spcPct val="90000"/>
              </a:lnSpc>
              <a:spcBef>
                <a:spcPts val="0"/>
              </a:spcBef>
              <a:spcAft>
                <a:spcPts val="0"/>
              </a:spcAft>
              <a:buNone/>
            </a:pPr>
            <a:r>
              <a:rPr lang="en-US" sz="4500" b="1">
                <a:solidFill>
                  <a:schemeClr val="lt1"/>
                </a:solidFill>
                <a:latin typeface="Open Sans"/>
                <a:ea typeface="Open Sans"/>
                <a:cs typeface="Open Sans"/>
                <a:sym typeface="Open Sans"/>
              </a:rPr>
              <a:t>What makes an effective educator/leader?</a:t>
            </a:r>
            <a:endParaRPr sz="4500" b="1">
              <a:solidFill>
                <a:schemeClr val="lt1"/>
              </a:solidFill>
              <a:latin typeface="Open Sans"/>
              <a:ea typeface="Open Sans"/>
              <a:cs typeface="Open Sans"/>
              <a:sym typeface="Open Sans"/>
            </a:endParaRPr>
          </a:p>
        </p:txBody>
      </p:sp>
      <p:pic>
        <p:nvPicPr>
          <p:cNvPr id="131" name="Google Shape;131;g1108cc6554f_0_0"/>
          <p:cNvPicPr preferRelativeResize="0"/>
          <p:nvPr/>
        </p:nvPicPr>
        <p:blipFill rotWithShape="1">
          <a:blip r:embed="rId3">
            <a:alphaModFix/>
          </a:blip>
          <a:srcRect l="169" r="169"/>
          <a:stretch/>
        </p:blipFill>
        <p:spPr>
          <a:xfrm>
            <a:off x="4362450" y="6235503"/>
            <a:ext cx="3467100" cy="266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gf117a09cae_0_20"/>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200"/>
              <a:buFont typeface="Open Sans"/>
              <a:buNone/>
            </a:pPr>
            <a:r>
              <a:rPr lang="en-US" sz="4200">
                <a:solidFill>
                  <a:srgbClr val="900021"/>
                </a:solidFill>
                <a:latin typeface="Open Sans"/>
                <a:ea typeface="Open Sans"/>
                <a:cs typeface="Open Sans"/>
                <a:sym typeface="Open Sans"/>
              </a:rPr>
              <a:t>Poll</a:t>
            </a:r>
            <a:endParaRPr sz="4200">
              <a:solidFill>
                <a:srgbClr val="900021"/>
              </a:solidFill>
              <a:latin typeface="Open Sans"/>
              <a:ea typeface="Open Sans"/>
              <a:cs typeface="Open Sans"/>
              <a:sym typeface="Open Sans"/>
            </a:endParaRPr>
          </a:p>
        </p:txBody>
      </p:sp>
      <p:sp>
        <p:nvSpPr>
          <p:cNvPr id="137" name="Google Shape;137;gf117a09cae_0_20"/>
          <p:cNvSpPr txBox="1">
            <a:spLocks noGrp="1"/>
          </p:cNvSpPr>
          <p:nvPr>
            <p:ph type="body" idx="1"/>
          </p:nvPr>
        </p:nvSpPr>
        <p:spPr>
          <a:xfrm>
            <a:off x="415600" y="1219200"/>
            <a:ext cx="11360700" cy="4998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sz="4000">
              <a:solidFill>
                <a:srgbClr val="FFCC33"/>
              </a:solidFill>
              <a:latin typeface="Open Sans"/>
              <a:ea typeface="Open Sans"/>
              <a:cs typeface="Open Sans"/>
              <a:sym typeface="Open Sans"/>
            </a:endParaRPr>
          </a:p>
          <a:p>
            <a:pPr marL="0" lvl="0" indent="0" algn="l" rtl="0">
              <a:lnSpc>
                <a:spcPct val="150000"/>
              </a:lnSpc>
              <a:spcBef>
                <a:spcPts val="0"/>
              </a:spcBef>
              <a:spcAft>
                <a:spcPts val="0"/>
              </a:spcAft>
              <a:buClr>
                <a:srgbClr val="A1BDB4"/>
              </a:buClr>
              <a:buSzPts val="4000"/>
              <a:buFont typeface="Arial"/>
              <a:buNone/>
            </a:pPr>
            <a:r>
              <a:rPr lang="en-US" sz="4000">
                <a:solidFill>
                  <a:srgbClr val="3F3F3F"/>
                </a:solidFill>
                <a:latin typeface="Open Sans"/>
                <a:ea typeface="Open Sans"/>
                <a:cs typeface="Open Sans"/>
                <a:sym typeface="Open Sans"/>
              </a:rPr>
              <a:t>What are your concerns about </a:t>
            </a:r>
            <a:r>
              <a:rPr lang="en-US" sz="4000" b="1">
                <a:solidFill>
                  <a:srgbClr val="900021"/>
                </a:solidFill>
                <a:latin typeface="Open Sans"/>
                <a:ea typeface="Open Sans"/>
                <a:cs typeface="Open Sans"/>
                <a:sym typeface="Open Sans"/>
              </a:rPr>
              <a:t>navigating challenging conversations</a:t>
            </a:r>
            <a:r>
              <a:rPr lang="en-US" sz="4000">
                <a:solidFill>
                  <a:srgbClr val="3F3F3F"/>
                </a:solidFill>
                <a:latin typeface="Open Sans"/>
                <a:ea typeface="Open Sans"/>
                <a:cs typeface="Open Sans"/>
                <a:sym typeface="Open Sans"/>
              </a:rPr>
              <a:t> about equity, diversity, and social justice?</a:t>
            </a:r>
            <a:endParaRPr sz="300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f117a09cae_0_6"/>
          <p:cNvSpPr txBox="1">
            <a:spLocks noGrp="1"/>
          </p:cNvSpPr>
          <p:nvPr>
            <p:ph type="ctrTitle"/>
          </p:nvPr>
        </p:nvSpPr>
        <p:spPr>
          <a:xfrm>
            <a:off x="1524000" y="17207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100"/>
              <a:buFont typeface="Arial"/>
              <a:buNone/>
            </a:pPr>
            <a:r>
              <a:rPr lang="en-US" b="1">
                <a:solidFill>
                  <a:srgbClr val="900021"/>
                </a:solidFill>
                <a:latin typeface="Open Sans"/>
                <a:ea typeface="Open Sans"/>
                <a:cs typeface="Open Sans"/>
                <a:sym typeface="Open Sans"/>
              </a:rPr>
              <a:t>Understanding </a:t>
            </a:r>
            <a:endParaRPr b="1">
              <a:solidFill>
                <a:srgbClr val="900021"/>
              </a:solidFill>
              <a:latin typeface="Open Sans"/>
              <a:ea typeface="Open Sans"/>
              <a:cs typeface="Open Sans"/>
              <a:sym typeface="Open Sans"/>
            </a:endParaRPr>
          </a:p>
          <a:p>
            <a:pPr marL="0" lvl="0" indent="0" algn="ctr" rtl="0">
              <a:lnSpc>
                <a:spcPct val="90000"/>
              </a:lnSpc>
              <a:spcBef>
                <a:spcPts val="0"/>
              </a:spcBef>
              <a:spcAft>
                <a:spcPts val="0"/>
              </a:spcAft>
              <a:buSzPts val="1100"/>
              <a:buNone/>
            </a:pPr>
            <a:r>
              <a:rPr lang="en-US" b="1">
                <a:solidFill>
                  <a:srgbClr val="900021"/>
                </a:solidFill>
                <a:latin typeface="Open Sans"/>
                <a:ea typeface="Open Sans"/>
                <a:cs typeface="Open Sans"/>
                <a:sym typeface="Open Sans"/>
              </a:rPr>
              <a:t>Intent and Impact</a:t>
            </a:r>
            <a:endParaRPr b="1">
              <a:solidFill>
                <a:srgbClr val="900021"/>
              </a:solidFill>
              <a:latin typeface="Open Sans"/>
              <a:ea typeface="Open Sans"/>
              <a:cs typeface="Open Sans"/>
              <a:sym typeface="Open Sans"/>
            </a:endParaRPr>
          </a:p>
        </p:txBody>
      </p:sp>
      <p:pic>
        <p:nvPicPr>
          <p:cNvPr id="143" name="Google Shape;143;gf117a09cae_0_6"/>
          <p:cNvPicPr preferRelativeResize="0"/>
          <p:nvPr/>
        </p:nvPicPr>
        <p:blipFill rotWithShape="1">
          <a:blip r:embed="rId3">
            <a:alphaModFix/>
          </a:blip>
          <a:srcRect l="169" r="168"/>
          <a:stretch/>
        </p:blipFill>
        <p:spPr>
          <a:xfrm>
            <a:off x="4362450" y="6163978"/>
            <a:ext cx="3467100" cy="266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33"/>
        </a:solidFill>
        <a:effectLst/>
      </p:bgPr>
    </p:bg>
    <p:spTree>
      <p:nvGrpSpPr>
        <p:cNvPr id="1" name="Shape 148"/>
        <p:cNvGrpSpPr/>
        <p:nvPr/>
      </p:nvGrpSpPr>
      <p:grpSpPr>
        <a:xfrm>
          <a:off x="0" y="0"/>
          <a:ext cx="0" cy="0"/>
          <a:chOff x="0" y="0"/>
          <a:chExt cx="0" cy="0"/>
        </a:xfrm>
      </p:grpSpPr>
      <p:sp>
        <p:nvSpPr>
          <p:cNvPr id="149" name="Google Shape;149;geded055d97_0_4"/>
          <p:cNvSpPr txBox="1">
            <a:spLocks noGrp="1"/>
          </p:cNvSpPr>
          <p:nvPr>
            <p:ph type="body" idx="1"/>
          </p:nvPr>
        </p:nvSpPr>
        <p:spPr>
          <a:xfrm>
            <a:off x="252000" y="1517700"/>
            <a:ext cx="7956000" cy="43512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4000"/>
              <a:buNone/>
            </a:pPr>
            <a:endParaRPr sz="4000" b="1" i="1" u="sng">
              <a:solidFill>
                <a:srgbClr val="BF8BB5"/>
              </a:solidFill>
              <a:hlinkClick r:id="rId3">
                <a:extLst>
                  <a:ext uri="{A12FA001-AC4F-418D-AE19-62706E023703}">
                    <ahyp:hlinkClr xmlns:ahyp="http://schemas.microsoft.com/office/drawing/2018/hyperlinkcolor" val="tx"/>
                  </a:ext>
                </a:extLst>
              </a:hlinkClick>
            </a:endParaRPr>
          </a:p>
          <a:p>
            <a:pPr marL="0" lvl="0" indent="0" algn="ctr" rtl="0">
              <a:lnSpc>
                <a:spcPct val="90000"/>
              </a:lnSpc>
              <a:spcBef>
                <a:spcPts val="1000"/>
              </a:spcBef>
              <a:spcAft>
                <a:spcPts val="0"/>
              </a:spcAft>
              <a:buClr>
                <a:schemeClr val="lt1"/>
              </a:buClr>
              <a:buSzPts val="6600"/>
              <a:buNone/>
            </a:pPr>
            <a:r>
              <a:rPr lang="en-US" sz="4500" b="1" u="sng">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Video</a:t>
            </a:r>
            <a:endParaRPr sz="4500" b="1">
              <a:solidFill>
                <a:srgbClr val="3F3F3F"/>
              </a:solidFill>
              <a:latin typeface="Open Sans"/>
              <a:ea typeface="Open Sans"/>
              <a:cs typeface="Open Sans"/>
              <a:sym typeface="Open Sans"/>
            </a:endParaRPr>
          </a:p>
          <a:p>
            <a:pPr marL="0" lvl="0" indent="0" algn="ctr" rtl="0">
              <a:lnSpc>
                <a:spcPct val="90000"/>
              </a:lnSpc>
              <a:spcBef>
                <a:spcPts val="1000"/>
              </a:spcBef>
              <a:spcAft>
                <a:spcPts val="0"/>
              </a:spcAft>
              <a:buClr>
                <a:schemeClr val="lt1"/>
              </a:buClr>
              <a:buSzPts val="6600"/>
              <a:buNone/>
            </a:pPr>
            <a:r>
              <a:rPr lang="en-US" sz="3409" b="1">
                <a:solidFill>
                  <a:srgbClr val="900021"/>
                </a:solidFill>
                <a:latin typeface="Open Sans"/>
                <a:ea typeface="Open Sans"/>
                <a:cs typeface="Open Sans"/>
                <a:sym typeface="Open Sans"/>
              </a:rPr>
              <a:t>Jay Smooth</a:t>
            </a:r>
            <a:endParaRPr sz="3409">
              <a:solidFill>
                <a:srgbClr val="900021"/>
              </a:solidFill>
              <a:latin typeface="Open Sans"/>
              <a:ea typeface="Open Sans"/>
              <a:cs typeface="Open Sans"/>
              <a:sym typeface="Open Sans"/>
            </a:endParaRPr>
          </a:p>
          <a:p>
            <a:pPr marL="0" lvl="0" indent="0" algn="ctr" rtl="0">
              <a:lnSpc>
                <a:spcPct val="90000"/>
              </a:lnSpc>
              <a:spcBef>
                <a:spcPts val="1000"/>
              </a:spcBef>
              <a:spcAft>
                <a:spcPts val="0"/>
              </a:spcAft>
              <a:buClr>
                <a:schemeClr val="lt1"/>
              </a:buClr>
              <a:buSzPts val="3400"/>
              <a:buNone/>
            </a:pPr>
            <a:r>
              <a:rPr lang="en-US" sz="3409" b="1">
                <a:solidFill>
                  <a:srgbClr val="900021"/>
                </a:solidFill>
                <a:latin typeface="Open Sans"/>
                <a:ea typeface="Open Sans"/>
                <a:cs typeface="Open Sans"/>
                <a:sym typeface="Open Sans"/>
              </a:rPr>
              <a:t>Host of Underground Railroad</a:t>
            </a:r>
            <a:endParaRPr sz="3409" b="1">
              <a:solidFill>
                <a:srgbClr val="900021"/>
              </a:solidFill>
              <a:latin typeface="Open Sans"/>
              <a:ea typeface="Open Sans"/>
              <a:cs typeface="Open Sans"/>
              <a:sym typeface="Open Sans"/>
            </a:endParaRPr>
          </a:p>
          <a:p>
            <a:pPr marL="0" lvl="0" indent="0" algn="ctr" rtl="0">
              <a:lnSpc>
                <a:spcPct val="100000"/>
              </a:lnSpc>
              <a:spcBef>
                <a:spcPts val="0"/>
              </a:spcBef>
              <a:spcAft>
                <a:spcPts val="0"/>
              </a:spcAft>
              <a:buClr>
                <a:schemeClr val="lt1"/>
              </a:buClr>
              <a:buSzPts val="2600"/>
              <a:buNone/>
            </a:pPr>
            <a:r>
              <a:rPr lang="en-US" sz="3409" b="1">
                <a:solidFill>
                  <a:srgbClr val="900021"/>
                </a:solidFill>
                <a:latin typeface="Open Sans"/>
                <a:ea typeface="Open Sans"/>
                <a:cs typeface="Open Sans"/>
                <a:sym typeface="Open Sans"/>
              </a:rPr>
              <a:t>Ted Talk</a:t>
            </a:r>
            <a:endParaRPr sz="3409" b="1">
              <a:solidFill>
                <a:srgbClr val="900021"/>
              </a:solidFill>
              <a:latin typeface="Open Sans"/>
              <a:ea typeface="Open Sans"/>
              <a:cs typeface="Open Sans"/>
              <a:sym typeface="Open Sans"/>
            </a:endParaRPr>
          </a:p>
          <a:p>
            <a:pPr marL="0" lvl="0" indent="0" algn="ctr" rtl="0">
              <a:lnSpc>
                <a:spcPct val="100000"/>
              </a:lnSpc>
              <a:spcBef>
                <a:spcPts val="0"/>
              </a:spcBef>
              <a:spcAft>
                <a:spcPts val="0"/>
              </a:spcAft>
              <a:buClr>
                <a:schemeClr val="lt1"/>
              </a:buClr>
              <a:buSzPts val="2600"/>
              <a:buNone/>
            </a:pPr>
            <a:r>
              <a:rPr lang="en-US" sz="2409" b="1">
                <a:solidFill>
                  <a:srgbClr val="900021"/>
                </a:solidFill>
                <a:latin typeface="Open Sans"/>
                <a:ea typeface="Open Sans"/>
                <a:cs typeface="Open Sans"/>
                <a:sym typeface="Open Sans"/>
              </a:rPr>
              <a:t>(4 minutes and 40 seconds)</a:t>
            </a:r>
            <a:endParaRPr sz="2409" b="1">
              <a:solidFill>
                <a:srgbClr val="900021"/>
              </a:solidFill>
              <a:latin typeface="Open Sans"/>
              <a:ea typeface="Open Sans"/>
              <a:cs typeface="Open Sans"/>
              <a:sym typeface="Open Sans"/>
            </a:endParaRPr>
          </a:p>
          <a:p>
            <a:pPr marL="0" lvl="0" indent="0" algn="ctr" rtl="0">
              <a:lnSpc>
                <a:spcPct val="100000"/>
              </a:lnSpc>
              <a:spcBef>
                <a:spcPts val="0"/>
              </a:spcBef>
              <a:spcAft>
                <a:spcPts val="0"/>
              </a:spcAft>
              <a:buClr>
                <a:schemeClr val="lt1"/>
              </a:buClr>
              <a:buSzPts val="2600"/>
              <a:buNone/>
            </a:pPr>
            <a:endParaRPr sz="2600">
              <a:latin typeface="Open Sans"/>
              <a:ea typeface="Open Sans"/>
              <a:cs typeface="Open Sans"/>
              <a:sym typeface="Open Sans"/>
            </a:endParaRPr>
          </a:p>
          <a:p>
            <a:pPr marL="0" lvl="0" indent="0" algn="l" rtl="0">
              <a:lnSpc>
                <a:spcPct val="90000"/>
              </a:lnSpc>
              <a:spcBef>
                <a:spcPts val="1000"/>
              </a:spcBef>
              <a:spcAft>
                <a:spcPts val="0"/>
              </a:spcAft>
              <a:buClr>
                <a:schemeClr val="lt1"/>
              </a:buClr>
              <a:buSzPts val="2800"/>
              <a:buNone/>
            </a:pPr>
            <a:endParaRPr sz="2800"/>
          </a:p>
        </p:txBody>
      </p:sp>
      <p:pic>
        <p:nvPicPr>
          <p:cNvPr id="150" name="Google Shape;150;geded055d97_0_4"/>
          <p:cNvPicPr preferRelativeResize="0"/>
          <p:nvPr/>
        </p:nvPicPr>
        <p:blipFill rotWithShape="1">
          <a:blip r:embed="rId5">
            <a:alphaModFix/>
          </a:blip>
          <a:srcRect/>
          <a:stretch/>
        </p:blipFill>
        <p:spPr>
          <a:xfrm>
            <a:off x="8360235" y="1669828"/>
            <a:ext cx="3518343" cy="3518343"/>
          </a:xfrm>
          <a:prstGeom prst="rect">
            <a:avLst/>
          </a:prstGeom>
          <a:noFill/>
          <a:ln>
            <a:noFill/>
          </a:ln>
        </p:spPr>
      </p:pic>
      <p:pic>
        <p:nvPicPr>
          <p:cNvPr id="151" name="Google Shape;151;geded055d97_0_4"/>
          <p:cNvPicPr preferRelativeResize="0"/>
          <p:nvPr/>
        </p:nvPicPr>
        <p:blipFill rotWithShape="1">
          <a:blip r:embed="rId6">
            <a:alphaModFix/>
          </a:blip>
          <a:srcRect l="169" r="169"/>
          <a:stretch/>
        </p:blipFill>
        <p:spPr>
          <a:xfrm>
            <a:off x="4362450" y="6163978"/>
            <a:ext cx="3467100" cy="26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eded055d97_0_70"/>
          <p:cNvSpPr txBox="1">
            <a:spLocks noGrp="1"/>
          </p:cNvSpPr>
          <p:nvPr>
            <p:ph type="title"/>
          </p:nvPr>
        </p:nvSpPr>
        <p:spPr>
          <a:xfrm>
            <a:off x="1612900" y="3229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Helvetica Neue"/>
              <a:buNone/>
            </a:pPr>
            <a:r>
              <a:rPr lang="en-US">
                <a:solidFill>
                  <a:srgbClr val="900021"/>
                </a:solidFill>
                <a:latin typeface="Open Sans"/>
                <a:ea typeface="Open Sans"/>
                <a:cs typeface="Open Sans"/>
                <a:sym typeface="Open Sans"/>
              </a:rPr>
              <a:t>Intent/Impact</a:t>
            </a:r>
            <a:endParaRPr>
              <a:solidFill>
                <a:srgbClr val="900021"/>
              </a:solidFill>
              <a:latin typeface="Open Sans"/>
              <a:ea typeface="Open Sans"/>
              <a:cs typeface="Open Sans"/>
              <a:sym typeface="Open Sans"/>
            </a:endParaRPr>
          </a:p>
        </p:txBody>
      </p:sp>
      <p:grpSp>
        <p:nvGrpSpPr>
          <p:cNvPr id="164" name="Google Shape;164;geded055d97_0_70"/>
          <p:cNvGrpSpPr/>
          <p:nvPr/>
        </p:nvGrpSpPr>
        <p:grpSpPr>
          <a:xfrm>
            <a:off x="2453261" y="2477529"/>
            <a:ext cx="7285334" cy="2299800"/>
            <a:chOff x="471" y="1021642"/>
            <a:chExt cx="7285334" cy="2299800"/>
          </a:xfrm>
        </p:grpSpPr>
        <p:sp>
          <p:nvSpPr>
            <p:cNvPr id="165" name="Google Shape;165;geded055d97_0_70"/>
            <p:cNvSpPr/>
            <p:nvPr/>
          </p:nvSpPr>
          <p:spPr>
            <a:xfrm>
              <a:off x="471" y="1021642"/>
              <a:ext cx="2366100" cy="2299800"/>
            </a:xfrm>
            <a:prstGeom prst="ellipse">
              <a:avLst/>
            </a:prstGeom>
            <a:solidFill>
              <a:srgbClr val="90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eded055d97_0_70"/>
            <p:cNvSpPr txBox="1"/>
            <p:nvPr/>
          </p:nvSpPr>
          <p:spPr>
            <a:xfrm>
              <a:off x="294610" y="1358438"/>
              <a:ext cx="1777800" cy="16260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2"/>
                </a:buClr>
                <a:buSzPts val="4200"/>
                <a:buFont typeface="Arial"/>
                <a:buNone/>
              </a:pPr>
              <a:r>
                <a:rPr lang="en-US" sz="4200" b="1">
                  <a:solidFill>
                    <a:schemeClr val="lt2"/>
                  </a:solidFill>
                  <a:latin typeface="Open Sans"/>
                  <a:ea typeface="Open Sans"/>
                  <a:cs typeface="Open Sans"/>
                  <a:sym typeface="Open Sans"/>
                </a:rPr>
                <a:t>Intent</a:t>
              </a:r>
              <a:endParaRPr>
                <a:latin typeface="Open Sans"/>
                <a:ea typeface="Open Sans"/>
                <a:cs typeface="Open Sans"/>
                <a:sym typeface="Open Sans"/>
              </a:endParaRPr>
            </a:p>
          </p:txBody>
        </p:sp>
        <p:sp>
          <p:nvSpPr>
            <p:cNvPr id="167" name="Google Shape;167;geded055d97_0_70"/>
            <p:cNvSpPr/>
            <p:nvPr/>
          </p:nvSpPr>
          <p:spPr>
            <a:xfrm>
              <a:off x="2649374" y="1161401"/>
              <a:ext cx="2020200" cy="2020200"/>
            </a:xfrm>
            <a:prstGeom prst="mathEqual">
              <a:avLst>
                <a:gd name="adj1" fmla="val 23520"/>
                <a:gd name="adj2" fmla="val 11760"/>
              </a:avLst>
            </a:prstGeom>
            <a:gradFill>
              <a:gsLst>
                <a:gs pos="0">
                  <a:srgbClr val="D8CCB7"/>
                </a:gs>
                <a:gs pos="50000">
                  <a:srgbClr val="D3C4AB"/>
                </a:gs>
                <a:gs pos="100000">
                  <a:srgbClr val="BDAF9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eded055d97_0_70"/>
            <p:cNvSpPr txBox="1"/>
            <p:nvPr/>
          </p:nvSpPr>
          <p:spPr>
            <a:xfrm>
              <a:off x="2917152" y="1577563"/>
              <a:ext cx="1484700" cy="11880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3400"/>
                <a:buFont typeface="Arial"/>
                <a:buNone/>
              </a:pPr>
              <a:endParaRPr sz="3400">
                <a:solidFill>
                  <a:srgbClr val="E7E6E5"/>
                </a:solidFill>
                <a:latin typeface="Arial"/>
                <a:ea typeface="Arial"/>
                <a:cs typeface="Arial"/>
                <a:sym typeface="Arial"/>
              </a:endParaRPr>
            </a:p>
          </p:txBody>
        </p:sp>
        <p:sp>
          <p:nvSpPr>
            <p:cNvPr id="169" name="Google Shape;169;geded055d97_0_70"/>
            <p:cNvSpPr/>
            <p:nvPr/>
          </p:nvSpPr>
          <p:spPr>
            <a:xfrm>
              <a:off x="4952405" y="1053634"/>
              <a:ext cx="2333400" cy="2235600"/>
            </a:xfrm>
            <a:prstGeom prst="ellipse">
              <a:avLst/>
            </a:prstGeom>
            <a:solidFill>
              <a:srgbClr val="9000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eded055d97_0_70"/>
            <p:cNvSpPr txBox="1"/>
            <p:nvPr/>
          </p:nvSpPr>
          <p:spPr>
            <a:xfrm>
              <a:off x="5109010" y="1381063"/>
              <a:ext cx="2020200" cy="15810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67395E"/>
                </a:buClr>
                <a:buSzPts val="4200"/>
                <a:buFont typeface="Arial"/>
                <a:buNone/>
              </a:pPr>
              <a:r>
                <a:rPr lang="en-US" sz="4200" b="1">
                  <a:solidFill>
                    <a:srgbClr val="FFCC33"/>
                  </a:solidFill>
                  <a:latin typeface="Open Sans"/>
                  <a:ea typeface="Open Sans"/>
                  <a:cs typeface="Open Sans"/>
                  <a:sym typeface="Open Sans"/>
                </a:rPr>
                <a:t>Impact</a:t>
              </a:r>
              <a:endParaRPr>
                <a:solidFill>
                  <a:srgbClr val="FFCC33"/>
                </a:solidFill>
                <a:latin typeface="Open Sans"/>
                <a:ea typeface="Open Sans"/>
                <a:cs typeface="Open Sans"/>
                <a:sym typeface="Open Sans"/>
              </a:endParaRPr>
            </a:p>
          </p:txBody>
        </p:sp>
      </p:grpSp>
      <p:cxnSp>
        <p:nvCxnSpPr>
          <p:cNvPr id="171" name="Google Shape;171;geded055d97_0_70"/>
          <p:cNvCxnSpPr/>
          <p:nvPr/>
        </p:nvCxnSpPr>
        <p:spPr>
          <a:xfrm flipH="1">
            <a:off x="5592482" y="2838885"/>
            <a:ext cx="1007100" cy="1577100"/>
          </a:xfrm>
          <a:prstGeom prst="straightConnector1">
            <a:avLst/>
          </a:prstGeom>
          <a:noFill/>
          <a:ln w="117475" cap="flat" cmpd="sng">
            <a:solidFill>
              <a:srgbClr val="7A0019"/>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2374</Words>
  <Application>Microsoft Macintosh PowerPoint</Application>
  <PresentationFormat>Widescreen</PresentationFormat>
  <Paragraphs>302</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Helvetica Neue</vt:lpstr>
      <vt:lpstr>Arial</vt:lpstr>
      <vt:lpstr>Proxima Nova</vt:lpstr>
      <vt:lpstr>Corbel</vt:lpstr>
      <vt:lpstr>Open Sans</vt:lpstr>
      <vt:lpstr>Office Theme</vt:lpstr>
      <vt:lpstr>Navigating Challenging Conversations</vt:lpstr>
      <vt:lpstr> Meet the Facilitation Team </vt:lpstr>
      <vt:lpstr> Access Check </vt:lpstr>
      <vt:lpstr>Grounding Awareness</vt:lpstr>
      <vt:lpstr>  </vt:lpstr>
      <vt:lpstr>Poll</vt:lpstr>
      <vt:lpstr>Understanding  Intent and Impact</vt:lpstr>
      <vt:lpstr>PowerPoint Presentation</vt:lpstr>
      <vt:lpstr>Intent/Impact</vt:lpstr>
      <vt:lpstr>Intent/Impact</vt:lpstr>
      <vt:lpstr>Intent/Impact</vt:lpstr>
      <vt:lpstr>Intent/Impact (cont.) </vt:lpstr>
      <vt:lpstr>Quote</vt:lpstr>
      <vt:lpstr>Self Reflection</vt:lpstr>
      <vt:lpstr>Triggers and Activation </vt:lpstr>
      <vt:lpstr>What is a Trigger or Activation?</vt:lpstr>
      <vt:lpstr>Characteristics of a Triggering Event</vt:lpstr>
      <vt:lpstr>PowerPoint Presentation</vt:lpstr>
      <vt:lpstr>Responses to a Triggering event</vt:lpstr>
      <vt:lpstr>Calling Out /Calling In</vt:lpstr>
      <vt:lpstr>PowerPoint Presentation</vt:lpstr>
      <vt:lpstr>Scenario 1 </vt:lpstr>
      <vt:lpstr>Scenario 2 </vt:lpstr>
      <vt:lpstr>Scenario 3 </vt:lpstr>
      <vt:lpstr>Tips for Navigating Challenging Conversations </vt:lpstr>
      <vt:lpstr>Assess your situation</vt:lpstr>
      <vt:lpstr>Model the Behavior you Want from Others</vt:lpstr>
      <vt:lpstr>Actively Listen</vt:lpstr>
      <vt:lpstr>Use Yourself as Instrument</vt:lpstr>
      <vt:lpstr>Reframe. Reframe. Reframe.</vt:lpstr>
      <vt:lpstr>PowerPoint Presentation</vt:lpstr>
      <vt:lpstr>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Challenging Conversations</dc:title>
  <dc:creator>Ranja J Sem</dc:creator>
  <cp:lastModifiedBy>Terence Smyre</cp:lastModifiedBy>
  <cp:revision>1</cp:revision>
  <dcterms:created xsi:type="dcterms:W3CDTF">2020-03-04T21:19:22Z</dcterms:created>
  <dcterms:modified xsi:type="dcterms:W3CDTF">2023-02-10T20:00:00Z</dcterms:modified>
</cp:coreProperties>
</file>