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0" r:id="rId1"/>
  </p:sldMasterIdLst>
  <p:notesMasterIdLst>
    <p:notesMasterId r:id="rId9"/>
  </p:notes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</p:sldIdLst>
  <p:sldSz cx="9144000" cy="5143500" type="screen16x9"/>
  <p:notesSz cx="6858000" cy="9144000"/>
  <p:embeddedFontLst>
    <p:embeddedFont>
      <p:font typeface="Karla" pitchFamily="2" charset="0"/>
      <p:regular r:id="rId10"/>
      <p:bold r:id="rId11"/>
      <p:italic r:id="rId12"/>
      <p:boldItalic r:id="rId13"/>
    </p:embeddedFont>
    <p:embeddedFont>
      <p:font typeface="Montserrat" panose="00000500000000000000" pitchFamily="2" charset="0"/>
      <p:regular r:id="rId14"/>
      <p:bold r:id="rId15"/>
      <p:italic r:id="rId16"/>
      <p:boldItalic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90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71345236ec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71345236ec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71345236ec_0_3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71345236ec_0_3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71345236ec_0_3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71345236ec_0_3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71345236ec_0_3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71345236ec_0_3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71345236ec_0_4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71345236ec_0_4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71345236ec_0_4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71345236ec_0_4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71345236ec_0_4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71345236ec_0_4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/>
          <p:nvPr/>
        </p:nvSpPr>
        <p:spPr>
          <a:xfrm>
            <a:off x="218925" y="-9675"/>
            <a:ext cx="5276875" cy="5167075"/>
          </a:xfrm>
          <a:custGeom>
            <a:avLst/>
            <a:gdLst/>
            <a:ahLst/>
            <a:cxnLst/>
            <a:rect l="l" t="t" r="r" b="b"/>
            <a:pathLst>
              <a:path w="211075" h="206683" extrusionOk="0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15" name="Google Shape;15;p3"/>
          <p:cNvSpPr/>
          <p:nvPr/>
        </p:nvSpPr>
        <p:spPr>
          <a:xfrm>
            <a:off x="-9675" y="-9675"/>
            <a:ext cx="5276875" cy="5167075"/>
          </a:xfrm>
          <a:custGeom>
            <a:avLst/>
            <a:gdLst/>
            <a:ahLst/>
            <a:cxnLst/>
            <a:rect l="l" t="t" r="r" b="b"/>
            <a:pathLst>
              <a:path w="211075" h="206683" extrusionOk="0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48300" y="1354750"/>
            <a:ext cx="3522300" cy="298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6724950" y="3265700"/>
            <a:ext cx="1906200" cy="1031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pty">
  <p:cSld name="BLANK_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3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 + image">
  <p:cSld name="TITLE_1_2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218925" y="-9675"/>
            <a:ext cx="5276875" cy="5167075"/>
          </a:xfrm>
          <a:custGeom>
            <a:avLst/>
            <a:gdLst/>
            <a:ahLst/>
            <a:cxnLst/>
            <a:rect l="l" t="t" r="r" b="b"/>
            <a:pathLst>
              <a:path w="211075" h="206683" extrusionOk="0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20" name="Google Shape;20;p4"/>
          <p:cNvSpPr/>
          <p:nvPr/>
        </p:nvSpPr>
        <p:spPr>
          <a:xfrm>
            <a:off x="-9675" y="-9675"/>
            <a:ext cx="5276875" cy="5167075"/>
          </a:xfrm>
          <a:custGeom>
            <a:avLst/>
            <a:gdLst/>
            <a:ahLst/>
            <a:cxnLst/>
            <a:rect l="l" t="t" r="r" b="b"/>
            <a:pathLst>
              <a:path w="211075" h="206683" extrusionOk="0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838309" y="1807900"/>
            <a:ext cx="3148200" cy="48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838250" y="2419350"/>
            <a:ext cx="3148200" cy="225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 rtl="0">
              <a:spcBef>
                <a:spcPts val="600"/>
              </a:spcBef>
              <a:spcAft>
                <a:spcPts val="0"/>
              </a:spcAft>
              <a:buSzPts val="2000"/>
              <a:buChar char="▸"/>
              <a:defRPr/>
            </a:lvl1pPr>
            <a:lvl2pPr marL="914400" lvl="1" indent="-3556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2pPr>
            <a:lvl3pPr marL="1371600" lvl="2" indent="-3556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3pPr>
            <a:lvl4pPr marL="1828800" lvl="3" indent="-3556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marL="2286000" lvl="4" indent="-355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marL="2743200" lvl="5" indent="-3556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marL="3200400" lvl="6" indent="-3556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marL="3657600" lvl="7" indent="-355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marL="4114800" lvl="8" indent="-3556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big image">
  <p:cSld name="TITLE_1_2_1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/>
          <p:nvPr/>
        </p:nvSpPr>
        <p:spPr>
          <a:xfrm>
            <a:off x="209250" y="-9675"/>
            <a:ext cx="3076750" cy="5167075"/>
          </a:xfrm>
          <a:custGeom>
            <a:avLst/>
            <a:gdLst/>
            <a:ahLst/>
            <a:cxnLst/>
            <a:rect l="l" t="t" r="r" b="b"/>
            <a:pathLst>
              <a:path w="123070" h="206683" extrusionOk="0">
                <a:moveTo>
                  <a:pt x="0" y="0"/>
                </a:moveTo>
                <a:lnTo>
                  <a:pt x="0" y="206683"/>
                </a:lnTo>
                <a:lnTo>
                  <a:pt x="123070" y="206545"/>
                </a:lnTo>
                <a:lnTo>
                  <a:pt x="67807" y="30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26" name="Google Shape;26;p5"/>
          <p:cNvSpPr/>
          <p:nvPr/>
        </p:nvSpPr>
        <p:spPr>
          <a:xfrm>
            <a:off x="-19350" y="-9675"/>
            <a:ext cx="3076750" cy="5167075"/>
          </a:xfrm>
          <a:custGeom>
            <a:avLst/>
            <a:gdLst/>
            <a:ahLst/>
            <a:cxnLst/>
            <a:rect l="l" t="t" r="r" b="b"/>
            <a:pathLst>
              <a:path w="123070" h="206683" extrusionOk="0">
                <a:moveTo>
                  <a:pt x="0" y="0"/>
                </a:moveTo>
                <a:lnTo>
                  <a:pt x="0" y="206683"/>
                </a:lnTo>
                <a:lnTo>
                  <a:pt x="123070" y="206545"/>
                </a:lnTo>
                <a:lnTo>
                  <a:pt x="67807" y="30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7" name="Google Shape;27;p5"/>
          <p:cNvSpPr txBox="1">
            <a:spLocks noGrp="1"/>
          </p:cNvSpPr>
          <p:nvPr>
            <p:ph type="title"/>
          </p:nvPr>
        </p:nvSpPr>
        <p:spPr>
          <a:xfrm>
            <a:off x="609704" y="4116875"/>
            <a:ext cx="1609800" cy="48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/>
          <p:nvPr/>
        </p:nvSpPr>
        <p:spPr>
          <a:xfrm>
            <a:off x="22860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31" name="Google Shape;31;p6"/>
          <p:cNvSpPr/>
          <p:nvPr/>
        </p:nvSpPr>
        <p:spPr>
          <a:xfrm>
            <a:off x="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2" name="Google Shape;32;p6"/>
          <p:cNvSpPr txBox="1"/>
          <p:nvPr/>
        </p:nvSpPr>
        <p:spPr>
          <a:xfrm>
            <a:off x="799645" y="697675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0">
                <a:solidFill>
                  <a:srgbClr val="CCCCCC"/>
                </a:solidFill>
                <a:latin typeface="Montserrat"/>
                <a:ea typeface="Montserrat"/>
                <a:cs typeface="Montserrat"/>
                <a:sym typeface="Montserrat"/>
              </a:rPr>
              <a:t>“</a:t>
            </a:r>
            <a:endParaRPr sz="12000">
              <a:solidFill>
                <a:srgbClr val="CCCCCC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3" name="Google Shape;33;p6"/>
          <p:cNvSpPr txBox="1">
            <a:spLocks noGrp="1"/>
          </p:cNvSpPr>
          <p:nvPr>
            <p:ph type="body" idx="1"/>
          </p:nvPr>
        </p:nvSpPr>
        <p:spPr>
          <a:xfrm>
            <a:off x="838250" y="1657350"/>
            <a:ext cx="5324100" cy="225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 rtl="0">
              <a:spcBef>
                <a:spcPts val="600"/>
              </a:spcBef>
              <a:spcAft>
                <a:spcPts val="0"/>
              </a:spcAft>
              <a:buSzPts val="2400"/>
              <a:buFont typeface="Montserrat"/>
              <a:buChar char="▸"/>
              <a:defRPr sz="2400"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▹"/>
              <a:defRPr sz="2400"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▹"/>
              <a:defRPr sz="2400"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●"/>
              <a:defRPr sz="2400"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○"/>
              <a:defRPr sz="2400"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■"/>
              <a:defRPr sz="2400">
                <a:latin typeface="Montserrat"/>
                <a:ea typeface="Montserrat"/>
                <a:cs typeface="Montserrat"/>
                <a:sym typeface="Montserrat"/>
              </a:defRPr>
            </a:lvl6pPr>
            <a:lvl7pPr marL="3200400" lvl="6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●"/>
              <a:defRPr sz="2400"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○"/>
              <a:defRPr sz="2400"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■"/>
              <a:defRPr sz="2400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/>
          <p:nvPr/>
        </p:nvSpPr>
        <p:spPr>
          <a:xfrm>
            <a:off x="22860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43" name="Google Shape;43;p8"/>
          <p:cNvSpPr/>
          <p:nvPr/>
        </p:nvSpPr>
        <p:spPr>
          <a:xfrm>
            <a:off x="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4" name="Google Shape;44;p8"/>
          <p:cNvSpPr txBox="1">
            <a:spLocks noGrp="1"/>
          </p:cNvSpPr>
          <p:nvPr>
            <p:ph type="title"/>
          </p:nvPr>
        </p:nvSpPr>
        <p:spPr>
          <a:xfrm>
            <a:off x="841000" y="969700"/>
            <a:ext cx="4801500" cy="409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1"/>
          </p:nvPr>
        </p:nvSpPr>
        <p:spPr>
          <a:xfrm>
            <a:off x="841001" y="1578025"/>
            <a:ext cx="2671800" cy="243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▸"/>
              <a:defRPr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body" idx="2"/>
          </p:nvPr>
        </p:nvSpPr>
        <p:spPr>
          <a:xfrm>
            <a:off x="3673842" y="1578025"/>
            <a:ext cx="2671800" cy="243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▸"/>
              <a:defRPr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"/>
          <p:cNvSpPr/>
          <p:nvPr/>
        </p:nvSpPr>
        <p:spPr>
          <a:xfrm>
            <a:off x="22860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50" name="Google Shape;50;p9"/>
          <p:cNvSpPr/>
          <p:nvPr/>
        </p:nvSpPr>
        <p:spPr>
          <a:xfrm>
            <a:off x="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51" name="Google Shape;51;p9"/>
          <p:cNvSpPr txBox="1">
            <a:spLocks noGrp="1"/>
          </p:cNvSpPr>
          <p:nvPr>
            <p:ph type="title"/>
          </p:nvPr>
        </p:nvSpPr>
        <p:spPr>
          <a:xfrm>
            <a:off x="841000" y="969700"/>
            <a:ext cx="4801500" cy="409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body" idx="1"/>
          </p:nvPr>
        </p:nvSpPr>
        <p:spPr>
          <a:xfrm>
            <a:off x="841000" y="1600975"/>
            <a:ext cx="2094900" cy="24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▸"/>
              <a:defRPr sz="16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body" idx="2"/>
          </p:nvPr>
        </p:nvSpPr>
        <p:spPr>
          <a:xfrm>
            <a:off x="3043281" y="1600975"/>
            <a:ext cx="2094900" cy="24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▸"/>
              <a:defRPr sz="16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body" idx="3"/>
          </p:nvPr>
        </p:nvSpPr>
        <p:spPr>
          <a:xfrm>
            <a:off x="5245562" y="1600975"/>
            <a:ext cx="2094900" cy="24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▸"/>
              <a:defRPr sz="16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0"/>
          <p:cNvSpPr/>
          <p:nvPr/>
        </p:nvSpPr>
        <p:spPr>
          <a:xfrm>
            <a:off x="22860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58" name="Google Shape;58;p10"/>
          <p:cNvSpPr/>
          <p:nvPr/>
        </p:nvSpPr>
        <p:spPr>
          <a:xfrm>
            <a:off x="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841000" y="969700"/>
            <a:ext cx="4801500" cy="409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/>
          <p:nvPr/>
        </p:nvSpPr>
        <p:spPr>
          <a:xfrm>
            <a:off x="22860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63" name="Google Shape;63;p11"/>
          <p:cNvSpPr/>
          <p:nvPr/>
        </p:nvSpPr>
        <p:spPr>
          <a:xfrm>
            <a:off x="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841000" y="4025300"/>
            <a:ext cx="7845900" cy="51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lvl="0" indent="-228600">
              <a:spcBef>
                <a:spcPts val="360"/>
              </a:spcBef>
              <a:spcAft>
                <a:spcPts val="0"/>
              </a:spcAft>
              <a:buSzPts val="2000"/>
              <a:buNone/>
              <a:defRPr/>
            </a:lvl1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2"/>
          <p:cNvSpPr/>
          <p:nvPr/>
        </p:nvSpPr>
        <p:spPr>
          <a:xfrm>
            <a:off x="22860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68" name="Google Shape;68;p12"/>
          <p:cNvSpPr/>
          <p:nvPr/>
        </p:nvSpPr>
        <p:spPr>
          <a:xfrm>
            <a:off x="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9" name="Google Shape;69;p12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accen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741100"/>
            <a:ext cx="5185200" cy="4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352550"/>
            <a:ext cx="5185200" cy="22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▸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▹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▹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●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○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■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●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○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■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4336"/>
        </a:solidFill>
        <a:effectLst/>
      </p:bgPr>
    </p:bg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8"/>
          <p:cNvSpPr txBox="1">
            <a:spLocks noGrp="1"/>
          </p:cNvSpPr>
          <p:nvPr>
            <p:ph type="ctrTitle" idx="4294967295"/>
          </p:nvPr>
        </p:nvSpPr>
        <p:spPr>
          <a:xfrm>
            <a:off x="685800" y="2273050"/>
            <a:ext cx="63207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300"/>
              <a:t> Activity: </a:t>
            </a:r>
            <a:r>
              <a:rPr lang="en" sz="5300">
                <a:solidFill>
                  <a:srgbClr val="F44336"/>
                </a:solidFill>
              </a:rPr>
              <a:t>Ideation Rounds</a:t>
            </a:r>
            <a:endParaRPr sz="5300">
              <a:solidFill>
                <a:srgbClr val="F44336"/>
              </a:solidFill>
            </a:endParaRPr>
          </a:p>
        </p:txBody>
      </p:sp>
      <p:sp>
        <p:nvSpPr>
          <p:cNvPr id="112" name="Google Shape;112;p18"/>
          <p:cNvSpPr txBox="1">
            <a:spLocks noGrp="1"/>
          </p:cNvSpPr>
          <p:nvPr>
            <p:ph type="subTitle" idx="4294967295"/>
          </p:nvPr>
        </p:nvSpPr>
        <p:spPr>
          <a:xfrm>
            <a:off x="685800" y="3716355"/>
            <a:ext cx="52515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To generate and collect ideas, and to consolidate them into a project vision</a:t>
            </a:r>
            <a:endParaRPr/>
          </a:p>
        </p:txBody>
      </p:sp>
      <p:grpSp>
        <p:nvGrpSpPr>
          <p:cNvPr id="113" name="Google Shape;113;p18"/>
          <p:cNvGrpSpPr/>
          <p:nvPr/>
        </p:nvGrpSpPr>
        <p:grpSpPr>
          <a:xfrm>
            <a:off x="763880" y="678997"/>
            <a:ext cx="664653" cy="1053757"/>
            <a:chOff x="6718575" y="2318625"/>
            <a:chExt cx="256950" cy="407375"/>
          </a:xfrm>
        </p:grpSpPr>
        <p:sp>
          <p:nvSpPr>
            <p:cNvPr id="114" name="Google Shape;114;p18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28575" cap="rnd" cmpd="sng">
              <a:solidFill>
                <a:srgbClr val="F4433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18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28575" cap="rnd" cmpd="sng">
              <a:solidFill>
                <a:srgbClr val="F4433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18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l" t="t" r="r" b="b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28575" cap="rnd" cmpd="sng">
              <a:solidFill>
                <a:srgbClr val="F4433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18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28575" cap="rnd" cmpd="sng">
              <a:solidFill>
                <a:srgbClr val="F4433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18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l" t="t" r="r" b="b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28575" cap="rnd" cmpd="sng">
              <a:solidFill>
                <a:srgbClr val="F4433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18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28575" cap="rnd" cmpd="sng">
              <a:solidFill>
                <a:srgbClr val="F4433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18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l" t="t" r="r" b="b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28575" cap="rnd" cmpd="sng">
              <a:solidFill>
                <a:srgbClr val="F4433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18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l" t="t" r="r" b="b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28575" cap="rnd" cmpd="sng">
              <a:solidFill>
                <a:srgbClr val="F4433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2" name="Google Shape;122;p18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1E63"/>
        </a:solidFill>
        <a:effectLst/>
      </p:bgPr>
    </p:bg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9"/>
          <p:cNvSpPr txBox="1">
            <a:spLocks noGrp="1"/>
          </p:cNvSpPr>
          <p:nvPr>
            <p:ph type="body" idx="1"/>
          </p:nvPr>
        </p:nvSpPr>
        <p:spPr>
          <a:xfrm>
            <a:off x="841000" y="1261675"/>
            <a:ext cx="5951700" cy="328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Instructions</a:t>
            </a:r>
            <a:endParaRPr b="1"/>
          </a:p>
          <a:p>
            <a:pPr marL="457200" lvl="0" indent="-317500" algn="l" rtl="0">
              <a:spcBef>
                <a:spcPts val="600"/>
              </a:spcBef>
              <a:spcAft>
                <a:spcPts val="0"/>
              </a:spcAft>
              <a:buSzPts val="1400"/>
              <a:buChar char="▸"/>
            </a:pPr>
            <a:r>
              <a:rPr lang="en" sz="1400"/>
              <a:t>In groups of 2-3, we will generate ideas in rounds.</a:t>
            </a:r>
            <a:endParaRPr sz="140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▹"/>
            </a:pPr>
            <a:r>
              <a:rPr lang="en" sz="1400"/>
              <a:t>Content Ideas (video concepts, themes, topics)</a:t>
            </a:r>
            <a:endParaRPr sz="140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▹"/>
            </a:pPr>
            <a:r>
              <a:rPr lang="en" sz="1400"/>
              <a:t>Marketing Ideas (audience and distribution)</a:t>
            </a:r>
            <a:endParaRPr sz="140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▹"/>
            </a:pPr>
            <a:r>
              <a:rPr lang="en" sz="1400"/>
              <a:t>Goals of the Project (produce an elevator statement)</a:t>
            </a:r>
            <a:endParaRPr sz="140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▸"/>
            </a:pPr>
            <a:r>
              <a:rPr lang="en" sz="1400"/>
              <a:t>Each group focuses on a specific area and generates ideas. After 10 minutes, we switch rooms until everybody has generated ideas in all three rooms. </a:t>
            </a:r>
            <a:endParaRPr sz="140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▹"/>
            </a:pPr>
            <a:r>
              <a:rPr lang="en" sz="1400"/>
              <a:t>Add new ideas and +1 existing ideas</a:t>
            </a:r>
            <a:endParaRPr sz="140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▸"/>
            </a:pPr>
            <a:r>
              <a:rPr lang="en" sz="1400"/>
              <a:t>Last step: refining</a:t>
            </a:r>
            <a:endParaRPr sz="140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▹"/>
            </a:pPr>
            <a:r>
              <a:rPr lang="en" sz="1400"/>
              <a:t>In new small groups, we will refine and consolidate the ideas into an “elevator pitch” </a:t>
            </a:r>
            <a:endParaRPr sz="140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▸"/>
            </a:pPr>
            <a:r>
              <a:rPr lang="en" sz="1400"/>
              <a:t>Share out</a:t>
            </a:r>
            <a:endParaRPr sz="140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19"/>
          <p:cNvSpPr txBox="1">
            <a:spLocks noGrp="1"/>
          </p:cNvSpPr>
          <p:nvPr>
            <p:ph type="title"/>
          </p:nvPr>
        </p:nvSpPr>
        <p:spPr>
          <a:xfrm>
            <a:off x="841000" y="969700"/>
            <a:ext cx="4801500" cy="409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Ideation </a:t>
            </a:r>
            <a:r>
              <a:rPr lang="en">
                <a:solidFill>
                  <a:srgbClr val="E91E63"/>
                </a:solidFill>
              </a:rPr>
              <a:t>Rounds</a:t>
            </a:r>
            <a:r>
              <a:rPr lang="en"/>
              <a:t> </a:t>
            </a:r>
            <a:endParaRPr/>
          </a:p>
        </p:txBody>
      </p:sp>
      <p:sp>
        <p:nvSpPr>
          <p:cNvPr id="129" name="Google Shape;129;p19"/>
          <p:cNvSpPr/>
          <p:nvPr/>
        </p:nvSpPr>
        <p:spPr>
          <a:xfrm>
            <a:off x="270377" y="723226"/>
            <a:ext cx="485675" cy="441808"/>
          </a:xfrm>
          <a:custGeom>
            <a:avLst/>
            <a:gdLst/>
            <a:ahLst/>
            <a:cxnLst/>
            <a:rect l="l" t="t" r="r" b="b"/>
            <a:pathLst>
              <a:path w="16173" h="14711" fill="none" extrusionOk="0">
                <a:moveTo>
                  <a:pt x="8087" y="1"/>
                </a:moveTo>
                <a:lnTo>
                  <a:pt x="8087" y="1"/>
                </a:lnTo>
                <a:lnTo>
                  <a:pt x="7672" y="1"/>
                </a:lnTo>
                <a:lnTo>
                  <a:pt x="7258" y="25"/>
                </a:lnTo>
                <a:lnTo>
                  <a:pt x="6844" y="74"/>
                </a:lnTo>
                <a:lnTo>
                  <a:pt x="6455" y="122"/>
                </a:lnTo>
                <a:lnTo>
                  <a:pt x="6065" y="195"/>
                </a:lnTo>
                <a:lnTo>
                  <a:pt x="5675" y="293"/>
                </a:lnTo>
                <a:lnTo>
                  <a:pt x="5310" y="415"/>
                </a:lnTo>
                <a:lnTo>
                  <a:pt x="4945" y="536"/>
                </a:lnTo>
                <a:lnTo>
                  <a:pt x="4579" y="658"/>
                </a:lnTo>
                <a:lnTo>
                  <a:pt x="4238" y="829"/>
                </a:lnTo>
                <a:lnTo>
                  <a:pt x="3897" y="975"/>
                </a:lnTo>
                <a:lnTo>
                  <a:pt x="3557" y="1170"/>
                </a:lnTo>
                <a:lnTo>
                  <a:pt x="3240" y="1364"/>
                </a:lnTo>
                <a:lnTo>
                  <a:pt x="2948" y="1559"/>
                </a:lnTo>
                <a:lnTo>
                  <a:pt x="2655" y="1778"/>
                </a:lnTo>
                <a:lnTo>
                  <a:pt x="2363" y="1998"/>
                </a:lnTo>
                <a:lnTo>
                  <a:pt x="2095" y="2241"/>
                </a:lnTo>
                <a:lnTo>
                  <a:pt x="1852" y="2485"/>
                </a:lnTo>
                <a:lnTo>
                  <a:pt x="1608" y="2753"/>
                </a:lnTo>
                <a:lnTo>
                  <a:pt x="1389" y="3021"/>
                </a:lnTo>
                <a:lnTo>
                  <a:pt x="1170" y="3288"/>
                </a:lnTo>
                <a:lnTo>
                  <a:pt x="975" y="3581"/>
                </a:lnTo>
                <a:lnTo>
                  <a:pt x="804" y="3873"/>
                </a:lnTo>
                <a:lnTo>
                  <a:pt x="634" y="4190"/>
                </a:lnTo>
                <a:lnTo>
                  <a:pt x="488" y="4506"/>
                </a:lnTo>
                <a:lnTo>
                  <a:pt x="366" y="4823"/>
                </a:lnTo>
                <a:lnTo>
                  <a:pt x="244" y="5139"/>
                </a:lnTo>
                <a:lnTo>
                  <a:pt x="171" y="5480"/>
                </a:lnTo>
                <a:lnTo>
                  <a:pt x="98" y="5821"/>
                </a:lnTo>
                <a:lnTo>
                  <a:pt x="49" y="6162"/>
                </a:lnTo>
                <a:lnTo>
                  <a:pt x="1" y="6503"/>
                </a:lnTo>
                <a:lnTo>
                  <a:pt x="1" y="6869"/>
                </a:lnTo>
                <a:lnTo>
                  <a:pt x="1" y="6869"/>
                </a:lnTo>
                <a:lnTo>
                  <a:pt x="1" y="7234"/>
                </a:lnTo>
                <a:lnTo>
                  <a:pt x="49" y="7624"/>
                </a:lnTo>
                <a:lnTo>
                  <a:pt x="98" y="7989"/>
                </a:lnTo>
                <a:lnTo>
                  <a:pt x="196" y="8330"/>
                </a:lnTo>
                <a:lnTo>
                  <a:pt x="293" y="8695"/>
                </a:lnTo>
                <a:lnTo>
                  <a:pt x="415" y="9036"/>
                </a:lnTo>
                <a:lnTo>
                  <a:pt x="561" y="9377"/>
                </a:lnTo>
                <a:lnTo>
                  <a:pt x="731" y="9718"/>
                </a:lnTo>
                <a:lnTo>
                  <a:pt x="902" y="10035"/>
                </a:lnTo>
                <a:lnTo>
                  <a:pt x="1097" y="10327"/>
                </a:lnTo>
                <a:lnTo>
                  <a:pt x="1340" y="10644"/>
                </a:lnTo>
                <a:lnTo>
                  <a:pt x="1559" y="10936"/>
                </a:lnTo>
                <a:lnTo>
                  <a:pt x="1827" y="11204"/>
                </a:lnTo>
                <a:lnTo>
                  <a:pt x="2095" y="11472"/>
                </a:lnTo>
                <a:lnTo>
                  <a:pt x="2387" y="11740"/>
                </a:lnTo>
                <a:lnTo>
                  <a:pt x="2680" y="11983"/>
                </a:lnTo>
                <a:lnTo>
                  <a:pt x="2680" y="11983"/>
                </a:lnTo>
                <a:lnTo>
                  <a:pt x="2485" y="12349"/>
                </a:lnTo>
                <a:lnTo>
                  <a:pt x="2266" y="12714"/>
                </a:lnTo>
                <a:lnTo>
                  <a:pt x="2022" y="13104"/>
                </a:lnTo>
                <a:lnTo>
                  <a:pt x="1706" y="13469"/>
                </a:lnTo>
                <a:lnTo>
                  <a:pt x="1365" y="13834"/>
                </a:lnTo>
                <a:lnTo>
                  <a:pt x="1170" y="14005"/>
                </a:lnTo>
                <a:lnTo>
                  <a:pt x="951" y="14151"/>
                </a:lnTo>
                <a:lnTo>
                  <a:pt x="731" y="14297"/>
                </a:lnTo>
                <a:lnTo>
                  <a:pt x="512" y="14443"/>
                </a:lnTo>
                <a:lnTo>
                  <a:pt x="269" y="14540"/>
                </a:lnTo>
                <a:lnTo>
                  <a:pt x="1" y="14662"/>
                </a:lnTo>
                <a:lnTo>
                  <a:pt x="1" y="14662"/>
                </a:lnTo>
                <a:lnTo>
                  <a:pt x="122" y="14662"/>
                </a:lnTo>
                <a:lnTo>
                  <a:pt x="488" y="14711"/>
                </a:lnTo>
                <a:lnTo>
                  <a:pt x="1024" y="14711"/>
                </a:lnTo>
                <a:lnTo>
                  <a:pt x="1365" y="14711"/>
                </a:lnTo>
                <a:lnTo>
                  <a:pt x="1706" y="14687"/>
                </a:lnTo>
                <a:lnTo>
                  <a:pt x="2095" y="14614"/>
                </a:lnTo>
                <a:lnTo>
                  <a:pt x="2485" y="14540"/>
                </a:lnTo>
                <a:lnTo>
                  <a:pt x="2899" y="14419"/>
                </a:lnTo>
                <a:lnTo>
                  <a:pt x="3313" y="14273"/>
                </a:lnTo>
                <a:lnTo>
                  <a:pt x="3751" y="14078"/>
                </a:lnTo>
                <a:lnTo>
                  <a:pt x="4165" y="13834"/>
                </a:lnTo>
                <a:lnTo>
                  <a:pt x="4579" y="13566"/>
                </a:lnTo>
                <a:lnTo>
                  <a:pt x="4969" y="13201"/>
                </a:lnTo>
                <a:lnTo>
                  <a:pt x="4969" y="13201"/>
                </a:lnTo>
                <a:lnTo>
                  <a:pt x="5334" y="13323"/>
                </a:lnTo>
                <a:lnTo>
                  <a:pt x="5700" y="13444"/>
                </a:lnTo>
                <a:lnTo>
                  <a:pt x="6089" y="13518"/>
                </a:lnTo>
                <a:lnTo>
                  <a:pt x="6479" y="13591"/>
                </a:lnTo>
                <a:lnTo>
                  <a:pt x="6869" y="13664"/>
                </a:lnTo>
                <a:lnTo>
                  <a:pt x="7258" y="13712"/>
                </a:lnTo>
                <a:lnTo>
                  <a:pt x="7672" y="13737"/>
                </a:lnTo>
                <a:lnTo>
                  <a:pt x="8087" y="13737"/>
                </a:lnTo>
                <a:lnTo>
                  <a:pt x="8087" y="13737"/>
                </a:lnTo>
                <a:lnTo>
                  <a:pt x="8501" y="13737"/>
                </a:lnTo>
                <a:lnTo>
                  <a:pt x="8915" y="13712"/>
                </a:lnTo>
                <a:lnTo>
                  <a:pt x="9329" y="13664"/>
                </a:lnTo>
                <a:lnTo>
                  <a:pt x="9718" y="13591"/>
                </a:lnTo>
                <a:lnTo>
                  <a:pt x="10108" y="13518"/>
                </a:lnTo>
                <a:lnTo>
                  <a:pt x="10498" y="13420"/>
                </a:lnTo>
                <a:lnTo>
                  <a:pt x="10863" y="13323"/>
                </a:lnTo>
                <a:lnTo>
                  <a:pt x="11228" y="13201"/>
                </a:lnTo>
                <a:lnTo>
                  <a:pt x="11594" y="13055"/>
                </a:lnTo>
                <a:lnTo>
                  <a:pt x="11935" y="12909"/>
                </a:lnTo>
                <a:lnTo>
                  <a:pt x="12276" y="12738"/>
                </a:lnTo>
                <a:lnTo>
                  <a:pt x="12617" y="12568"/>
                </a:lnTo>
                <a:lnTo>
                  <a:pt x="12933" y="12373"/>
                </a:lnTo>
                <a:lnTo>
                  <a:pt x="13225" y="12178"/>
                </a:lnTo>
                <a:lnTo>
                  <a:pt x="13518" y="11959"/>
                </a:lnTo>
                <a:lnTo>
                  <a:pt x="13810" y="11715"/>
                </a:lnTo>
                <a:lnTo>
                  <a:pt x="14078" y="11496"/>
                </a:lnTo>
                <a:lnTo>
                  <a:pt x="14321" y="11228"/>
                </a:lnTo>
                <a:lnTo>
                  <a:pt x="14565" y="10985"/>
                </a:lnTo>
                <a:lnTo>
                  <a:pt x="14784" y="10717"/>
                </a:lnTo>
                <a:lnTo>
                  <a:pt x="15003" y="10424"/>
                </a:lnTo>
                <a:lnTo>
                  <a:pt x="15198" y="10132"/>
                </a:lnTo>
                <a:lnTo>
                  <a:pt x="15369" y="9840"/>
                </a:lnTo>
                <a:lnTo>
                  <a:pt x="15539" y="9548"/>
                </a:lnTo>
                <a:lnTo>
                  <a:pt x="15685" y="9231"/>
                </a:lnTo>
                <a:lnTo>
                  <a:pt x="15807" y="8914"/>
                </a:lnTo>
                <a:lnTo>
                  <a:pt x="15929" y="8574"/>
                </a:lnTo>
                <a:lnTo>
                  <a:pt x="16002" y="8257"/>
                </a:lnTo>
                <a:lnTo>
                  <a:pt x="16075" y="7916"/>
                </a:lnTo>
                <a:lnTo>
                  <a:pt x="16124" y="7575"/>
                </a:lnTo>
                <a:lnTo>
                  <a:pt x="16172" y="7210"/>
                </a:lnTo>
                <a:lnTo>
                  <a:pt x="16172" y="6869"/>
                </a:lnTo>
                <a:lnTo>
                  <a:pt x="16172" y="6869"/>
                </a:lnTo>
                <a:lnTo>
                  <a:pt x="16172" y="6503"/>
                </a:lnTo>
                <a:lnTo>
                  <a:pt x="16124" y="6162"/>
                </a:lnTo>
                <a:lnTo>
                  <a:pt x="16075" y="5821"/>
                </a:lnTo>
                <a:lnTo>
                  <a:pt x="16002" y="5480"/>
                </a:lnTo>
                <a:lnTo>
                  <a:pt x="15929" y="5139"/>
                </a:lnTo>
                <a:lnTo>
                  <a:pt x="15807" y="4823"/>
                </a:lnTo>
                <a:lnTo>
                  <a:pt x="15685" y="4506"/>
                </a:lnTo>
                <a:lnTo>
                  <a:pt x="15539" y="4190"/>
                </a:lnTo>
                <a:lnTo>
                  <a:pt x="15369" y="3873"/>
                </a:lnTo>
                <a:lnTo>
                  <a:pt x="15198" y="3581"/>
                </a:lnTo>
                <a:lnTo>
                  <a:pt x="15003" y="3288"/>
                </a:lnTo>
                <a:lnTo>
                  <a:pt x="14784" y="3021"/>
                </a:lnTo>
                <a:lnTo>
                  <a:pt x="14565" y="2753"/>
                </a:lnTo>
                <a:lnTo>
                  <a:pt x="14321" y="2485"/>
                </a:lnTo>
                <a:lnTo>
                  <a:pt x="14078" y="2241"/>
                </a:lnTo>
                <a:lnTo>
                  <a:pt x="13810" y="1998"/>
                </a:lnTo>
                <a:lnTo>
                  <a:pt x="13518" y="1778"/>
                </a:lnTo>
                <a:lnTo>
                  <a:pt x="13225" y="1559"/>
                </a:lnTo>
                <a:lnTo>
                  <a:pt x="12933" y="1364"/>
                </a:lnTo>
                <a:lnTo>
                  <a:pt x="12617" y="1170"/>
                </a:lnTo>
                <a:lnTo>
                  <a:pt x="12276" y="975"/>
                </a:lnTo>
                <a:lnTo>
                  <a:pt x="11935" y="829"/>
                </a:lnTo>
                <a:lnTo>
                  <a:pt x="11594" y="658"/>
                </a:lnTo>
                <a:lnTo>
                  <a:pt x="11228" y="536"/>
                </a:lnTo>
                <a:lnTo>
                  <a:pt x="10863" y="415"/>
                </a:lnTo>
                <a:lnTo>
                  <a:pt x="10498" y="293"/>
                </a:lnTo>
                <a:lnTo>
                  <a:pt x="10108" y="195"/>
                </a:lnTo>
                <a:lnTo>
                  <a:pt x="9718" y="122"/>
                </a:lnTo>
                <a:lnTo>
                  <a:pt x="9329" y="74"/>
                </a:lnTo>
                <a:lnTo>
                  <a:pt x="8915" y="25"/>
                </a:lnTo>
                <a:lnTo>
                  <a:pt x="8501" y="1"/>
                </a:lnTo>
                <a:lnTo>
                  <a:pt x="8087" y="1"/>
                </a:lnTo>
                <a:lnTo>
                  <a:pt x="8087" y="1"/>
                </a:lnTo>
                <a:close/>
              </a:path>
            </a:pathLst>
          </a:custGeom>
          <a:noFill/>
          <a:ln w="12175" cap="rnd" cmpd="sng">
            <a:solidFill>
              <a:srgbClr val="B7B7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19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73AB7"/>
        </a:solidFill>
        <a:effectLst/>
      </p:bgPr>
    </p:bg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0"/>
          <p:cNvSpPr txBox="1">
            <a:spLocks noGrp="1"/>
          </p:cNvSpPr>
          <p:nvPr>
            <p:ph type="title"/>
          </p:nvPr>
        </p:nvSpPr>
        <p:spPr>
          <a:xfrm>
            <a:off x="788850" y="666525"/>
            <a:ext cx="4801500" cy="409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Round One: 10 Minutes</a:t>
            </a:r>
            <a:endParaRPr/>
          </a:p>
        </p:txBody>
      </p:sp>
      <p:sp>
        <p:nvSpPr>
          <p:cNvPr id="136" name="Google Shape;136;p20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sp>
        <p:nvSpPr>
          <p:cNvPr id="137" name="Google Shape;137;p20"/>
          <p:cNvSpPr txBox="1"/>
          <p:nvPr/>
        </p:nvSpPr>
        <p:spPr>
          <a:xfrm>
            <a:off x="843575" y="1417675"/>
            <a:ext cx="5366100" cy="318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Karla"/>
              <a:buChar char="▸"/>
            </a:pPr>
            <a:r>
              <a:rPr lang="en" sz="1800" dirty="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rPr>
              <a:t>Breakout 1: </a:t>
            </a:r>
            <a:r>
              <a:rPr lang="en" sz="1800" u="sng" dirty="0">
                <a:solidFill>
                  <a:schemeClr val="hlink"/>
                </a:solidFill>
                <a:latin typeface="Karla"/>
                <a:ea typeface="Karla"/>
                <a:cs typeface="Karla"/>
                <a:sym typeface="Karla"/>
              </a:rPr>
              <a:t>Content Ideas</a:t>
            </a:r>
            <a:endParaRPr sz="1800" dirty="0">
              <a:solidFill>
                <a:schemeClr val="dk1"/>
              </a:solidFill>
              <a:latin typeface="Karla"/>
              <a:ea typeface="Karla"/>
              <a:cs typeface="Karla"/>
              <a:sym typeface="Karl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Karla"/>
              <a:buChar char="▸"/>
            </a:pPr>
            <a:r>
              <a:rPr lang="en" sz="1800" dirty="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rPr>
              <a:t>Breakout 2: </a:t>
            </a:r>
            <a:r>
              <a:rPr lang="en" sz="1800" u="sng" dirty="0">
                <a:solidFill>
                  <a:schemeClr val="hlink"/>
                </a:solidFill>
                <a:latin typeface="Karla"/>
                <a:ea typeface="Karla"/>
                <a:cs typeface="Karla"/>
                <a:sym typeface="Karla"/>
              </a:rPr>
              <a:t>Marketing Ideas</a:t>
            </a:r>
            <a:endParaRPr sz="1800" dirty="0">
              <a:solidFill>
                <a:schemeClr val="dk1"/>
              </a:solidFill>
              <a:latin typeface="Karla"/>
              <a:ea typeface="Karla"/>
              <a:cs typeface="Karla"/>
              <a:sym typeface="Karl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Karla"/>
              <a:buChar char="▸"/>
            </a:pPr>
            <a:r>
              <a:rPr lang="en" sz="1800" dirty="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rPr>
              <a:t>Breakout 3: </a:t>
            </a:r>
            <a:r>
              <a:rPr lang="en" sz="1800" u="sng" dirty="0">
                <a:solidFill>
                  <a:schemeClr val="hlink"/>
                </a:solidFill>
                <a:latin typeface="Karla"/>
                <a:ea typeface="Karla"/>
                <a:cs typeface="Karla"/>
                <a:sym typeface="Karla"/>
              </a:rPr>
              <a:t>Project Goals</a:t>
            </a:r>
            <a:endParaRPr sz="1800" dirty="0"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196F3"/>
        </a:solidFill>
        <a:effectLst/>
      </p:bgPr>
    </p:bg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1"/>
          <p:cNvSpPr txBox="1">
            <a:spLocks noGrp="1"/>
          </p:cNvSpPr>
          <p:nvPr>
            <p:ph type="title"/>
          </p:nvPr>
        </p:nvSpPr>
        <p:spPr>
          <a:xfrm>
            <a:off x="788850" y="666525"/>
            <a:ext cx="4801500" cy="409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Round Two  </a:t>
            </a:r>
            <a:endParaRPr/>
          </a:p>
        </p:txBody>
      </p:sp>
      <p:sp>
        <p:nvSpPr>
          <p:cNvPr id="143" name="Google Shape;143;p21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sp>
        <p:nvSpPr>
          <p:cNvPr id="144" name="Google Shape;144;p21"/>
          <p:cNvSpPr txBox="1"/>
          <p:nvPr/>
        </p:nvSpPr>
        <p:spPr>
          <a:xfrm>
            <a:off x="878725" y="1241925"/>
            <a:ext cx="48015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Karla"/>
              <a:buChar char="▸"/>
            </a:pPr>
            <a:r>
              <a:rPr lang="en" sz="1800" dirty="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rPr>
              <a:t>Breakout 1: </a:t>
            </a:r>
            <a:r>
              <a:rPr lang="en" sz="1800" u="sng" dirty="0">
                <a:solidFill>
                  <a:schemeClr val="hlink"/>
                </a:solidFill>
                <a:latin typeface="Karla"/>
                <a:ea typeface="Karla"/>
                <a:cs typeface="Karla"/>
                <a:sym typeface="Karla"/>
              </a:rPr>
              <a:t>Content Ideas</a:t>
            </a:r>
            <a:endParaRPr sz="1800" dirty="0">
              <a:solidFill>
                <a:schemeClr val="dk1"/>
              </a:solidFill>
              <a:latin typeface="Karla"/>
              <a:ea typeface="Karla"/>
              <a:cs typeface="Karla"/>
              <a:sym typeface="Karl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Karla"/>
              <a:buChar char="▸"/>
            </a:pPr>
            <a:r>
              <a:rPr lang="en" sz="1800" dirty="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rPr>
              <a:t>Breakout 2: </a:t>
            </a:r>
            <a:r>
              <a:rPr lang="en" sz="1800" u="sng" dirty="0">
                <a:solidFill>
                  <a:schemeClr val="hlink"/>
                </a:solidFill>
                <a:latin typeface="Karla"/>
                <a:ea typeface="Karla"/>
                <a:cs typeface="Karla"/>
                <a:sym typeface="Karla"/>
              </a:rPr>
              <a:t>Marketing Ideas</a:t>
            </a:r>
            <a:endParaRPr sz="1800" dirty="0">
              <a:solidFill>
                <a:schemeClr val="dk1"/>
              </a:solidFill>
              <a:latin typeface="Karla"/>
              <a:ea typeface="Karla"/>
              <a:cs typeface="Karla"/>
              <a:sym typeface="Karl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Karla"/>
              <a:buChar char="▸"/>
            </a:pPr>
            <a:r>
              <a:rPr lang="en" sz="1800" dirty="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rPr>
              <a:t>Breakout 3: </a:t>
            </a:r>
            <a:r>
              <a:rPr lang="en" sz="1800" u="sng" dirty="0">
                <a:solidFill>
                  <a:schemeClr val="hlink"/>
                </a:solidFill>
                <a:latin typeface="Karla"/>
                <a:ea typeface="Karla"/>
                <a:cs typeface="Karla"/>
                <a:sym typeface="Karla"/>
              </a:rPr>
              <a:t>Project Goals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07D8B"/>
        </a:solidFill>
        <a:effectLst/>
      </p:bgPr>
    </p:bg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2"/>
          <p:cNvSpPr txBox="1">
            <a:spLocks noGrp="1"/>
          </p:cNvSpPr>
          <p:nvPr>
            <p:ph type="title"/>
          </p:nvPr>
        </p:nvSpPr>
        <p:spPr>
          <a:xfrm>
            <a:off x="788850" y="666525"/>
            <a:ext cx="4801500" cy="409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Round Three </a:t>
            </a:r>
            <a:endParaRPr/>
          </a:p>
        </p:txBody>
      </p:sp>
      <p:sp>
        <p:nvSpPr>
          <p:cNvPr id="150" name="Google Shape;150;p22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sp>
        <p:nvSpPr>
          <p:cNvPr id="151" name="Google Shape;151;p22"/>
          <p:cNvSpPr txBox="1"/>
          <p:nvPr/>
        </p:nvSpPr>
        <p:spPr>
          <a:xfrm>
            <a:off x="788850" y="1277100"/>
            <a:ext cx="51747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Karla"/>
              <a:buChar char="▸"/>
            </a:pPr>
            <a:r>
              <a:rPr lang="en" sz="1800" dirty="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rPr>
              <a:t>Breakout 1: </a:t>
            </a:r>
            <a:r>
              <a:rPr lang="en" sz="1800" u="sng" dirty="0">
                <a:solidFill>
                  <a:schemeClr val="hlink"/>
                </a:solidFill>
                <a:latin typeface="Karla"/>
                <a:ea typeface="Karla"/>
                <a:cs typeface="Karla"/>
                <a:sym typeface="Karla"/>
              </a:rPr>
              <a:t>Content Ideas</a:t>
            </a:r>
            <a:endParaRPr sz="1800" dirty="0">
              <a:solidFill>
                <a:schemeClr val="dk1"/>
              </a:solidFill>
              <a:latin typeface="Karla"/>
              <a:ea typeface="Karla"/>
              <a:cs typeface="Karla"/>
              <a:sym typeface="Karl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Karla"/>
              <a:buChar char="▸"/>
            </a:pPr>
            <a:r>
              <a:rPr lang="en" sz="1800" dirty="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rPr>
              <a:t>Breakout 2: </a:t>
            </a:r>
            <a:r>
              <a:rPr lang="en" sz="1800" u="sng" dirty="0">
                <a:solidFill>
                  <a:schemeClr val="hlink"/>
                </a:solidFill>
                <a:latin typeface="Karla"/>
                <a:ea typeface="Karla"/>
                <a:cs typeface="Karla"/>
                <a:sym typeface="Karla"/>
              </a:rPr>
              <a:t>Marketing Ideas</a:t>
            </a:r>
            <a:endParaRPr sz="1800" dirty="0">
              <a:solidFill>
                <a:schemeClr val="dk1"/>
              </a:solidFill>
              <a:latin typeface="Karla"/>
              <a:ea typeface="Karla"/>
              <a:cs typeface="Karla"/>
              <a:sym typeface="Karl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Karla"/>
              <a:buChar char="▸"/>
            </a:pPr>
            <a:r>
              <a:rPr lang="en" sz="1800" dirty="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rPr>
              <a:t>Breakout 3: </a:t>
            </a:r>
            <a:r>
              <a:rPr lang="en" sz="1800" u="sng" dirty="0">
                <a:solidFill>
                  <a:schemeClr val="hlink"/>
                </a:solidFill>
                <a:latin typeface="Karla"/>
                <a:ea typeface="Karla"/>
                <a:cs typeface="Karla"/>
                <a:sym typeface="Karla"/>
              </a:rPr>
              <a:t>Project Goals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F51B5"/>
        </a:solidFill>
        <a:effectLst/>
      </p:bgPr>
    </p:bg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3"/>
          <p:cNvSpPr txBox="1">
            <a:spLocks noGrp="1"/>
          </p:cNvSpPr>
          <p:nvPr>
            <p:ph type="title"/>
          </p:nvPr>
        </p:nvSpPr>
        <p:spPr>
          <a:xfrm>
            <a:off x="788850" y="666525"/>
            <a:ext cx="4801500" cy="409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Refining </a:t>
            </a:r>
            <a:endParaRPr/>
          </a:p>
        </p:txBody>
      </p:sp>
      <p:sp>
        <p:nvSpPr>
          <p:cNvPr id="157" name="Google Shape;157;p23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sp>
        <p:nvSpPr>
          <p:cNvPr id="158" name="Google Shape;158;p23"/>
          <p:cNvSpPr txBox="1"/>
          <p:nvPr/>
        </p:nvSpPr>
        <p:spPr>
          <a:xfrm>
            <a:off x="576175" y="1160100"/>
            <a:ext cx="7264800" cy="391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Karla"/>
              <a:buChar char="▸"/>
            </a:pPr>
            <a:r>
              <a:rPr lang="en" sz="1800" dirty="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rPr>
              <a:t>Breakout 1: </a:t>
            </a:r>
            <a:r>
              <a:rPr lang="en" sz="1800" u="sng" dirty="0">
                <a:solidFill>
                  <a:schemeClr val="hlink"/>
                </a:solidFill>
                <a:latin typeface="Karla"/>
                <a:ea typeface="Karla"/>
                <a:cs typeface="Karla"/>
                <a:sym typeface="Karla"/>
              </a:rPr>
              <a:t>Content Ideas</a:t>
            </a:r>
            <a:endParaRPr sz="1800" dirty="0">
              <a:solidFill>
                <a:schemeClr val="dk1"/>
              </a:solidFill>
              <a:latin typeface="Karla"/>
              <a:ea typeface="Karla"/>
              <a:cs typeface="Karla"/>
              <a:sym typeface="Karl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Karla"/>
              <a:buChar char="▸"/>
            </a:pPr>
            <a:r>
              <a:rPr lang="en" sz="1800" dirty="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rPr>
              <a:t>Breakout 2: </a:t>
            </a:r>
            <a:r>
              <a:rPr lang="en" sz="1800" u="sng" dirty="0">
                <a:solidFill>
                  <a:schemeClr val="hlink"/>
                </a:solidFill>
                <a:latin typeface="Karla"/>
                <a:ea typeface="Karla"/>
                <a:cs typeface="Karla"/>
                <a:sym typeface="Karla"/>
              </a:rPr>
              <a:t>Marketing Ideas</a:t>
            </a:r>
            <a:endParaRPr sz="1800" dirty="0">
              <a:solidFill>
                <a:schemeClr val="dk1"/>
              </a:solidFill>
              <a:latin typeface="Karla"/>
              <a:ea typeface="Karla"/>
              <a:cs typeface="Karla"/>
              <a:sym typeface="Karl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Karla"/>
              <a:buChar char="▸"/>
            </a:pPr>
            <a:r>
              <a:rPr lang="en" sz="1800" dirty="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rPr>
              <a:t>Breakout 3: </a:t>
            </a:r>
            <a:r>
              <a:rPr lang="en" sz="1800" u="sng" dirty="0">
                <a:solidFill>
                  <a:schemeClr val="hlink"/>
                </a:solidFill>
                <a:latin typeface="Karla"/>
                <a:ea typeface="Karla"/>
                <a:cs typeface="Karla"/>
                <a:sym typeface="Karla"/>
              </a:rPr>
              <a:t>Project Goals</a:t>
            </a:r>
            <a:endParaRPr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700" dirty="0">
                <a:latin typeface="Karla"/>
                <a:ea typeface="Karla"/>
                <a:cs typeface="Karla"/>
                <a:sym typeface="Karla"/>
              </a:rPr>
              <a:t>Tips for refining:</a:t>
            </a:r>
            <a:endParaRPr sz="1700" dirty="0">
              <a:latin typeface="Karla"/>
              <a:ea typeface="Karla"/>
              <a:cs typeface="Karla"/>
              <a:sym typeface="Karla"/>
            </a:endParaRPr>
          </a:p>
          <a:p>
            <a:pPr marL="457200" lvl="0" indent="-3429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Karla"/>
              <a:buChar char="▸"/>
            </a:pPr>
            <a:r>
              <a:rPr lang="en" sz="1800" dirty="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rPr>
              <a:t>Identify themes &amp; quickly group ideas</a:t>
            </a:r>
            <a:endParaRPr sz="1800" dirty="0">
              <a:solidFill>
                <a:schemeClr val="dk1"/>
              </a:solidFill>
              <a:latin typeface="Karla"/>
              <a:ea typeface="Karla"/>
              <a:cs typeface="Karla"/>
              <a:sym typeface="Karl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Karla"/>
              <a:buChar char="▸"/>
            </a:pPr>
            <a:r>
              <a:rPr lang="en" sz="1800" dirty="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rPr>
              <a:t>Summarize themes into 2-3 sentences</a:t>
            </a:r>
            <a:endParaRPr sz="1800" dirty="0">
              <a:solidFill>
                <a:schemeClr val="dk1"/>
              </a:solidFill>
              <a:latin typeface="Karla"/>
              <a:ea typeface="Karla"/>
              <a:cs typeface="Karla"/>
              <a:sym typeface="Karl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Karla"/>
              <a:buChar char="▸"/>
            </a:pPr>
            <a:r>
              <a:rPr lang="en" sz="1800" dirty="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rPr>
              <a:t>Identify what excites/interests you about these ideas/themes</a:t>
            </a:r>
            <a:endParaRPr sz="1800" dirty="0">
              <a:solidFill>
                <a:schemeClr val="dk1"/>
              </a:solidFill>
              <a:latin typeface="Karla"/>
              <a:ea typeface="Karla"/>
              <a:cs typeface="Karla"/>
              <a:sym typeface="Karl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Karla"/>
              <a:buChar char="▸"/>
            </a:pPr>
            <a:r>
              <a:rPr lang="en" sz="1800" dirty="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rPr>
              <a:t>Consider: </a:t>
            </a:r>
            <a:endParaRPr sz="1800" dirty="0">
              <a:solidFill>
                <a:schemeClr val="dk1"/>
              </a:solidFill>
              <a:latin typeface="Karla"/>
              <a:ea typeface="Karla"/>
              <a:cs typeface="Karla"/>
              <a:sym typeface="Karla"/>
            </a:endParaRPr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Karla"/>
              <a:buChar char="▹"/>
            </a:pPr>
            <a:r>
              <a:rPr lang="en" sz="1800" dirty="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rPr>
              <a:t>How would you convey your summary in a way that would make sense to someone unfamiliar to the project?</a:t>
            </a:r>
            <a:endParaRPr sz="1800" dirty="0">
              <a:solidFill>
                <a:schemeClr val="dk1"/>
              </a:solidFill>
              <a:latin typeface="Karla"/>
              <a:ea typeface="Karla"/>
              <a:cs typeface="Karla"/>
              <a:sym typeface="Karla"/>
            </a:endParaRPr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Karla"/>
              <a:buChar char="▹"/>
            </a:pPr>
            <a:r>
              <a:rPr lang="en" sz="1800" dirty="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rPr>
              <a:t>Why do these themes stand out to your group?</a:t>
            </a:r>
            <a:endParaRPr sz="1800" dirty="0">
              <a:solidFill>
                <a:schemeClr val="dk1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107"/>
        </a:solidFill>
        <a:effectLst/>
      </p:bgPr>
    </p:bg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4"/>
          <p:cNvSpPr txBox="1">
            <a:spLocks noGrp="1"/>
          </p:cNvSpPr>
          <p:nvPr>
            <p:ph type="title"/>
          </p:nvPr>
        </p:nvSpPr>
        <p:spPr>
          <a:xfrm>
            <a:off x="999750" y="2095925"/>
            <a:ext cx="4801500" cy="409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Share Out </a:t>
            </a:r>
            <a:endParaRPr/>
          </a:p>
        </p:txBody>
      </p:sp>
      <p:sp>
        <p:nvSpPr>
          <p:cNvPr id="164" name="Google Shape;164;p24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rviragus template">
  <a:themeElements>
    <a:clrScheme name="Custom 347">
      <a:dk1>
        <a:srgbClr val="666666"/>
      </a:dk1>
      <a:lt1>
        <a:srgbClr val="FFFFFF"/>
      </a:lt1>
      <a:dk2>
        <a:srgbClr val="999999"/>
      </a:dk2>
      <a:lt2>
        <a:srgbClr val="FFFFFF"/>
      </a:lt2>
      <a:accent1>
        <a:srgbClr val="8BC34A"/>
      </a:accent1>
      <a:accent2>
        <a:srgbClr val="00BCD4"/>
      </a:accent2>
      <a:accent3>
        <a:srgbClr val="9C27B0"/>
      </a:accent3>
      <a:accent4>
        <a:srgbClr val="E91E63"/>
      </a:accent4>
      <a:accent5>
        <a:srgbClr val="FF9800"/>
      </a:accent5>
      <a:accent6>
        <a:srgbClr val="FFEB3B"/>
      </a:accent6>
      <a:hlink>
        <a:srgbClr val="2196F3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258</Words>
  <Application>Microsoft Office PowerPoint</Application>
  <PresentationFormat>On-screen Show (16:9)</PresentationFormat>
  <Paragraphs>45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Montserrat</vt:lpstr>
      <vt:lpstr>Arial</vt:lpstr>
      <vt:lpstr>Karla</vt:lpstr>
      <vt:lpstr>Arviragus template</vt:lpstr>
      <vt:lpstr> Activity: Ideation Rounds</vt:lpstr>
      <vt:lpstr>Ideation Rounds </vt:lpstr>
      <vt:lpstr>Round One: 10 Minutes</vt:lpstr>
      <vt:lpstr>Round Two  </vt:lpstr>
      <vt:lpstr>Round Three </vt:lpstr>
      <vt:lpstr>Refining </vt:lpstr>
      <vt:lpstr>Share Out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Activity: Ideation Rounds</dc:title>
  <cp:lastModifiedBy>Maggie Faber</cp:lastModifiedBy>
  <cp:revision>1</cp:revision>
  <dcterms:modified xsi:type="dcterms:W3CDTF">2022-07-26T17:41:51Z</dcterms:modified>
</cp:coreProperties>
</file>