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
  </p:notesMasterIdLst>
  <p:sldIdLst>
    <p:sldId id="268" r:id="rId2"/>
    <p:sldId id="269" r:id="rId3"/>
    <p:sldId id="270" r:id="rId4"/>
  </p:sldIdLst>
  <p:sldSz cx="9144000" cy="5143500" type="screen16x9"/>
  <p:notesSz cx="6858000" cy="9144000"/>
  <p:embeddedFontLst>
    <p:embeddedFont>
      <p:font typeface="Open Sans" panose="020B0606030504020204" pitchFamily="34" charset="0"/>
      <p:regular r:id="rId6"/>
      <p:bold r:id="rId7"/>
      <p:italic r:id="rId8"/>
      <p:boldItalic r:id="rId9"/>
    </p:embeddedFont>
    <p:embeddedFont>
      <p:font typeface="PT Sans Narrow" panose="020B0506020203020204" pitchFamily="34" charset="0"/>
      <p:regular r:id="rId10"/>
      <p:bold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cfbf5814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cfbf5814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cfbf5814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cfbf5814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Next Year’s Headline &amp; 2 Author Story</a:t>
            </a:r>
            <a:endParaRPr/>
          </a:p>
        </p:txBody>
      </p:sp>
      <p:sp>
        <p:nvSpPr>
          <p:cNvPr id="135" name="Google Shape;135;p25"/>
          <p:cNvSpPr txBox="1"/>
          <p:nvPr/>
        </p:nvSpPr>
        <p:spPr>
          <a:xfrm>
            <a:off x="1197000" y="3003350"/>
            <a:ext cx="6800700" cy="152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latin typeface="Open Sans"/>
                <a:ea typeface="Open Sans"/>
                <a:cs typeface="Open Sans"/>
                <a:sym typeface="Open Sans"/>
              </a:rPr>
              <a:t>To help us turn from problem inquiry to problem solving. </a:t>
            </a:r>
            <a:endParaRPr sz="1800">
              <a:latin typeface="Open Sans"/>
              <a:ea typeface="Open Sans"/>
              <a:cs typeface="Open Sans"/>
              <a:sym typeface="Open Sans"/>
            </a:endParaRPr>
          </a:p>
          <a:p>
            <a:pPr marL="0" lvl="0" indent="0" algn="l" rtl="0">
              <a:lnSpc>
                <a:spcPct val="115000"/>
              </a:lnSpc>
              <a:spcBef>
                <a:spcPts val="0"/>
              </a:spcBef>
              <a:spcAft>
                <a:spcPts val="0"/>
              </a:spcAft>
              <a:buNone/>
            </a:pPr>
            <a:r>
              <a:rPr lang="en" sz="1800">
                <a:latin typeface="Open Sans"/>
                <a:ea typeface="Open Sans"/>
                <a:cs typeface="Open Sans"/>
                <a:sym typeface="Open Sans"/>
              </a:rPr>
              <a:t>Break individual patterns of thinking by creating a story together and making new associations</a:t>
            </a:r>
            <a:endParaRPr sz="180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Year’s Headline &amp; 2 Author Story</a:t>
            </a:r>
            <a:endParaRPr/>
          </a:p>
        </p:txBody>
      </p:sp>
      <p:sp>
        <p:nvSpPr>
          <p:cNvPr id="141" name="Google Shape;141;p26"/>
          <p:cNvSpPr txBox="1">
            <a:spLocks noGrp="1"/>
          </p:cNvSpPr>
          <p:nvPr>
            <p:ph type="body" idx="1"/>
          </p:nvPr>
        </p:nvSpPr>
        <p:spPr>
          <a:xfrm>
            <a:off x="311700" y="1266325"/>
            <a:ext cx="8520600" cy="35256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AutoNum type="arabicPeriod"/>
            </a:pPr>
            <a:r>
              <a:rPr lang="en" sz="1600">
                <a:solidFill>
                  <a:srgbClr val="000000"/>
                </a:solidFill>
              </a:rPr>
              <a:t>Find a partner</a:t>
            </a:r>
            <a:endParaRPr sz="1600">
              <a:solidFill>
                <a:srgbClr val="000000"/>
              </a:solidFill>
            </a:endParaRPr>
          </a:p>
          <a:p>
            <a:pPr marL="457200" lvl="0" indent="-330200" algn="l" rtl="0">
              <a:spcBef>
                <a:spcPts val="0"/>
              </a:spcBef>
              <a:spcAft>
                <a:spcPts val="0"/>
              </a:spcAft>
              <a:buClr>
                <a:srgbClr val="000000"/>
              </a:buClr>
              <a:buSzPts val="1600"/>
              <a:buAutoNum type="arabicPeriod"/>
            </a:pPr>
            <a:r>
              <a:rPr lang="en" sz="1600">
                <a:solidFill>
                  <a:srgbClr val="000000"/>
                </a:solidFill>
              </a:rPr>
              <a:t>Keep in mind the insights produced earlier in the session.</a:t>
            </a:r>
            <a:endParaRPr sz="1600">
              <a:solidFill>
                <a:srgbClr val="000000"/>
              </a:solidFill>
            </a:endParaRPr>
          </a:p>
          <a:p>
            <a:pPr marL="457200" lvl="0" indent="-330200" algn="l" rtl="0">
              <a:spcBef>
                <a:spcPts val="0"/>
              </a:spcBef>
              <a:spcAft>
                <a:spcPts val="0"/>
              </a:spcAft>
              <a:buClr>
                <a:srgbClr val="000000"/>
              </a:buClr>
              <a:buSzPts val="1600"/>
              <a:buAutoNum type="arabicPeriod"/>
            </a:pPr>
            <a:r>
              <a:rPr lang="en" sz="1600">
                <a:solidFill>
                  <a:srgbClr val="000000"/>
                </a:solidFill>
              </a:rPr>
              <a:t>As a pair, imagine into the future, to a time when your experience using the UW Libraries as a first generation student is even better or stronger than it is now. If the UW Daily were to report on this, what would the headline say? Think big and also think specifically!</a:t>
            </a:r>
            <a:endParaRPr sz="1600">
              <a:solidFill>
                <a:srgbClr val="000000"/>
              </a:solidFill>
            </a:endParaRPr>
          </a:p>
          <a:p>
            <a:pPr marL="457200" lvl="0" indent="-330200" algn="l" rtl="0">
              <a:spcBef>
                <a:spcPts val="0"/>
              </a:spcBef>
              <a:spcAft>
                <a:spcPts val="0"/>
              </a:spcAft>
              <a:buClr>
                <a:srgbClr val="000000"/>
              </a:buClr>
              <a:buSzPts val="1600"/>
              <a:buAutoNum type="arabicPeriod"/>
            </a:pPr>
            <a:r>
              <a:rPr lang="en" sz="1600">
                <a:solidFill>
                  <a:srgbClr val="000000"/>
                </a:solidFill>
              </a:rPr>
              <a:t>Within your pair, you will create the headline by going back and forth in providing one word each towards the headline. Record your headline on a piece of paper.</a:t>
            </a:r>
            <a:endParaRPr sz="1600">
              <a:solidFill>
                <a:srgbClr val="000000"/>
              </a:solidFill>
            </a:endParaRPr>
          </a:p>
          <a:p>
            <a:pPr marL="914400" lvl="1" indent="-330200" algn="l" rtl="0">
              <a:spcBef>
                <a:spcPts val="0"/>
              </a:spcBef>
              <a:spcAft>
                <a:spcPts val="0"/>
              </a:spcAft>
              <a:buClr>
                <a:srgbClr val="000000"/>
              </a:buClr>
              <a:buSzPts val="1600"/>
              <a:buAutoNum type="alphaLcPeriod"/>
            </a:pPr>
            <a:r>
              <a:rPr lang="en" sz="1600">
                <a:solidFill>
                  <a:srgbClr val="000000"/>
                </a:solidFill>
              </a:rPr>
              <a:t>Words like “and, an, a, by, the” etc. do not count as your turn.</a:t>
            </a:r>
            <a:endParaRPr sz="1600">
              <a:solidFill>
                <a:srgbClr val="000000"/>
              </a:solidFill>
            </a:endParaRPr>
          </a:p>
          <a:p>
            <a:pPr marL="457200" lvl="0" indent="-330200" algn="l" rtl="0">
              <a:spcBef>
                <a:spcPts val="0"/>
              </a:spcBef>
              <a:spcAft>
                <a:spcPts val="0"/>
              </a:spcAft>
              <a:buClr>
                <a:srgbClr val="000000"/>
              </a:buClr>
              <a:buSzPts val="1600"/>
              <a:buAutoNum type="arabicPeriod"/>
            </a:pPr>
            <a:r>
              <a:rPr lang="en" sz="1600">
                <a:solidFill>
                  <a:srgbClr val="000000"/>
                </a:solidFill>
              </a:rPr>
              <a:t>Repeat this process until you have 2 or 3 headlines.</a:t>
            </a:r>
            <a:endParaRPr sz="1600">
              <a:solidFill>
                <a:srgbClr val="000000"/>
              </a:solidFill>
            </a:endParaRPr>
          </a:p>
          <a:p>
            <a:pPr marL="457200" lvl="0" indent="-330200" algn="l" rtl="0">
              <a:spcBef>
                <a:spcPts val="0"/>
              </a:spcBef>
              <a:spcAft>
                <a:spcPts val="0"/>
              </a:spcAft>
              <a:buClr>
                <a:srgbClr val="000000"/>
              </a:buClr>
              <a:buSzPts val="1600"/>
              <a:buAutoNum type="arabicPeriod"/>
            </a:pPr>
            <a:r>
              <a:rPr lang="en" sz="1600">
                <a:solidFill>
                  <a:srgbClr val="000000"/>
                </a:solidFill>
              </a:rPr>
              <a:t>Then choose 1 headline that most fully represents your future hopes.</a:t>
            </a:r>
            <a:endParaRPr sz="1600">
              <a:solidFill>
                <a:srgbClr val="000000"/>
              </a:solidFill>
            </a:endParaRPr>
          </a:p>
          <a:p>
            <a:pPr marL="457200" lvl="0" indent="-330200" algn="l" rtl="0">
              <a:spcBef>
                <a:spcPts val="0"/>
              </a:spcBef>
              <a:spcAft>
                <a:spcPts val="0"/>
              </a:spcAft>
              <a:buClr>
                <a:srgbClr val="000000"/>
              </a:buClr>
              <a:buSzPts val="1600"/>
              <a:buAutoNum type="arabicPeriod"/>
            </a:pPr>
            <a:r>
              <a:rPr lang="en" sz="1600">
                <a:solidFill>
                  <a:srgbClr val="000000"/>
                </a:solidFill>
              </a:rPr>
              <a:t>We will share our headlines with the full group.</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EB12D350-73CC-0520-BCCC-505C6EDC7D48}"/>
              </a:ext>
            </a:extLst>
          </p:cNvPr>
          <p:cNvPicPr>
            <a:picLocks noChangeAspect="1"/>
          </p:cNvPicPr>
          <p:nvPr/>
        </p:nvPicPr>
        <p:blipFill rotWithShape="1">
          <a:blip r:embed="rId2"/>
          <a:srcRect t="14982" b="11910"/>
          <a:stretch/>
        </p:blipFill>
        <p:spPr>
          <a:xfrm>
            <a:off x="2098657" y="54581"/>
            <a:ext cx="5164581" cy="5034337"/>
          </a:xfrm>
          <a:prstGeom prst="rect">
            <a:avLst/>
          </a:prstGeom>
        </p:spPr>
      </p:pic>
    </p:spTree>
    <p:extLst>
      <p:ext uri="{BB962C8B-B14F-4D97-AF65-F5344CB8AC3E}">
        <p14:creationId xmlns:p14="http://schemas.microsoft.com/office/powerpoint/2010/main" val="276269382"/>
      </p:ext>
    </p:extLst>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Words>
  <Application>Microsoft Office PowerPoint</Application>
  <PresentationFormat>On-screen Show (16:9)</PresentationFormat>
  <Paragraphs>12</Paragraphs>
  <Slides>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Open Sans</vt:lpstr>
      <vt:lpstr>PT Sans Narrow</vt:lpstr>
      <vt:lpstr>Tropic</vt:lpstr>
      <vt:lpstr>Next Year’s Headline &amp; 2 Author Story</vt:lpstr>
      <vt:lpstr>Next Year’s Headline &amp; 2 Author Story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Year’s Headline &amp; 2 Author Story</dc:title>
  <cp:lastModifiedBy>Maggie Faber</cp:lastModifiedBy>
  <cp:revision>1</cp:revision>
  <dcterms:modified xsi:type="dcterms:W3CDTF">2022-07-26T16:37:20Z</dcterms:modified>
</cp:coreProperties>
</file>