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62" r:id="rId2"/>
  </p:sldIdLst>
  <p:sldSz cx="9144000" cy="5143500" type="screen16x9"/>
  <p:notesSz cx="6858000" cy="9144000"/>
  <p:embeddedFontLst>
    <p:embeddedFont>
      <p:font typeface="Bangers" panose="020B0604020202020204" charset="0"/>
      <p:regular r:id="rId4"/>
    </p:embeddedFont>
    <p:embeddedFont>
      <p:font typeface="Open Sans" panose="020B0606030504020204" pitchFamily="34" charset="0"/>
      <p:regular r:id="rId5"/>
      <p:bold r:id="rId6"/>
      <p:italic r:id="rId7"/>
      <p:boldItalic r:id="rId8"/>
    </p:embeddedFont>
    <p:embeddedFont>
      <p:font typeface="PT Sans Narrow" panose="020B0506020203020204" pitchFamily="34" charset="0"/>
      <p:regular r:id="rId9"/>
      <p:bold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90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7e382f5d6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7e382f5d6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7" r:id="rId5"/>
    <p:sldLayoutId id="2147483658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/>
          <p:nvPr/>
        </p:nvSpPr>
        <p:spPr>
          <a:xfrm>
            <a:off x="311700" y="100750"/>
            <a:ext cx="8520600" cy="160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AB40"/>
                </a:solidFill>
                <a:latin typeface="Bangers"/>
                <a:ea typeface="Bangers"/>
                <a:cs typeface="Bangers"/>
                <a:sym typeface="Bangers"/>
              </a:rPr>
              <a:t>Golden 5 Brainstorming Activity!</a:t>
            </a:r>
            <a:endParaRPr sz="1200">
              <a:solidFill>
                <a:srgbClr val="FFAB40"/>
              </a:solidFill>
              <a:latin typeface="Bangers"/>
              <a:ea typeface="Bangers"/>
              <a:cs typeface="Bangers"/>
              <a:sym typeface="Banger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000000"/>
              </a:solidFill>
            </a:endParaRPr>
          </a:p>
        </p:txBody>
      </p:sp>
      <p:sp>
        <p:nvSpPr>
          <p:cNvPr id="107" name="Google Shape;107;p19"/>
          <p:cNvSpPr txBox="1"/>
          <p:nvPr/>
        </p:nvSpPr>
        <p:spPr>
          <a:xfrm>
            <a:off x="311700" y="803350"/>
            <a:ext cx="26931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595959"/>
                </a:solidFill>
              </a:rPr>
              <a:t>First Round</a:t>
            </a:r>
            <a:r>
              <a:rPr lang="en">
                <a:solidFill>
                  <a:srgbClr val="595959"/>
                </a:solidFill>
              </a:rPr>
              <a:t>: Everyone will get 5 minutes to individually brainstorm  as many as ideas as they can then will select their top 5 personal favorite ideas</a:t>
            </a:r>
            <a:endParaRPr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595959"/>
                </a:solidFill>
              </a:rPr>
              <a:t>Second Round: </a:t>
            </a:r>
            <a:r>
              <a:rPr lang="en">
                <a:solidFill>
                  <a:srgbClr val="595959"/>
                </a:solidFill>
              </a:rPr>
              <a:t>Pair up with a partner and share each others top 5. Then collectively, choose a new top 5 from the 10 ideas.  </a:t>
            </a:r>
            <a:endParaRPr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595959"/>
                </a:solidFill>
              </a:rPr>
              <a:t>Third Round:</a:t>
            </a:r>
            <a:r>
              <a:rPr lang="en">
                <a:solidFill>
                  <a:srgbClr val="595959"/>
                </a:solidFill>
              </a:rPr>
              <a:t> Team up with another team of 2 and repeat the process: </a:t>
            </a:r>
            <a:endParaRPr>
              <a:solidFill>
                <a:srgbClr val="595959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b="1">
                <a:solidFill>
                  <a:srgbClr val="595959"/>
                </a:solidFill>
              </a:rPr>
              <a:t>Fourth Round:</a:t>
            </a:r>
            <a:r>
              <a:rPr lang="en">
                <a:solidFill>
                  <a:srgbClr val="595959"/>
                </a:solidFill>
              </a:rPr>
              <a:t> Everyone comes together and comes up with a collective top 5. This is our </a:t>
            </a:r>
            <a:r>
              <a:rPr lang="en" sz="1800">
                <a:solidFill>
                  <a:srgbClr val="FFAB40"/>
                </a:solidFill>
                <a:latin typeface="Bangers"/>
                <a:ea typeface="Bangers"/>
                <a:cs typeface="Bangers"/>
                <a:sym typeface="Bangers"/>
              </a:rPr>
              <a:t>“Golden 5”</a:t>
            </a:r>
            <a:r>
              <a:rPr lang="en">
                <a:solidFill>
                  <a:srgbClr val="595959"/>
                </a:solidFill>
              </a:rPr>
              <a:t> </a:t>
            </a:r>
            <a:endParaRPr>
              <a:solidFill>
                <a:srgbClr val="595959"/>
              </a:solidFill>
            </a:endParaRPr>
          </a:p>
        </p:txBody>
      </p:sp>
      <p:pic>
        <p:nvPicPr>
          <p:cNvPr id="108" name="Google Shape;108;p19"/>
          <p:cNvPicPr preferRelativeResize="0"/>
          <p:nvPr/>
        </p:nvPicPr>
        <p:blipFill rotWithShape="1">
          <a:blip r:embed="rId3">
            <a:alphaModFix/>
          </a:blip>
          <a:srcRect t="7186" b="4638"/>
          <a:stretch/>
        </p:blipFill>
        <p:spPr>
          <a:xfrm>
            <a:off x="3432450" y="1499650"/>
            <a:ext cx="5003714" cy="3416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9"/>
          <p:cNvSpPr txBox="1"/>
          <p:nvPr/>
        </p:nvSpPr>
        <p:spPr>
          <a:xfrm>
            <a:off x="7335200" y="3200925"/>
            <a:ext cx="1182000" cy="1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AB40"/>
                </a:solidFill>
                <a:highlight>
                  <a:srgbClr val="FFFFFF"/>
                </a:highlight>
                <a:latin typeface="Bangers"/>
                <a:ea typeface="Bangers"/>
                <a:cs typeface="Bangers"/>
                <a:sym typeface="Bangers"/>
              </a:rPr>
              <a:t>Golden 5</a:t>
            </a:r>
            <a:endParaRPr sz="2400">
              <a:solidFill>
                <a:srgbClr val="FFAB40"/>
              </a:solidFill>
              <a:highlight>
                <a:srgbClr val="FFFFFF"/>
              </a:highlight>
              <a:latin typeface="Bangers"/>
              <a:ea typeface="Bangers"/>
              <a:cs typeface="Bangers"/>
              <a:sym typeface="Bangers"/>
            </a:endParaRPr>
          </a:p>
        </p:txBody>
      </p:sp>
      <p:sp>
        <p:nvSpPr>
          <p:cNvPr id="110" name="Google Shape;110;p19"/>
          <p:cNvSpPr txBox="1"/>
          <p:nvPr/>
        </p:nvSpPr>
        <p:spPr>
          <a:xfrm>
            <a:off x="3646900" y="1460275"/>
            <a:ext cx="565800" cy="12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</a:t>
            </a:r>
            <a:endParaRPr/>
          </a:p>
        </p:txBody>
      </p:sp>
      <p:sp>
        <p:nvSpPr>
          <p:cNvPr id="111" name="Google Shape;111;p19"/>
          <p:cNvSpPr txBox="1"/>
          <p:nvPr/>
        </p:nvSpPr>
        <p:spPr>
          <a:xfrm>
            <a:off x="3646900" y="1804325"/>
            <a:ext cx="451200" cy="2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</a:t>
            </a:r>
            <a:endParaRPr/>
          </a:p>
        </p:txBody>
      </p:sp>
      <p:sp>
        <p:nvSpPr>
          <p:cNvPr id="112" name="Google Shape;112;p19"/>
          <p:cNvSpPr txBox="1"/>
          <p:nvPr/>
        </p:nvSpPr>
        <p:spPr>
          <a:xfrm>
            <a:off x="3734950" y="2331850"/>
            <a:ext cx="275100" cy="1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</a:t>
            </a:r>
            <a:endParaRPr/>
          </a:p>
        </p:txBody>
      </p:sp>
      <p:sp>
        <p:nvSpPr>
          <p:cNvPr id="113" name="Google Shape;113;p19"/>
          <p:cNvSpPr txBox="1"/>
          <p:nvPr/>
        </p:nvSpPr>
        <p:spPr>
          <a:xfrm>
            <a:off x="3704350" y="2607100"/>
            <a:ext cx="336300" cy="2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</a:t>
            </a:r>
            <a:endParaRPr/>
          </a:p>
        </p:txBody>
      </p:sp>
      <p:sp>
        <p:nvSpPr>
          <p:cNvPr id="114" name="Google Shape;114;p19"/>
          <p:cNvSpPr txBox="1"/>
          <p:nvPr/>
        </p:nvSpPr>
        <p:spPr>
          <a:xfrm>
            <a:off x="3753925" y="3149950"/>
            <a:ext cx="214200" cy="2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</a:t>
            </a:r>
            <a:endParaRPr/>
          </a:p>
        </p:txBody>
      </p:sp>
      <p:sp>
        <p:nvSpPr>
          <p:cNvPr id="115" name="Google Shape;115;p19"/>
          <p:cNvSpPr txBox="1"/>
          <p:nvPr/>
        </p:nvSpPr>
        <p:spPr>
          <a:xfrm>
            <a:off x="3738650" y="3501625"/>
            <a:ext cx="275100" cy="2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</a:t>
            </a:r>
            <a:endParaRPr/>
          </a:p>
        </p:txBody>
      </p:sp>
      <p:sp>
        <p:nvSpPr>
          <p:cNvPr id="116" name="Google Shape;116;p19"/>
          <p:cNvSpPr txBox="1"/>
          <p:nvPr/>
        </p:nvSpPr>
        <p:spPr>
          <a:xfrm>
            <a:off x="3738650" y="3960375"/>
            <a:ext cx="275100" cy="2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</a:t>
            </a:r>
            <a:endParaRPr/>
          </a:p>
        </p:txBody>
      </p:sp>
      <p:sp>
        <p:nvSpPr>
          <p:cNvPr id="117" name="Google Shape;117;p19"/>
          <p:cNvSpPr txBox="1"/>
          <p:nvPr/>
        </p:nvSpPr>
        <p:spPr>
          <a:xfrm>
            <a:off x="3704350" y="4319700"/>
            <a:ext cx="214200" cy="1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</a:t>
            </a:r>
            <a:endParaRPr/>
          </a:p>
        </p:txBody>
      </p:sp>
      <p:sp>
        <p:nvSpPr>
          <p:cNvPr id="118" name="Google Shape;118;p19"/>
          <p:cNvSpPr txBox="1"/>
          <p:nvPr/>
        </p:nvSpPr>
        <p:spPr>
          <a:xfrm>
            <a:off x="4931325" y="1613225"/>
            <a:ext cx="611700" cy="1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A,B</a:t>
            </a:r>
            <a:endParaRPr/>
          </a:p>
        </p:txBody>
      </p:sp>
      <p:sp>
        <p:nvSpPr>
          <p:cNvPr id="119" name="Google Shape;119;p19"/>
          <p:cNvSpPr txBox="1"/>
          <p:nvPr/>
        </p:nvSpPr>
        <p:spPr>
          <a:xfrm>
            <a:off x="4954275" y="2416000"/>
            <a:ext cx="565800" cy="1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C,D</a:t>
            </a:r>
            <a:endParaRPr/>
          </a:p>
        </p:txBody>
      </p:sp>
      <p:sp>
        <p:nvSpPr>
          <p:cNvPr id="120" name="Google Shape;120;p19"/>
          <p:cNvSpPr txBox="1"/>
          <p:nvPr/>
        </p:nvSpPr>
        <p:spPr>
          <a:xfrm>
            <a:off x="5023075" y="3226400"/>
            <a:ext cx="611700" cy="2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E,F</a:t>
            </a:r>
            <a:endParaRPr/>
          </a:p>
        </p:txBody>
      </p:sp>
      <p:sp>
        <p:nvSpPr>
          <p:cNvPr id="121" name="Google Shape;121;p19"/>
          <p:cNvSpPr txBox="1"/>
          <p:nvPr/>
        </p:nvSpPr>
        <p:spPr>
          <a:xfrm>
            <a:off x="4938975" y="4036825"/>
            <a:ext cx="611700" cy="2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G,H</a:t>
            </a:r>
            <a:endParaRPr/>
          </a:p>
        </p:txBody>
      </p:sp>
      <p:sp>
        <p:nvSpPr>
          <p:cNvPr id="122" name="Google Shape;122;p19"/>
          <p:cNvSpPr txBox="1"/>
          <p:nvPr/>
        </p:nvSpPr>
        <p:spPr>
          <a:xfrm>
            <a:off x="6093450" y="1865500"/>
            <a:ext cx="978600" cy="4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A,B,C,D</a:t>
            </a:r>
            <a:endParaRPr/>
          </a:p>
        </p:txBody>
      </p:sp>
      <p:sp>
        <p:nvSpPr>
          <p:cNvPr id="123" name="Google Shape;123;p19"/>
          <p:cNvSpPr txBox="1"/>
          <p:nvPr/>
        </p:nvSpPr>
        <p:spPr>
          <a:xfrm>
            <a:off x="6017000" y="3654550"/>
            <a:ext cx="917400" cy="2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E,F,G,H</a:t>
            </a:r>
            <a:endParaRPr/>
          </a:p>
        </p:txBody>
      </p:sp>
      <p:sp>
        <p:nvSpPr>
          <p:cNvPr id="124" name="Google Shape;124;p19"/>
          <p:cNvSpPr txBox="1"/>
          <p:nvPr/>
        </p:nvSpPr>
        <p:spPr>
          <a:xfrm>
            <a:off x="7530800" y="2974100"/>
            <a:ext cx="864000" cy="1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ALL</a:t>
            </a:r>
            <a:endParaRPr/>
          </a:p>
        </p:txBody>
      </p:sp>
      <p:sp>
        <p:nvSpPr>
          <p:cNvPr id="125" name="Google Shape;125;p19"/>
          <p:cNvSpPr txBox="1"/>
          <p:nvPr/>
        </p:nvSpPr>
        <p:spPr>
          <a:xfrm>
            <a:off x="5680575" y="4510800"/>
            <a:ext cx="3379200" cy="3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*You can come up with new ideas at any time during the process, just make sure at end of each round you have a top 5</a:t>
            </a:r>
            <a:endParaRPr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</Words>
  <Application>Microsoft Office PowerPoint</Application>
  <PresentationFormat>On-screen Show (16:9)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Open Sans</vt:lpstr>
      <vt:lpstr>Arial</vt:lpstr>
      <vt:lpstr>PT Sans Narrow</vt:lpstr>
      <vt:lpstr>Bangers</vt:lpstr>
      <vt:lpstr>Tropic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Maggie Faber</cp:lastModifiedBy>
  <cp:revision>1</cp:revision>
  <dcterms:modified xsi:type="dcterms:W3CDTF">2022-07-26T16:15:05Z</dcterms:modified>
</cp:coreProperties>
</file>