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 id="2147483664" r:id="rId2"/>
  </p:sldMasterIdLst>
  <p:notesMasterIdLst>
    <p:notesMasterId r:id="rId13"/>
  </p:notesMasterIdLst>
  <p:sldIdLst>
    <p:sldId id="271" r:id="rId3"/>
    <p:sldId id="272" r:id="rId4"/>
    <p:sldId id="280" r:id="rId5"/>
    <p:sldId id="273" r:id="rId6"/>
    <p:sldId id="276" r:id="rId7"/>
    <p:sldId id="279" r:id="rId8"/>
    <p:sldId id="274" r:id="rId9"/>
    <p:sldId id="275" r:id="rId10"/>
    <p:sldId id="277" r:id="rId11"/>
    <p:sldId id="278"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Encode Sans" panose="020B0604020202020204" charset="0"/>
      <p:regular r:id="rId18"/>
      <p:bold r:id="rId19"/>
    </p:embeddedFont>
    <p:embeddedFont>
      <p:font typeface="Helvetica Neue" panose="020B0604020202020204" charset="0"/>
      <p:regular r:id="rId20"/>
      <p:bold r:id="rId21"/>
      <p:italic r:id="rId22"/>
      <p:boldItalic r:id="rId23"/>
    </p:embeddedFont>
    <p:embeddedFont>
      <p:font typeface="Karla" pitchFamily="2"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1345236e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1345236e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be telescoping in and out a bit during this project. For the past couple of weeks, we’ve spent time getting to know each other and exploring our experiences (and challenges) with the UW Libraries. We’re going to telescope out a bit now to consider your experiences as an online student at UW. When considering potential opportunities for us to focus on, it’s important not to focus just on those things that we can see immediately and directly about the Libraries (e.g., students might not know what’s available to them, the website could be improved) but also to see where there are challenges in your student experiences -- these could be things the Libraries could help address, but also provides us with valuable context for the ecosystem in which the Libraries operates.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1345236ec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1345236ec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1345236ec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1345236ec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48d2d9d6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48d2d9d6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748d2d9d6e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1345236ec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1345236ec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470ca2b80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470ca2b80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470ca2b80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470ca2b80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4b7ab5f2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74b7ab5f2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600"/>
              </a:spcBef>
              <a:spcAft>
                <a:spcPts val="0"/>
              </a:spcAft>
              <a:buClr>
                <a:srgbClr val="666666"/>
              </a:buClr>
              <a:buSzPts val="1100"/>
              <a:buFont typeface="Arial"/>
              <a:buChar char="▸"/>
            </a:pPr>
            <a:r>
              <a:rPr lang="en">
                <a:solidFill>
                  <a:srgbClr val="666666"/>
                </a:solidFill>
              </a:rPr>
              <a:t>10-15 minutes for individual maps</a:t>
            </a:r>
            <a:endParaRPr>
              <a:solidFill>
                <a:srgbClr val="666666"/>
              </a:solidFill>
            </a:endParaRPr>
          </a:p>
          <a:p>
            <a:pPr marL="457200" lvl="0" indent="-298450" algn="l" rtl="0">
              <a:spcBef>
                <a:spcPts val="0"/>
              </a:spcBef>
              <a:spcAft>
                <a:spcPts val="0"/>
              </a:spcAft>
              <a:buClr>
                <a:srgbClr val="666666"/>
              </a:buClr>
              <a:buSzPts val="1100"/>
              <a:buFont typeface="Arial"/>
              <a:buChar char="▸"/>
            </a:pPr>
            <a:r>
              <a:rPr lang="en">
                <a:solidFill>
                  <a:srgbClr val="666666"/>
                </a:solidFill>
              </a:rPr>
              <a:t>Breakout rooms in pairs</a:t>
            </a:r>
            <a:endParaRPr>
              <a:solidFill>
                <a:srgbClr val="666666"/>
              </a:solidFill>
            </a:endParaRPr>
          </a:p>
          <a:p>
            <a:pPr marL="457200" lvl="0" indent="-298450" algn="l" rtl="0">
              <a:spcBef>
                <a:spcPts val="0"/>
              </a:spcBef>
              <a:spcAft>
                <a:spcPts val="0"/>
              </a:spcAft>
              <a:buClr>
                <a:srgbClr val="666666"/>
              </a:buClr>
              <a:buSzPts val="1100"/>
              <a:buFont typeface="Arial"/>
              <a:buChar char="▸"/>
            </a:pPr>
            <a:r>
              <a:rPr lang="en">
                <a:solidFill>
                  <a:srgbClr val="666666"/>
                </a:solidFill>
              </a:rPr>
              <a:t>Each person shares their map</a:t>
            </a:r>
            <a:endParaRPr>
              <a:solidFill>
                <a:srgbClr val="666666"/>
              </a:solidFill>
            </a:endParaRPr>
          </a:p>
          <a:p>
            <a:pPr marL="914400" lvl="1" indent="-298450" algn="l" rtl="0">
              <a:spcBef>
                <a:spcPts val="0"/>
              </a:spcBef>
              <a:spcAft>
                <a:spcPts val="0"/>
              </a:spcAft>
              <a:buClr>
                <a:srgbClr val="666666"/>
              </a:buClr>
              <a:buSzPts val="1100"/>
              <a:buFont typeface="Arial"/>
              <a:buChar char="▹"/>
            </a:pPr>
            <a:r>
              <a:rPr lang="en">
                <a:solidFill>
                  <a:srgbClr val="666666"/>
                </a:solidFill>
              </a:rPr>
              <a:t>What’s on the map and why is it there?</a:t>
            </a:r>
            <a:endParaRPr>
              <a:solidFill>
                <a:srgbClr val="666666"/>
              </a:solidFill>
            </a:endParaRPr>
          </a:p>
          <a:p>
            <a:pPr marL="457200" lvl="0" indent="-298450" algn="l" rtl="0">
              <a:spcBef>
                <a:spcPts val="0"/>
              </a:spcBef>
              <a:spcAft>
                <a:spcPts val="0"/>
              </a:spcAft>
              <a:buClr>
                <a:srgbClr val="666666"/>
              </a:buClr>
              <a:buSzPts val="1100"/>
              <a:buFont typeface="Arial"/>
              <a:buChar char="▸"/>
            </a:pPr>
            <a:r>
              <a:rPr lang="en">
                <a:solidFill>
                  <a:srgbClr val="666666"/>
                </a:solidFill>
              </a:rPr>
              <a:t>Please ask questions and/or comment on each other’s maps (e.g., “could you tell me more about this part of the map?”)</a:t>
            </a:r>
            <a:endParaRPr>
              <a:solidFill>
                <a:srgbClr val="666666"/>
              </a:solidFill>
            </a:endParaRPr>
          </a:p>
          <a:p>
            <a:pPr marL="457200" lvl="0" indent="-298450" algn="l" rtl="0">
              <a:spcBef>
                <a:spcPts val="0"/>
              </a:spcBef>
              <a:spcAft>
                <a:spcPts val="0"/>
              </a:spcAft>
              <a:buClr>
                <a:srgbClr val="666666"/>
              </a:buClr>
              <a:buSzPts val="1100"/>
              <a:buFont typeface="Arial"/>
              <a:buChar char="▸"/>
            </a:pPr>
            <a:r>
              <a:rPr lang="en">
                <a:solidFill>
                  <a:srgbClr val="666666"/>
                </a:solidFill>
              </a:rPr>
              <a:t>As you discuss, make some notes (you can use the speaker notes space): </a:t>
            </a:r>
            <a:endParaRPr>
              <a:solidFill>
                <a:srgbClr val="666666"/>
              </a:solidFill>
            </a:endParaRPr>
          </a:p>
          <a:p>
            <a:pPr marL="914400" lvl="1" indent="-298450" algn="l" rtl="0">
              <a:spcBef>
                <a:spcPts val="0"/>
              </a:spcBef>
              <a:spcAft>
                <a:spcPts val="0"/>
              </a:spcAft>
              <a:buClr>
                <a:srgbClr val="666666"/>
              </a:buClr>
              <a:buSzPts val="1100"/>
              <a:buFont typeface="Arial"/>
              <a:buChar char="▹"/>
            </a:pPr>
            <a:r>
              <a:rPr lang="en">
                <a:solidFill>
                  <a:srgbClr val="666666"/>
                </a:solidFill>
              </a:rPr>
              <a:t>What are some of the most important similarities/differences between your maps?</a:t>
            </a:r>
            <a:endParaRPr>
              <a:solidFill>
                <a:srgbClr val="666666"/>
              </a:solidFill>
            </a:endParaRPr>
          </a:p>
          <a:p>
            <a:pPr marL="457200" lvl="0" indent="-298450" algn="l" rtl="0">
              <a:spcBef>
                <a:spcPts val="0"/>
              </a:spcBef>
              <a:spcAft>
                <a:spcPts val="0"/>
              </a:spcAft>
              <a:buClr>
                <a:srgbClr val="666666"/>
              </a:buClr>
              <a:buSzPts val="1100"/>
              <a:buFont typeface="Arial"/>
              <a:buChar char="▸"/>
            </a:pPr>
            <a:r>
              <a:rPr lang="en">
                <a:solidFill>
                  <a:srgbClr val="666666"/>
                </a:solidFill>
              </a:rPr>
              <a:t>In full group: pairs share similarities/differences</a:t>
            </a:r>
            <a:endParaRPr>
              <a:solidFill>
                <a:srgbClr val="666666"/>
              </a:solidFill>
            </a:endParaRPr>
          </a:p>
        </p:txBody>
      </p:sp>
      <p:sp>
        <p:nvSpPr>
          <p:cNvPr id="414" name="Google Shape;414;g74b7ab5f2b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big image">
  <p:cSld name="TITLE_1_2_1">
    <p:spTree>
      <p:nvGrpSpPr>
        <p:cNvPr id="1" name="Shape 24"/>
        <p:cNvGrpSpPr/>
        <p:nvPr/>
      </p:nvGrpSpPr>
      <p:grpSpPr>
        <a:xfrm>
          <a:off x="0" y="0"/>
          <a:ext cx="0" cy="0"/>
          <a:chOff x="0" y="0"/>
          <a:chExt cx="0" cy="0"/>
        </a:xfrm>
      </p:grpSpPr>
      <p:sp>
        <p:nvSpPr>
          <p:cNvPr id="25" name="Google Shape;25;p5"/>
          <p:cNvSpPr/>
          <p:nvPr/>
        </p:nvSpPr>
        <p:spPr>
          <a:xfrm>
            <a:off x="2092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8" name="Google Shape;28;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78" name="Google Shape;7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EFEDEE"/>
            </a:gs>
            <a:gs pos="52999">
              <a:srgbClr val="F1EFF0"/>
            </a:gs>
            <a:gs pos="77000">
              <a:srgbClr val="EFEDEE"/>
            </a:gs>
            <a:gs pos="100000">
              <a:srgbClr val="EFEBEC"/>
            </a:gs>
          </a:gsLst>
          <a:lin ang="5400012" scaled="0"/>
        </a:gra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628650" y="122611"/>
            <a:ext cx="7886700" cy="554400"/>
          </a:xfrm>
          <a:prstGeom prst="rect">
            <a:avLst/>
          </a:prstGeom>
          <a:noFill/>
          <a:ln>
            <a:noFill/>
          </a:ln>
        </p:spPr>
        <p:txBody>
          <a:bodyPr spcFirstLastPara="1" wrap="square" lIns="68575" tIns="34275" rIns="0" bIns="34275" anchor="t" anchorCtr="0">
            <a:noAutofit/>
          </a:bodyPr>
          <a:lstStyle>
            <a:lvl1pPr lvl="0" algn="l" rtl="0">
              <a:lnSpc>
                <a:spcPct val="90000"/>
              </a:lnSpc>
              <a:spcBef>
                <a:spcPts val="0"/>
              </a:spcBef>
              <a:spcAft>
                <a:spcPts val="0"/>
              </a:spcAft>
              <a:buClr>
                <a:schemeClr val="dk1"/>
              </a:buClr>
              <a:buSzPts val="2700"/>
              <a:buFont typeface="Helvetica Neue"/>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sp>
        <p:nvSpPr>
          <p:cNvPr id="30" name="Google Shape;30;p6"/>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1" name="Google Shape;31;p6"/>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2" name="Google Shape;32;p6"/>
          <p:cNvSpPr txBox="1"/>
          <p:nvPr/>
        </p:nvSpPr>
        <p:spPr>
          <a:xfrm>
            <a:off x="799645" y="697675"/>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33" name="Google Shape;33;p6"/>
          <p:cNvSpPr txBox="1">
            <a:spLocks noGrp="1"/>
          </p:cNvSpPr>
          <p:nvPr>
            <p:ph type="body" idx="1"/>
          </p:nvPr>
        </p:nvSpPr>
        <p:spPr>
          <a:xfrm>
            <a:off x="838250" y="1657350"/>
            <a:ext cx="5324100" cy="22557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Font typeface="Montserrat"/>
              <a:buChar char="▸"/>
              <a:defRPr sz="2400">
                <a:latin typeface="Montserrat"/>
                <a:ea typeface="Montserrat"/>
                <a:cs typeface="Montserrat"/>
                <a:sym typeface="Montserrat"/>
              </a:defRPr>
            </a:lvl1pPr>
            <a:lvl2pPr marL="914400" lvl="1" indent="-381000" rtl="0">
              <a:spcBef>
                <a:spcPts val="0"/>
              </a:spcBef>
              <a:spcAft>
                <a:spcPts val="0"/>
              </a:spcAft>
              <a:buSzPts val="2400"/>
              <a:buFont typeface="Montserrat"/>
              <a:buChar char="▹"/>
              <a:defRPr sz="2400">
                <a:latin typeface="Montserrat"/>
                <a:ea typeface="Montserrat"/>
                <a:cs typeface="Montserrat"/>
                <a:sym typeface="Montserrat"/>
              </a:defRPr>
            </a:lvl2pPr>
            <a:lvl3pPr marL="1371600" lvl="2" indent="-381000" rtl="0">
              <a:spcBef>
                <a:spcPts val="0"/>
              </a:spcBef>
              <a:spcAft>
                <a:spcPts val="0"/>
              </a:spcAft>
              <a:buSzPts val="2400"/>
              <a:buFont typeface="Montserrat"/>
              <a:buChar char="▹"/>
              <a:defRPr sz="2400">
                <a:latin typeface="Montserrat"/>
                <a:ea typeface="Montserrat"/>
                <a:cs typeface="Montserrat"/>
                <a:sym typeface="Montserrat"/>
              </a:defRPr>
            </a:lvl3pPr>
            <a:lvl4pPr marL="1828800" lvl="3" indent="-381000" rtl="0">
              <a:spcBef>
                <a:spcPts val="0"/>
              </a:spcBef>
              <a:spcAft>
                <a:spcPts val="0"/>
              </a:spcAft>
              <a:buSzPts val="2400"/>
              <a:buFont typeface="Montserrat"/>
              <a:buChar char="●"/>
              <a:defRPr sz="2400">
                <a:latin typeface="Montserrat"/>
                <a:ea typeface="Montserrat"/>
                <a:cs typeface="Montserrat"/>
                <a:sym typeface="Montserrat"/>
              </a:defRPr>
            </a:lvl4pPr>
            <a:lvl5pPr marL="2286000" lvl="4" indent="-381000" rtl="0">
              <a:spcBef>
                <a:spcPts val="0"/>
              </a:spcBef>
              <a:spcAft>
                <a:spcPts val="0"/>
              </a:spcAft>
              <a:buSzPts val="2400"/>
              <a:buFont typeface="Montserrat"/>
              <a:buChar char="○"/>
              <a:defRPr sz="2400">
                <a:latin typeface="Montserrat"/>
                <a:ea typeface="Montserrat"/>
                <a:cs typeface="Montserrat"/>
                <a:sym typeface="Montserrat"/>
              </a:defRPr>
            </a:lvl5pPr>
            <a:lvl6pPr marL="2743200" lvl="5" indent="-381000" rtl="0">
              <a:spcBef>
                <a:spcPts val="0"/>
              </a:spcBef>
              <a:spcAft>
                <a:spcPts val="0"/>
              </a:spcAft>
              <a:buSzPts val="2400"/>
              <a:buFont typeface="Montserrat"/>
              <a:buChar char="■"/>
              <a:defRPr sz="2400">
                <a:latin typeface="Montserrat"/>
                <a:ea typeface="Montserrat"/>
                <a:cs typeface="Montserrat"/>
                <a:sym typeface="Montserrat"/>
              </a:defRPr>
            </a:lvl6pPr>
            <a:lvl7pPr marL="3200400" lvl="6" indent="-381000" rtl="0">
              <a:spcBef>
                <a:spcPts val="0"/>
              </a:spcBef>
              <a:spcAft>
                <a:spcPts val="0"/>
              </a:spcAft>
              <a:buSzPts val="2400"/>
              <a:buFont typeface="Montserrat"/>
              <a:buChar char="●"/>
              <a:defRPr sz="2400">
                <a:latin typeface="Montserrat"/>
                <a:ea typeface="Montserrat"/>
                <a:cs typeface="Montserrat"/>
                <a:sym typeface="Montserrat"/>
              </a:defRPr>
            </a:lvl7pPr>
            <a:lvl8pPr marL="3657600" lvl="7" indent="-381000" rtl="0">
              <a:spcBef>
                <a:spcPts val="0"/>
              </a:spcBef>
              <a:spcAft>
                <a:spcPts val="0"/>
              </a:spcAft>
              <a:buSzPts val="2400"/>
              <a:buFont typeface="Montserrat"/>
              <a:buChar char="○"/>
              <a:defRPr sz="2400">
                <a:latin typeface="Montserrat"/>
                <a:ea typeface="Montserrat"/>
                <a:cs typeface="Montserrat"/>
                <a:sym typeface="Montserrat"/>
              </a:defRPr>
            </a:lvl8pPr>
            <a:lvl9pPr marL="4114800" lvl="8" indent="-381000" rtl="0">
              <a:spcBef>
                <a:spcPts val="0"/>
              </a:spcBef>
              <a:spcAft>
                <a:spcPts val="0"/>
              </a:spcAft>
              <a:buSzPts val="2400"/>
              <a:buFont typeface="Montserrat"/>
              <a:buChar char="■"/>
              <a:defRPr sz="2400">
                <a:latin typeface="Montserrat"/>
                <a:ea typeface="Montserrat"/>
                <a:cs typeface="Montserrat"/>
                <a:sym typeface="Montserrat"/>
              </a:defRPr>
            </a:lvl9pPr>
          </a:lstStyle>
          <a:p>
            <a:endParaRPr/>
          </a:p>
        </p:txBody>
      </p:sp>
      <p:sp>
        <p:nvSpPr>
          <p:cNvPr id="34" name="Google Shape;34;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8"/>
          <p:cNvSpPr txBox="1">
            <a:spLocks noGrp="1"/>
          </p:cNvSpPr>
          <p:nvPr>
            <p:ph type="body" idx="1"/>
          </p:nvPr>
        </p:nvSpPr>
        <p:spPr>
          <a:xfrm>
            <a:off x="841001"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3673842"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9"/>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2" name="Google Shape;52;p9"/>
          <p:cNvSpPr txBox="1">
            <a:spLocks noGrp="1"/>
          </p:cNvSpPr>
          <p:nvPr>
            <p:ph type="body" idx="1"/>
          </p:nvPr>
        </p:nvSpPr>
        <p:spPr>
          <a:xfrm>
            <a:off x="841000"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3" name="Google Shape;53;p9"/>
          <p:cNvSpPr txBox="1">
            <a:spLocks noGrp="1"/>
          </p:cNvSpPr>
          <p:nvPr>
            <p:ph type="body" idx="2"/>
          </p:nvPr>
        </p:nvSpPr>
        <p:spPr>
          <a:xfrm>
            <a:off x="3043281"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4" name="Google Shape;54;p9"/>
          <p:cNvSpPr txBox="1">
            <a:spLocks noGrp="1"/>
          </p:cNvSpPr>
          <p:nvPr>
            <p:ph type="body" idx="3"/>
          </p:nvPr>
        </p:nvSpPr>
        <p:spPr>
          <a:xfrm>
            <a:off x="5245562"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9" name="Google Shape;59;p10"/>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0" name="Google Shape;60;p1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1"/>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3" name="Google Shape;63;p11"/>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4" name="Google Shape;64;p11"/>
          <p:cNvSpPr txBox="1">
            <a:spLocks noGrp="1"/>
          </p:cNvSpPr>
          <p:nvPr>
            <p:ph type="body" idx="1"/>
          </p:nvPr>
        </p:nvSpPr>
        <p:spPr>
          <a:xfrm>
            <a:off x="841000" y="4025300"/>
            <a:ext cx="78459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2000"/>
              <a:buNone/>
              <a:defRPr/>
            </a:lvl1pPr>
          </a:lstStyle>
          <a:p>
            <a:endParaRPr/>
          </a:p>
        </p:txBody>
      </p:sp>
      <p:sp>
        <p:nvSpPr>
          <p:cNvPr id="65" name="Google Shape;65;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mpty">
  <p:cSld name="BLANK_1">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4"/>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75" name="Google Shape;7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EFEDEE"/>
            </a:gs>
            <a:gs pos="52999">
              <a:srgbClr val="F1EFF0"/>
            </a:gs>
            <a:gs pos="77000">
              <a:srgbClr val="EFEDEE"/>
            </a:gs>
            <a:gs pos="100000">
              <a:srgbClr val="EFEBEC"/>
            </a:gs>
          </a:gsLst>
          <a:lin ang="5400012" scaled="0"/>
        </a:gra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628650" y="122611"/>
            <a:ext cx="7886700" cy="554400"/>
          </a:xfrm>
          <a:prstGeom prst="rect">
            <a:avLst/>
          </a:prstGeom>
          <a:noFill/>
          <a:ln>
            <a:noFill/>
          </a:ln>
        </p:spPr>
        <p:txBody>
          <a:bodyPr spcFirstLastPara="1" wrap="square" lIns="68575" tIns="34275" rIns="0" bIns="34275" anchor="t" anchorCtr="0">
            <a:noAutofit/>
          </a:bodyPr>
          <a:lstStyle>
            <a:lvl1pPr marR="0" lvl="0" algn="l" rtl="0">
              <a:lnSpc>
                <a:spcPct val="90000"/>
              </a:lnSpc>
              <a:spcBef>
                <a:spcPts val="0"/>
              </a:spcBef>
              <a:spcAft>
                <a:spcPts val="0"/>
              </a:spcAft>
              <a:buClr>
                <a:schemeClr val="dk1"/>
              </a:buClr>
              <a:buSzPts val="2700"/>
              <a:buFont typeface="Helvetica Neue"/>
              <a:buNone/>
              <a:defRPr sz="27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1" name="Google Shape;81;p16"/>
          <p:cNvSpPr txBox="1">
            <a:spLocks noGrp="1"/>
          </p:cNvSpPr>
          <p:nvPr>
            <p:ph type="body" idx="1"/>
          </p:nvPr>
        </p:nvSpPr>
        <p:spPr>
          <a:xfrm>
            <a:off x="628650" y="914400"/>
            <a:ext cx="7886700" cy="3718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Google Shape;82;p16"/>
          <p:cNvSpPr/>
          <p:nvPr/>
        </p:nvSpPr>
        <p:spPr>
          <a:xfrm>
            <a:off x="0" y="4729433"/>
            <a:ext cx="9144000" cy="414000"/>
          </a:xfrm>
          <a:prstGeom prst="rect">
            <a:avLst/>
          </a:prstGeom>
          <a:solidFill>
            <a:schemeClr val="lt1"/>
          </a:solidFill>
          <a:ln>
            <a:noFill/>
          </a:ln>
        </p:spPr>
        <p:txBody>
          <a:bodyPr spcFirstLastPara="1" wrap="square" lIns="68575" tIns="34275" rIns="68575" bIns="68575" anchor="ctr" anchorCtr="0">
            <a:noAutofit/>
          </a:bodyPr>
          <a:lstStyle/>
          <a:p>
            <a:pPr marL="0" marR="0" lvl="0" indent="0" algn="ctr" rtl="0">
              <a:lnSpc>
                <a:spcPct val="100000"/>
              </a:lnSpc>
              <a:spcBef>
                <a:spcPts val="0"/>
              </a:spcBef>
              <a:spcAft>
                <a:spcPts val="0"/>
              </a:spcAft>
              <a:buClr>
                <a:srgbClr val="BFBFBF"/>
              </a:buClr>
              <a:buSzPts val="2400"/>
              <a:buFont typeface="Calibri"/>
              <a:buNone/>
            </a:pPr>
            <a:r>
              <a:rPr lang="en" sz="2400" b="0" i="0" u="none" strike="noStrike" cap="none">
                <a:solidFill>
                  <a:srgbClr val="BFBFBF"/>
                </a:solidFill>
                <a:latin typeface="Calibri"/>
                <a:ea typeface="Calibri"/>
                <a:cs typeface="Calibri"/>
                <a:sym typeface="Calibri"/>
              </a:rPr>
              <a:t>www.</a:t>
            </a:r>
            <a:r>
              <a:rPr lang="en" sz="2400" b="0" i="0" u="none" strike="noStrike" cap="none">
                <a:solidFill>
                  <a:srgbClr val="262626"/>
                </a:solidFill>
                <a:latin typeface="Calibri"/>
                <a:ea typeface="Calibri"/>
                <a:cs typeface="Calibri"/>
                <a:sym typeface="Calibri"/>
              </a:rPr>
              <a:t>presentationgo</a:t>
            </a:r>
            <a:r>
              <a:rPr lang="en" sz="2400" b="0" i="0" u="none" strike="noStrike" cap="none">
                <a:solidFill>
                  <a:srgbClr val="BFBFBF"/>
                </a:solidFill>
                <a:latin typeface="Calibri"/>
                <a:ea typeface="Calibri"/>
                <a:cs typeface="Calibri"/>
                <a:sym typeface="Calibri"/>
              </a:rPr>
              <a:t>.com</a:t>
            </a:r>
            <a:endParaRPr sz="1100"/>
          </a:p>
        </p:txBody>
      </p:sp>
      <p:sp>
        <p:nvSpPr>
          <p:cNvPr id="83" name="Google Shape;83;p16"/>
          <p:cNvSpPr/>
          <p:nvPr/>
        </p:nvSpPr>
        <p:spPr>
          <a:xfrm>
            <a:off x="-9526" y="5219701"/>
            <a:ext cx="1245900" cy="19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b="0" i="0" u="none" strike="noStrike" cap="none">
                <a:solidFill>
                  <a:srgbClr val="555555"/>
                </a:solidFill>
                <a:latin typeface="Open Sans"/>
                <a:ea typeface="Open Sans"/>
                <a:cs typeface="Open Sans"/>
                <a:sym typeface="Open Sans"/>
              </a:rPr>
              <a:t>© </a:t>
            </a:r>
            <a:r>
              <a:rPr lang="en" sz="800" b="0" i="0" u="sng" strike="noStrike" cap="none">
                <a:solidFill>
                  <a:schemeClr val="hlink"/>
                </a:solidFill>
                <a:latin typeface="Open Sans"/>
                <a:ea typeface="Open Sans"/>
                <a:cs typeface="Open Sans"/>
                <a:sym typeface="Open Sans"/>
                <a:hlinkClick r:id="rId3"/>
              </a:rPr>
              <a:t>presentationgo.com</a:t>
            </a:r>
            <a:endParaRPr sz="800">
              <a:solidFill>
                <a:schemeClr val="dk1"/>
              </a:solidFill>
              <a:latin typeface="Calibri"/>
              <a:ea typeface="Calibri"/>
              <a:cs typeface="Calibri"/>
              <a:sym typeface="Calibri"/>
            </a:endParaRPr>
          </a:p>
        </p:txBody>
      </p:sp>
      <p:sp>
        <p:nvSpPr>
          <p:cNvPr id="84" name="Google Shape;84;p16"/>
          <p:cNvSpPr/>
          <p:nvPr/>
        </p:nvSpPr>
        <p:spPr>
          <a:xfrm rot="5400000">
            <a:off x="68794" y="130279"/>
            <a:ext cx="276799" cy="427678"/>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solidFill>
          <a:ln>
            <a:noFill/>
          </a:ln>
          <a:effectLst>
            <a:outerShdw blurRad="12700" dist="12700" dir="2700000" algn="tl" rotWithShape="0">
              <a:srgbClr val="7F7F7F">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85" name="Google Shape;85;p16"/>
          <p:cNvGrpSpPr/>
          <p:nvPr/>
        </p:nvGrpSpPr>
        <p:grpSpPr>
          <a:xfrm>
            <a:off x="-1241181" y="-12491"/>
            <a:ext cx="1176955" cy="459167"/>
            <a:chOff x="-2096383" y="21447"/>
            <a:chExt cx="1569273" cy="612223"/>
          </a:xfrm>
        </p:grpSpPr>
        <p:sp>
          <p:nvSpPr>
            <p:cNvPr id="86" name="Google Shape;86;p16"/>
            <p:cNvSpPr txBox="1"/>
            <p:nvPr/>
          </p:nvSpPr>
          <p:spPr>
            <a:xfrm>
              <a:off x="-2096383" y="21447"/>
              <a:ext cx="365700" cy="246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chemeClr val="dk1"/>
                  </a:solidFill>
                  <a:latin typeface="Open Sans"/>
                  <a:ea typeface="Open Sans"/>
                  <a:cs typeface="Open Sans"/>
                  <a:sym typeface="Open Sans"/>
                </a:rPr>
                <a:t>By:</a:t>
              </a:r>
              <a:endParaRPr sz="1100"/>
            </a:p>
          </p:txBody>
        </p:sp>
        <p:sp>
          <p:nvSpPr>
            <p:cNvPr id="87" name="Google Shape;87;p16"/>
            <p:cNvSpPr txBox="1"/>
            <p:nvPr/>
          </p:nvSpPr>
          <p:spPr>
            <a:xfrm>
              <a:off x="-1002010" y="387370"/>
              <a:ext cx="474900" cy="246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chemeClr val="dk1"/>
                  </a:solidFill>
                  <a:latin typeface="Open Sans"/>
                  <a:ea typeface="Open Sans"/>
                  <a:cs typeface="Open Sans"/>
                  <a:sym typeface="Open Sans"/>
                </a:rPr>
                <a:t>.com</a:t>
              </a:r>
              <a:endParaRPr sz="1100"/>
            </a:p>
          </p:txBody>
        </p:sp>
        <p:pic>
          <p:nvPicPr>
            <p:cNvPr id="88" name="Google Shape;88;p16"/>
            <p:cNvPicPr preferRelativeResize="0"/>
            <p:nvPr/>
          </p:nvPicPr>
          <p:blipFill rotWithShape="1">
            <a:blip r:embed="rId4">
              <a:alphaModFix/>
            </a:blip>
            <a:srcRect/>
            <a:stretch/>
          </p:blipFill>
          <p:spPr>
            <a:xfrm>
              <a:off x="-2018604" y="234547"/>
              <a:ext cx="1405251" cy="18594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ctrTitle" idx="4294967295"/>
          </p:nvPr>
        </p:nvSpPr>
        <p:spPr>
          <a:xfrm>
            <a:off x="669099" y="2650150"/>
            <a:ext cx="434665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t>MIND</a:t>
            </a:r>
            <a:endParaRPr sz="6000" dirty="0"/>
          </a:p>
          <a:p>
            <a:pPr marL="0" lvl="0" indent="0" algn="l" rtl="0">
              <a:spcBef>
                <a:spcPts val="0"/>
              </a:spcBef>
              <a:spcAft>
                <a:spcPts val="0"/>
              </a:spcAft>
              <a:buNone/>
            </a:pPr>
            <a:r>
              <a:rPr lang="en" sz="6000" dirty="0">
                <a:solidFill>
                  <a:srgbClr val="F44336"/>
                </a:solidFill>
              </a:rPr>
              <a:t>MAPPING</a:t>
            </a:r>
            <a:endParaRPr sz="6000" dirty="0">
              <a:solidFill>
                <a:srgbClr val="F44336"/>
              </a:solidFill>
            </a:endParaRPr>
          </a:p>
        </p:txBody>
      </p:sp>
      <p:sp>
        <p:nvSpPr>
          <p:cNvPr id="226" name="Google Shape;226;p33"/>
          <p:cNvSpPr txBox="1">
            <a:spLocks noGrp="1"/>
          </p:cNvSpPr>
          <p:nvPr>
            <p:ph type="subTitle" idx="4294967295"/>
          </p:nvPr>
        </p:nvSpPr>
        <p:spPr>
          <a:xfrm>
            <a:off x="669100" y="3646480"/>
            <a:ext cx="5251500" cy="7848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dirty="0"/>
              <a:t>To reflect on your experiences as an online student</a:t>
            </a:r>
            <a:endParaRPr dirty="0"/>
          </a:p>
        </p:txBody>
      </p:sp>
      <p:sp>
        <p:nvSpPr>
          <p:cNvPr id="227" name="Google Shape;227;p3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628650" y="122611"/>
            <a:ext cx="7886700" cy="554400"/>
          </a:xfrm>
          <a:prstGeom prst="rect">
            <a:avLst/>
          </a:prstGeom>
          <a:noFill/>
          <a:ln>
            <a:noFill/>
          </a:ln>
        </p:spPr>
        <p:txBody>
          <a:bodyPr spcFirstLastPara="1" wrap="square" lIns="68575" tIns="34275" rIns="0" bIns="34275" anchor="t" anchorCtr="0">
            <a:noAutofit/>
          </a:bodyPr>
          <a:lstStyle/>
          <a:p>
            <a:pPr marL="0" lvl="0" indent="0" algn="l" rtl="0">
              <a:lnSpc>
                <a:spcPct val="90000"/>
              </a:lnSpc>
              <a:spcBef>
                <a:spcPts val="0"/>
              </a:spcBef>
              <a:spcAft>
                <a:spcPts val="0"/>
              </a:spcAft>
              <a:buClr>
                <a:schemeClr val="dk1"/>
              </a:buClr>
              <a:buSzPts val="2700"/>
              <a:buFont typeface="Helvetica Neue"/>
              <a:buNone/>
            </a:pPr>
            <a:r>
              <a:rPr lang="en"/>
              <a:t>Activity modeling</a:t>
            </a:r>
            <a:endParaRPr/>
          </a:p>
        </p:txBody>
      </p:sp>
      <p:grpSp>
        <p:nvGrpSpPr>
          <p:cNvPr id="417" name="Google Shape;417;p40"/>
          <p:cNvGrpSpPr/>
          <p:nvPr/>
        </p:nvGrpSpPr>
        <p:grpSpPr>
          <a:xfrm>
            <a:off x="4966641" y="3106273"/>
            <a:ext cx="1515748" cy="413325"/>
            <a:chOff x="5938157" y="2023976"/>
            <a:chExt cx="2569500" cy="551100"/>
          </a:xfrm>
        </p:grpSpPr>
        <p:sp>
          <p:nvSpPr>
            <p:cNvPr id="418" name="Google Shape;418;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19" name="Google Shape;419;p40"/>
            <p:cNvGrpSpPr/>
            <p:nvPr/>
          </p:nvGrpSpPr>
          <p:grpSpPr>
            <a:xfrm>
              <a:off x="5938157" y="2023976"/>
              <a:ext cx="2569500" cy="551100"/>
              <a:chOff x="5921828" y="3617002"/>
              <a:chExt cx="2569500" cy="551100"/>
            </a:xfrm>
          </p:grpSpPr>
          <p:sp>
            <p:nvSpPr>
              <p:cNvPr id="420" name="Google Shape;420;p40"/>
              <p:cNvSpPr/>
              <p:nvPr/>
            </p:nvSpPr>
            <p:spPr>
              <a:xfrm>
                <a:off x="5921828" y="3617002"/>
                <a:ext cx="2569500" cy="551100"/>
              </a:xfrm>
              <a:prstGeom prst="rect">
                <a:avLst/>
              </a:prstGeom>
              <a:solidFill>
                <a:schemeClr val="accent5"/>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endParaRPr sz="1100"/>
              </a:p>
            </p:txBody>
          </p:sp>
          <p:sp>
            <p:nvSpPr>
              <p:cNvPr id="421" name="Google Shape;42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22" name="Google Shape;422;p40"/>
          <p:cNvGrpSpPr/>
          <p:nvPr/>
        </p:nvGrpSpPr>
        <p:grpSpPr>
          <a:xfrm>
            <a:off x="6119272" y="2620399"/>
            <a:ext cx="1586893" cy="413326"/>
            <a:chOff x="5938157" y="2023976"/>
            <a:chExt cx="2690105" cy="551102"/>
          </a:xfrm>
        </p:grpSpPr>
        <p:sp>
          <p:nvSpPr>
            <p:cNvPr id="423" name="Google Shape;423;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24" name="Google Shape;424;p40"/>
            <p:cNvGrpSpPr/>
            <p:nvPr/>
          </p:nvGrpSpPr>
          <p:grpSpPr>
            <a:xfrm>
              <a:off x="5938157" y="2023976"/>
              <a:ext cx="2690105" cy="551102"/>
              <a:chOff x="5921828" y="3617002"/>
              <a:chExt cx="2690105" cy="551102"/>
            </a:xfrm>
          </p:grpSpPr>
          <p:sp>
            <p:nvSpPr>
              <p:cNvPr id="425" name="Google Shape;425;p40"/>
              <p:cNvSpPr/>
              <p:nvPr/>
            </p:nvSpPr>
            <p:spPr>
              <a:xfrm>
                <a:off x="5921833" y="3617004"/>
                <a:ext cx="2690100" cy="551100"/>
              </a:xfrm>
              <a:prstGeom prst="rect">
                <a:avLst/>
              </a:prstGeom>
              <a:solidFill>
                <a:srgbClr val="F2A395"/>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26" name="Google Shape;42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27" name="Google Shape;427;p40"/>
          <p:cNvGrpSpPr/>
          <p:nvPr/>
        </p:nvGrpSpPr>
        <p:grpSpPr>
          <a:xfrm>
            <a:off x="6119272" y="3592147"/>
            <a:ext cx="1515748" cy="413325"/>
            <a:chOff x="5938157" y="2023976"/>
            <a:chExt cx="2569500" cy="551100"/>
          </a:xfrm>
        </p:grpSpPr>
        <p:sp>
          <p:nvSpPr>
            <p:cNvPr id="428" name="Google Shape;428;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29" name="Google Shape;429;p40"/>
            <p:cNvGrpSpPr/>
            <p:nvPr/>
          </p:nvGrpSpPr>
          <p:grpSpPr>
            <a:xfrm>
              <a:off x="5938157" y="2023976"/>
              <a:ext cx="2569500" cy="551100"/>
              <a:chOff x="5921828" y="3617002"/>
              <a:chExt cx="2569500" cy="551100"/>
            </a:xfrm>
          </p:grpSpPr>
          <p:sp>
            <p:nvSpPr>
              <p:cNvPr id="430" name="Google Shape;430;p40"/>
              <p:cNvSpPr/>
              <p:nvPr/>
            </p:nvSpPr>
            <p:spPr>
              <a:xfrm>
                <a:off x="5921828" y="3617002"/>
                <a:ext cx="2569500" cy="551100"/>
              </a:xfrm>
              <a:prstGeom prst="rect">
                <a:avLst/>
              </a:prstGeom>
              <a:solidFill>
                <a:srgbClr val="F2A395"/>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31" name="Google Shape;43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32" name="Google Shape;432;p40"/>
          <p:cNvGrpSpPr/>
          <p:nvPr/>
        </p:nvGrpSpPr>
        <p:grpSpPr>
          <a:xfrm>
            <a:off x="7271904" y="4078019"/>
            <a:ext cx="1515727" cy="413331"/>
            <a:chOff x="5938157" y="2023976"/>
            <a:chExt cx="2569464" cy="551109"/>
          </a:xfrm>
        </p:grpSpPr>
        <p:sp>
          <p:nvSpPr>
            <p:cNvPr id="433" name="Google Shape;433;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34" name="Google Shape;434;p40"/>
            <p:cNvGrpSpPr/>
            <p:nvPr/>
          </p:nvGrpSpPr>
          <p:grpSpPr>
            <a:xfrm>
              <a:off x="5938157" y="2023976"/>
              <a:ext cx="2569464" cy="551109"/>
              <a:chOff x="5921828" y="3617002"/>
              <a:chExt cx="2569464" cy="551109"/>
            </a:xfrm>
          </p:grpSpPr>
          <p:sp>
            <p:nvSpPr>
              <p:cNvPr id="435" name="Google Shape;435;p40"/>
              <p:cNvSpPr/>
              <p:nvPr/>
            </p:nvSpPr>
            <p:spPr>
              <a:xfrm>
                <a:off x="6537392" y="3617011"/>
                <a:ext cx="1953900" cy="551100"/>
              </a:xfrm>
              <a:prstGeom prst="rect">
                <a:avLst/>
              </a:prstGeom>
              <a:solidFill>
                <a:srgbClr val="D9D2E9"/>
              </a:solidFill>
              <a:ln>
                <a:noFill/>
              </a:ln>
            </p:spPr>
            <p:txBody>
              <a:bodyPr spcFirstLastPara="1" wrap="square" lIns="68575" tIns="0" rIns="68575" bIns="0" anchor="ctr" anchorCtr="0">
                <a:noAutofit/>
              </a:bodyPr>
              <a:lstStyle/>
              <a:p>
                <a:pPr marL="0" lvl="0" indent="0" algn="ctr" rtl="0">
                  <a:lnSpc>
                    <a:spcPct val="88888"/>
                  </a:lnSpc>
                  <a:spcBef>
                    <a:spcPts val="0"/>
                  </a:spcBef>
                  <a:spcAft>
                    <a:spcPts val="0"/>
                  </a:spcAft>
                  <a:buClr>
                    <a:schemeClr val="dk1"/>
                  </a:buClr>
                  <a:buFont typeface="Arial"/>
                  <a:buNone/>
                </a:pPr>
                <a:endParaRPr/>
              </a:p>
            </p:txBody>
          </p:sp>
          <p:sp>
            <p:nvSpPr>
              <p:cNvPr id="436" name="Google Shape;43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37" name="Google Shape;437;p40"/>
          <p:cNvGrpSpPr/>
          <p:nvPr/>
        </p:nvGrpSpPr>
        <p:grpSpPr>
          <a:xfrm>
            <a:off x="1435761" y="679293"/>
            <a:ext cx="1515748" cy="413325"/>
            <a:chOff x="5938157" y="2023976"/>
            <a:chExt cx="2569500" cy="551100"/>
          </a:xfrm>
        </p:grpSpPr>
        <p:sp>
          <p:nvSpPr>
            <p:cNvPr id="438" name="Google Shape;438;p40"/>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39" name="Google Shape;439;p40"/>
            <p:cNvGrpSpPr/>
            <p:nvPr/>
          </p:nvGrpSpPr>
          <p:grpSpPr>
            <a:xfrm>
              <a:off x="5938157" y="2023976"/>
              <a:ext cx="2569500" cy="551100"/>
              <a:chOff x="5921828" y="3617002"/>
              <a:chExt cx="2569500" cy="551100"/>
            </a:xfrm>
          </p:grpSpPr>
          <p:sp>
            <p:nvSpPr>
              <p:cNvPr id="440" name="Google Shape;440;p40"/>
              <p:cNvSpPr/>
              <p:nvPr/>
            </p:nvSpPr>
            <p:spPr>
              <a:xfrm>
                <a:off x="5921828" y="3617002"/>
                <a:ext cx="2569500" cy="551100"/>
              </a:xfrm>
              <a:prstGeom prst="rect">
                <a:avLst/>
              </a:prstGeom>
              <a:solidFill>
                <a:srgbClr val="D9E3C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41" name="Google Shape;44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42" name="Google Shape;442;p40"/>
          <p:cNvGrpSpPr/>
          <p:nvPr/>
        </p:nvGrpSpPr>
        <p:grpSpPr>
          <a:xfrm>
            <a:off x="1475361" y="3591913"/>
            <a:ext cx="1515748" cy="413325"/>
            <a:chOff x="5938157" y="2023976"/>
            <a:chExt cx="2569500" cy="551100"/>
          </a:xfrm>
        </p:grpSpPr>
        <p:sp>
          <p:nvSpPr>
            <p:cNvPr id="443" name="Google Shape;443;p40"/>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44" name="Google Shape;444;p40"/>
            <p:cNvGrpSpPr/>
            <p:nvPr/>
          </p:nvGrpSpPr>
          <p:grpSpPr>
            <a:xfrm>
              <a:off x="5938157" y="2023976"/>
              <a:ext cx="2569500" cy="551100"/>
              <a:chOff x="5921828" y="3617002"/>
              <a:chExt cx="2569500" cy="551100"/>
            </a:xfrm>
          </p:grpSpPr>
          <p:sp>
            <p:nvSpPr>
              <p:cNvPr id="445" name="Google Shape;445;p40"/>
              <p:cNvSpPr/>
              <p:nvPr/>
            </p:nvSpPr>
            <p:spPr>
              <a:xfrm>
                <a:off x="5921828" y="3617002"/>
                <a:ext cx="2569500" cy="551100"/>
              </a:xfrm>
              <a:prstGeom prst="rect">
                <a:avLst/>
              </a:prstGeom>
              <a:solidFill>
                <a:srgbClr val="FCD3A3"/>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46" name="Google Shape;44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47" name="Google Shape;447;p40"/>
          <p:cNvGrpSpPr/>
          <p:nvPr/>
        </p:nvGrpSpPr>
        <p:grpSpPr>
          <a:xfrm>
            <a:off x="1435761" y="2620399"/>
            <a:ext cx="1515748" cy="413325"/>
            <a:chOff x="5938157" y="2023976"/>
            <a:chExt cx="2569500" cy="551100"/>
          </a:xfrm>
        </p:grpSpPr>
        <p:sp>
          <p:nvSpPr>
            <p:cNvPr id="448" name="Google Shape;448;p40"/>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49" name="Google Shape;449;p40"/>
            <p:cNvGrpSpPr/>
            <p:nvPr/>
          </p:nvGrpSpPr>
          <p:grpSpPr>
            <a:xfrm>
              <a:off x="5938157" y="2023976"/>
              <a:ext cx="2569500" cy="551100"/>
              <a:chOff x="5921828" y="3617002"/>
              <a:chExt cx="2569500" cy="551100"/>
            </a:xfrm>
          </p:grpSpPr>
          <p:sp>
            <p:nvSpPr>
              <p:cNvPr id="450" name="Google Shape;450;p40"/>
              <p:cNvSpPr/>
              <p:nvPr/>
            </p:nvSpPr>
            <p:spPr>
              <a:xfrm>
                <a:off x="5921828" y="3617002"/>
                <a:ext cx="2569500" cy="551100"/>
              </a:xfrm>
              <a:prstGeom prst="rect">
                <a:avLst/>
              </a:prstGeom>
              <a:solidFill>
                <a:srgbClr val="FCD3A3"/>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51" name="Google Shape;45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52" name="Google Shape;452;p40"/>
          <p:cNvGrpSpPr/>
          <p:nvPr/>
        </p:nvGrpSpPr>
        <p:grpSpPr>
          <a:xfrm>
            <a:off x="2624886" y="3105797"/>
            <a:ext cx="1515748" cy="413325"/>
            <a:chOff x="5938157" y="2023976"/>
            <a:chExt cx="2569500" cy="551100"/>
          </a:xfrm>
        </p:grpSpPr>
        <p:sp>
          <p:nvSpPr>
            <p:cNvPr id="453" name="Google Shape;453;p40"/>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54" name="Google Shape;454;p40"/>
            <p:cNvGrpSpPr/>
            <p:nvPr/>
          </p:nvGrpSpPr>
          <p:grpSpPr>
            <a:xfrm>
              <a:off x="5938157" y="2023976"/>
              <a:ext cx="2569500" cy="551100"/>
              <a:chOff x="5921828" y="3617002"/>
              <a:chExt cx="2569500" cy="551100"/>
            </a:xfrm>
          </p:grpSpPr>
          <p:sp>
            <p:nvSpPr>
              <p:cNvPr id="455" name="Google Shape;455;p40"/>
              <p:cNvSpPr/>
              <p:nvPr/>
            </p:nvSpPr>
            <p:spPr>
              <a:xfrm>
                <a:off x="5921828" y="3617002"/>
                <a:ext cx="2569500" cy="551100"/>
              </a:xfrm>
              <a:prstGeom prst="rect">
                <a:avLst/>
              </a:prstGeom>
              <a:solidFill>
                <a:schemeClr val="accent2"/>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endParaRPr sz="1100"/>
              </a:p>
            </p:txBody>
          </p:sp>
          <p:sp>
            <p:nvSpPr>
              <p:cNvPr id="456" name="Google Shape;45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57" name="Google Shape;457;p40"/>
          <p:cNvGrpSpPr/>
          <p:nvPr/>
        </p:nvGrpSpPr>
        <p:grpSpPr>
          <a:xfrm>
            <a:off x="2624886" y="1160069"/>
            <a:ext cx="1515748" cy="413325"/>
            <a:chOff x="5938157" y="2023976"/>
            <a:chExt cx="2569500" cy="551100"/>
          </a:xfrm>
        </p:grpSpPr>
        <p:sp>
          <p:nvSpPr>
            <p:cNvPr id="458" name="Google Shape;458;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59" name="Google Shape;459;p40"/>
            <p:cNvGrpSpPr/>
            <p:nvPr/>
          </p:nvGrpSpPr>
          <p:grpSpPr>
            <a:xfrm>
              <a:off x="5938157" y="2023976"/>
              <a:ext cx="2569500" cy="551100"/>
              <a:chOff x="5921828" y="3617002"/>
              <a:chExt cx="2569500" cy="551100"/>
            </a:xfrm>
          </p:grpSpPr>
          <p:sp>
            <p:nvSpPr>
              <p:cNvPr id="460" name="Google Shape;460;p40"/>
              <p:cNvSpPr/>
              <p:nvPr/>
            </p:nvSpPr>
            <p:spPr>
              <a:xfrm>
                <a:off x="5921828" y="3617002"/>
                <a:ext cx="2569500" cy="551100"/>
              </a:xfrm>
              <a:prstGeom prst="rect">
                <a:avLst/>
              </a:prstGeom>
              <a:solidFill>
                <a:schemeClr val="accent6"/>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endParaRPr sz="1100"/>
              </a:p>
            </p:txBody>
          </p:sp>
          <p:sp>
            <p:nvSpPr>
              <p:cNvPr id="461" name="Google Shape;46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62" name="Google Shape;462;p40"/>
          <p:cNvGrpSpPr/>
          <p:nvPr/>
        </p:nvGrpSpPr>
        <p:grpSpPr>
          <a:xfrm>
            <a:off x="246637" y="2134525"/>
            <a:ext cx="1515676" cy="413325"/>
            <a:chOff x="5938157" y="2023976"/>
            <a:chExt cx="2569377" cy="551100"/>
          </a:xfrm>
        </p:grpSpPr>
        <p:sp>
          <p:nvSpPr>
            <p:cNvPr id="463" name="Google Shape;463;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64" name="Google Shape;464;p40"/>
            <p:cNvGrpSpPr/>
            <p:nvPr/>
          </p:nvGrpSpPr>
          <p:grpSpPr>
            <a:xfrm>
              <a:off x="5938157" y="2023976"/>
              <a:ext cx="2569377" cy="551100"/>
              <a:chOff x="5921828" y="3617002"/>
              <a:chExt cx="2569377" cy="551100"/>
            </a:xfrm>
          </p:grpSpPr>
          <p:sp>
            <p:nvSpPr>
              <p:cNvPr id="465" name="Google Shape;465;p40"/>
              <p:cNvSpPr/>
              <p:nvPr/>
            </p:nvSpPr>
            <p:spPr>
              <a:xfrm>
                <a:off x="6380405" y="3617002"/>
                <a:ext cx="2110800" cy="551100"/>
              </a:xfrm>
              <a:prstGeom prst="rect">
                <a:avLst/>
              </a:prstGeom>
              <a:solidFill>
                <a:schemeClr val="lt1"/>
              </a:solidFill>
              <a:ln>
                <a:noFill/>
              </a:ln>
            </p:spPr>
            <p:txBody>
              <a:bodyPr spcFirstLastPara="1" wrap="square" lIns="68575" tIns="0" rIns="68575" bIns="0" anchor="ctr" anchorCtr="0">
                <a:noAutofit/>
              </a:bodyPr>
              <a:lstStyle/>
              <a:p>
                <a:pPr marL="0" lvl="0" indent="0" algn="ctr" rtl="0">
                  <a:spcBef>
                    <a:spcPts val="0"/>
                  </a:spcBef>
                  <a:spcAft>
                    <a:spcPts val="0"/>
                  </a:spcAft>
                  <a:buClr>
                    <a:schemeClr val="dk1"/>
                  </a:buClr>
                  <a:buFont typeface="Arial"/>
                  <a:buNone/>
                </a:pPr>
                <a:endParaRPr sz="1100"/>
              </a:p>
            </p:txBody>
          </p:sp>
          <p:sp>
            <p:nvSpPr>
              <p:cNvPr id="466" name="Google Shape;46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67" name="Google Shape;467;p40"/>
          <p:cNvGrpSpPr/>
          <p:nvPr/>
        </p:nvGrpSpPr>
        <p:grpSpPr>
          <a:xfrm>
            <a:off x="5003134" y="1162777"/>
            <a:ext cx="1515748" cy="413325"/>
            <a:chOff x="5938157" y="2023976"/>
            <a:chExt cx="2569500" cy="551100"/>
          </a:xfrm>
        </p:grpSpPr>
        <p:sp>
          <p:nvSpPr>
            <p:cNvPr id="468" name="Google Shape;468;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69" name="Google Shape;469;p40"/>
            <p:cNvGrpSpPr/>
            <p:nvPr/>
          </p:nvGrpSpPr>
          <p:grpSpPr>
            <a:xfrm>
              <a:off x="5938157" y="2023976"/>
              <a:ext cx="2569500" cy="551100"/>
              <a:chOff x="5921828" y="3617002"/>
              <a:chExt cx="2569500" cy="551100"/>
            </a:xfrm>
          </p:grpSpPr>
          <p:sp>
            <p:nvSpPr>
              <p:cNvPr id="470" name="Google Shape;470;p40"/>
              <p:cNvSpPr/>
              <p:nvPr/>
            </p:nvSpPr>
            <p:spPr>
              <a:xfrm>
                <a:off x="5921828" y="3617002"/>
                <a:ext cx="2569500" cy="551100"/>
              </a:xfrm>
              <a:prstGeom prst="rect">
                <a:avLst/>
              </a:prstGeom>
              <a:solidFill>
                <a:schemeClr val="accent3"/>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endParaRPr sz="1100"/>
              </a:p>
            </p:txBody>
          </p:sp>
          <p:sp>
            <p:nvSpPr>
              <p:cNvPr id="471" name="Google Shape;47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72" name="Google Shape;472;p40"/>
          <p:cNvGrpSpPr/>
          <p:nvPr/>
        </p:nvGrpSpPr>
        <p:grpSpPr>
          <a:xfrm>
            <a:off x="7271904" y="3106273"/>
            <a:ext cx="1515748" cy="413325"/>
            <a:chOff x="5938157" y="2023976"/>
            <a:chExt cx="2569500" cy="551100"/>
          </a:xfrm>
        </p:grpSpPr>
        <p:sp>
          <p:nvSpPr>
            <p:cNvPr id="473" name="Google Shape;473;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74" name="Google Shape;474;p40"/>
            <p:cNvGrpSpPr/>
            <p:nvPr/>
          </p:nvGrpSpPr>
          <p:grpSpPr>
            <a:xfrm>
              <a:off x="5938157" y="2023976"/>
              <a:ext cx="2569500" cy="551100"/>
              <a:chOff x="5921828" y="3617002"/>
              <a:chExt cx="2569500" cy="551100"/>
            </a:xfrm>
          </p:grpSpPr>
          <p:sp>
            <p:nvSpPr>
              <p:cNvPr id="475" name="Google Shape;475;p40"/>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Lorem Ipsum</a:t>
                </a:r>
                <a:endParaRPr sz="1100"/>
              </a:p>
            </p:txBody>
          </p:sp>
          <p:sp>
            <p:nvSpPr>
              <p:cNvPr id="476" name="Google Shape;47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77" name="Google Shape;477;p40"/>
          <p:cNvGrpSpPr/>
          <p:nvPr/>
        </p:nvGrpSpPr>
        <p:grpSpPr>
          <a:xfrm>
            <a:off x="6192258" y="1648651"/>
            <a:ext cx="1515748" cy="413325"/>
            <a:chOff x="5938157" y="2023976"/>
            <a:chExt cx="2569500" cy="551100"/>
          </a:xfrm>
        </p:grpSpPr>
        <p:sp>
          <p:nvSpPr>
            <p:cNvPr id="478" name="Google Shape;478;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79" name="Google Shape;479;p40"/>
            <p:cNvGrpSpPr/>
            <p:nvPr/>
          </p:nvGrpSpPr>
          <p:grpSpPr>
            <a:xfrm>
              <a:off x="5938157" y="2023976"/>
              <a:ext cx="2569500" cy="551100"/>
              <a:chOff x="5921828" y="3617002"/>
              <a:chExt cx="2569500" cy="551100"/>
            </a:xfrm>
          </p:grpSpPr>
          <p:sp>
            <p:nvSpPr>
              <p:cNvPr id="480" name="Google Shape;480;p40"/>
              <p:cNvSpPr/>
              <p:nvPr/>
            </p:nvSpPr>
            <p:spPr>
              <a:xfrm>
                <a:off x="5921828" y="3617002"/>
                <a:ext cx="2569500" cy="551100"/>
              </a:xfrm>
              <a:prstGeom prst="rect">
                <a:avLst/>
              </a:prstGeom>
              <a:solidFill>
                <a:srgbClr val="B6E5F8"/>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81" name="Google Shape;481;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82" name="Google Shape;482;p40"/>
          <p:cNvGrpSpPr/>
          <p:nvPr/>
        </p:nvGrpSpPr>
        <p:grpSpPr>
          <a:xfrm>
            <a:off x="1435761" y="1648651"/>
            <a:ext cx="1515748" cy="413325"/>
            <a:chOff x="5938157" y="2023976"/>
            <a:chExt cx="2569500" cy="551100"/>
          </a:xfrm>
        </p:grpSpPr>
        <p:sp>
          <p:nvSpPr>
            <p:cNvPr id="483" name="Google Shape;483;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84" name="Google Shape;484;p40"/>
            <p:cNvGrpSpPr/>
            <p:nvPr/>
          </p:nvGrpSpPr>
          <p:grpSpPr>
            <a:xfrm>
              <a:off x="5938157" y="2023976"/>
              <a:ext cx="2569500" cy="551100"/>
              <a:chOff x="5921828" y="3617002"/>
              <a:chExt cx="2569500" cy="551100"/>
            </a:xfrm>
          </p:grpSpPr>
          <p:sp>
            <p:nvSpPr>
              <p:cNvPr id="485" name="Google Shape;485;p40"/>
              <p:cNvSpPr/>
              <p:nvPr/>
            </p:nvSpPr>
            <p:spPr>
              <a:xfrm>
                <a:off x="5921828" y="3617002"/>
                <a:ext cx="2569500" cy="551100"/>
              </a:xfrm>
              <a:prstGeom prst="rect">
                <a:avLst/>
              </a:prstGeom>
              <a:solidFill>
                <a:srgbClr val="D9E3C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486" name="Google Shape;486;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487" name="Google Shape;487;p40"/>
          <p:cNvGrpSpPr/>
          <p:nvPr/>
        </p:nvGrpSpPr>
        <p:grpSpPr>
          <a:xfrm>
            <a:off x="3814011" y="1982734"/>
            <a:ext cx="1515748" cy="711450"/>
            <a:chOff x="5938157" y="1624953"/>
            <a:chExt cx="2569500" cy="948600"/>
          </a:xfrm>
        </p:grpSpPr>
        <p:sp>
          <p:nvSpPr>
            <p:cNvPr id="488" name="Google Shape;488;p40"/>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chemeClr val="lt1"/>
                </a:solidFill>
                <a:latin typeface="Calibri"/>
                <a:ea typeface="Calibri"/>
                <a:cs typeface="Calibri"/>
                <a:sym typeface="Calibri"/>
              </a:endParaRPr>
            </a:p>
          </p:txBody>
        </p:sp>
        <p:grpSp>
          <p:nvGrpSpPr>
            <p:cNvPr id="489" name="Google Shape;489;p40"/>
            <p:cNvGrpSpPr/>
            <p:nvPr/>
          </p:nvGrpSpPr>
          <p:grpSpPr>
            <a:xfrm>
              <a:off x="5938157" y="1624953"/>
              <a:ext cx="2569500" cy="948600"/>
              <a:chOff x="5921828" y="3217979"/>
              <a:chExt cx="2569500" cy="948600"/>
            </a:xfrm>
          </p:grpSpPr>
          <p:sp>
            <p:nvSpPr>
              <p:cNvPr id="490" name="Google Shape;490;p40"/>
              <p:cNvSpPr/>
              <p:nvPr/>
            </p:nvSpPr>
            <p:spPr>
              <a:xfrm>
                <a:off x="5921828" y="3217979"/>
                <a:ext cx="2569500" cy="9486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b="1">
                    <a:solidFill>
                      <a:schemeClr val="dk1"/>
                    </a:solidFill>
                    <a:latin typeface="Calibri"/>
                    <a:ea typeface="Calibri"/>
                    <a:cs typeface="Calibri"/>
                    <a:sym typeface="Calibri"/>
                  </a:rPr>
                  <a:t>My experience as an online student at UW</a:t>
                </a:r>
                <a:endParaRPr sz="1100"/>
              </a:p>
            </p:txBody>
          </p:sp>
          <p:sp>
            <p:nvSpPr>
              <p:cNvPr id="491" name="Google Shape;491;p40"/>
              <p:cNvSpPr/>
              <p:nvPr/>
            </p:nvSpPr>
            <p:spPr>
              <a:xfrm>
                <a:off x="5921828" y="3217979"/>
                <a:ext cx="740700" cy="9486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chemeClr val="lt1"/>
                  </a:solidFill>
                  <a:latin typeface="Calibri"/>
                  <a:ea typeface="Calibri"/>
                  <a:cs typeface="Calibri"/>
                  <a:sym typeface="Calibri"/>
                </a:endParaRPr>
              </a:p>
            </p:txBody>
          </p:sp>
        </p:grpSp>
      </p:grpSp>
      <p:cxnSp>
        <p:nvCxnSpPr>
          <p:cNvPr id="492" name="Google Shape;492;p40"/>
          <p:cNvCxnSpPr>
            <a:stCxn id="490" idx="2"/>
            <a:endCxn id="455" idx="3"/>
          </p:cNvCxnSpPr>
          <p:nvPr/>
        </p:nvCxnSpPr>
        <p:spPr>
          <a:xfrm rot="5400000">
            <a:off x="4047035" y="2787634"/>
            <a:ext cx="6183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493" name="Google Shape;493;p40"/>
          <p:cNvCxnSpPr>
            <a:stCxn id="490" idx="2"/>
            <a:endCxn id="421" idx="1"/>
          </p:cNvCxnSpPr>
          <p:nvPr/>
        </p:nvCxnSpPr>
        <p:spPr>
          <a:xfrm rot="-5400000" flipH="1">
            <a:off x="4459835" y="2806234"/>
            <a:ext cx="618900" cy="394800"/>
          </a:xfrm>
          <a:prstGeom prst="curvedConnector2">
            <a:avLst/>
          </a:prstGeom>
          <a:noFill/>
          <a:ln w="9525" cap="flat" cmpd="sng">
            <a:solidFill>
              <a:schemeClr val="accent1"/>
            </a:solidFill>
            <a:prstDash val="solid"/>
            <a:miter lim="800000"/>
            <a:headEnd type="none" w="sm" len="sm"/>
            <a:tailEnd type="stealth" w="med" len="med"/>
          </a:ln>
        </p:spPr>
      </p:cxnSp>
      <p:cxnSp>
        <p:nvCxnSpPr>
          <p:cNvPr id="494" name="Google Shape;494;p40"/>
          <p:cNvCxnSpPr>
            <a:stCxn id="490" idx="0"/>
            <a:endCxn id="460" idx="3"/>
          </p:cNvCxnSpPr>
          <p:nvPr/>
        </p:nvCxnSpPr>
        <p:spPr>
          <a:xfrm rot="5400000" flipH="1">
            <a:off x="4048235" y="1459084"/>
            <a:ext cx="6159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495" name="Google Shape;495;p40"/>
          <p:cNvCxnSpPr>
            <a:stCxn id="490" idx="0"/>
            <a:endCxn id="471" idx="1"/>
          </p:cNvCxnSpPr>
          <p:nvPr/>
        </p:nvCxnSpPr>
        <p:spPr>
          <a:xfrm rot="-5400000">
            <a:off x="4480835" y="1460584"/>
            <a:ext cx="613200" cy="431100"/>
          </a:xfrm>
          <a:prstGeom prst="curvedConnector2">
            <a:avLst/>
          </a:prstGeom>
          <a:noFill/>
          <a:ln w="9525" cap="flat" cmpd="sng">
            <a:solidFill>
              <a:schemeClr val="accent1"/>
            </a:solidFill>
            <a:prstDash val="solid"/>
            <a:miter lim="800000"/>
            <a:headEnd type="none" w="sm" len="sm"/>
            <a:tailEnd type="stealth" w="med" len="med"/>
          </a:ln>
        </p:spPr>
      </p:cxnSp>
      <p:cxnSp>
        <p:nvCxnSpPr>
          <p:cNvPr id="496" name="Google Shape;496;p40"/>
          <p:cNvCxnSpPr>
            <a:stCxn id="460" idx="0"/>
            <a:endCxn id="440" idx="3"/>
          </p:cNvCxnSpPr>
          <p:nvPr/>
        </p:nvCxnSpPr>
        <p:spPr>
          <a:xfrm rot="5400000" flipH="1">
            <a:off x="3029960" y="807269"/>
            <a:ext cx="2742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497" name="Google Shape;497;p40"/>
          <p:cNvCxnSpPr>
            <a:stCxn id="460" idx="2"/>
            <a:endCxn id="485" idx="3"/>
          </p:cNvCxnSpPr>
          <p:nvPr/>
        </p:nvCxnSpPr>
        <p:spPr>
          <a:xfrm rot="5400000">
            <a:off x="3026060" y="1498694"/>
            <a:ext cx="2820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498" name="Google Shape;498;p40"/>
          <p:cNvCxnSpPr>
            <a:stCxn id="485" idx="2"/>
            <a:endCxn id="465" idx="3"/>
          </p:cNvCxnSpPr>
          <p:nvPr/>
        </p:nvCxnSpPr>
        <p:spPr>
          <a:xfrm rot="5400000">
            <a:off x="1838285" y="1985926"/>
            <a:ext cx="2793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499" name="Google Shape;499;p40"/>
          <p:cNvCxnSpPr>
            <a:stCxn id="455" idx="0"/>
            <a:endCxn id="450" idx="3"/>
          </p:cNvCxnSpPr>
          <p:nvPr/>
        </p:nvCxnSpPr>
        <p:spPr>
          <a:xfrm rot="5400000" flipH="1">
            <a:off x="3027710" y="2750747"/>
            <a:ext cx="2787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500" name="Google Shape;500;p40"/>
          <p:cNvCxnSpPr>
            <a:stCxn id="455" idx="2"/>
            <a:endCxn id="445" idx="3"/>
          </p:cNvCxnSpPr>
          <p:nvPr/>
        </p:nvCxnSpPr>
        <p:spPr>
          <a:xfrm rot="5400000">
            <a:off x="3047060" y="3463022"/>
            <a:ext cx="279600" cy="391800"/>
          </a:xfrm>
          <a:prstGeom prst="curvedConnector2">
            <a:avLst/>
          </a:prstGeom>
          <a:noFill/>
          <a:ln w="9525" cap="flat" cmpd="sng">
            <a:solidFill>
              <a:schemeClr val="accent1"/>
            </a:solidFill>
            <a:prstDash val="solid"/>
            <a:miter lim="800000"/>
            <a:headEnd type="none" w="sm" len="sm"/>
            <a:tailEnd type="stealth" w="med" len="med"/>
          </a:ln>
        </p:spPr>
      </p:cxnSp>
      <p:cxnSp>
        <p:nvCxnSpPr>
          <p:cNvPr id="501" name="Google Shape;501;p40"/>
          <p:cNvCxnSpPr>
            <a:stCxn id="470" idx="0"/>
            <a:endCxn id="502" idx="1"/>
          </p:cNvCxnSpPr>
          <p:nvPr/>
        </p:nvCxnSpPr>
        <p:spPr>
          <a:xfrm rot="-5400000">
            <a:off x="5850258" y="794227"/>
            <a:ext cx="279300" cy="457800"/>
          </a:xfrm>
          <a:prstGeom prst="curvedConnector2">
            <a:avLst/>
          </a:prstGeom>
          <a:noFill/>
          <a:ln w="9525" cap="flat" cmpd="sng">
            <a:solidFill>
              <a:schemeClr val="accent1"/>
            </a:solidFill>
            <a:prstDash val="solid"/>
            <a:miter lim="800000"/>
            <a:headEnd type="none" w="sm" len="sm"/>
            <a:tailEnd type="stealth" w="med" len="med"/>
          </a:ln>
        </p:spPr>
      </p:cxnSp>
      <p:cxnSp>
        <p:nvCxnSpPr>
          <p:cNvPr id="503" name="Google Shape;503;p40"/>
          <p:cNvCxnSpPr>
            <a:stCxn id="470" idx="2"/>
            <a:endCxn id="481" idx="1"/>
          </p:cNvCxnSpPr>
          <p:nvPr/>
        </p:nvCxnSpPr>
        <p:spPr>
          <a:xfrm rot="-5400000" flipH="1">
            <a:off x="5837058" y="1500052"/>
            <a:ext cx="2793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504" name="Google Shape;504;p40"/>
          <p:cNvCxnSpPr>
            <a:stCxn id="420" idx="0"/>
            <a:endCxn id="426" idx="1"/>
          </p:cNvCxnSpPr>
          <p:nvPr/>
        </p:nvCxnSpPr>
        <p:spPr>
          <a:xfrm rot="-5400000">
            <a:off x="5782265" y="2769223"/>
            <a:ext cx="279300" cy="394800"/>
          </a:xfrm>
          <a:prstGeom prst="curvedConnector2">
            <a:avLst/>
          </a:prstGeom>
          <a:noFill/>
          <a:ln w="9525" cap="flat" cmpd="sng">
            <a:solidFill>
              <a:schemeClr val="accent1"/>
            </a:solidFill>
            <a:prstDash val="solid"/>
            <a:miter lim="800000"/>
            <a:headEnd type="none" w="sm" len="sm"/>
            <a:tailEnd type="stealth" w="med" len="med"/>
          </a:ln>
        </p:spPr>
      </p:cxnSp>
      <p:cxnSp>
        <p:nvCxnSpPr>
          <p:cNvPr id="505" name="Google Shape;505;p40"/>
          <p:cNvCxnSpPr>
            <a:stCxn id="420" idx="2"/>
            <a:endCxn id="431" idx="1"/>
          </p:cNvCxnSpPr>
          <p:nvPr/>
        </p:nvCxnSpPr>
        <p:spPr>
          <a:xfrm rot="-5400000" flipH="1">
            <a:off x="5782265" y="3461848"/>
            <a:ext cx="279300" cy="394800"/>
          </a:xfrm>
          <a:prstGeom prst="curvedConnector2">
            <a:avLst/>
          </a:prstGeom>
          <a:noFill/>
          <a:ln w="9525" cap="flat" cmpd="sng">
            <a:solidFill>
              <a:schemeClr val="accent1"/>
            </a:solidFill>
            <a:prstDash val="solid"/>
            <a:miter lim="800000"/>
            <a:headEnd type="none" w="sm" len="sm"/>
            <a:tailEnd type="stealth" w="med" len="med"/>
          </a:ln>
        </p:spPr>
      </p:cxnSp>
      <p:grpSp>
        <p:nvGrpSpPr>
          <p:cNvPr id="506" name="Google Shape;506;p40"/>
          <p:cNvGrpSpPr/>
          <p:nvPr/>
        </p:nvGrpSpPr>
        <p:grpSpPr>
          <a:xfrm>
            <a:off x="246637" y="4078019"/>
            <a:ext cx="1515748" cy="413325"/>
            <a:chOff x="5938157" y="2023976"/>
            <a:chExt cx="2569500" cy="551100"/>
          </a:xfrm>
        </p:grpSpPr>
        <p:sp>
          <p:nvSpPr>
            <p:cNvPr id="507" name="Google Shape;507;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08" name="Google Shape;508;p40"/>
            <p:cNvGrpSpPr/>
            <p:nvPr/>
          </p:nvGrpSpPr>
          <p:grpSpPr>
            <a:xfrm>
              <a:off x="5938157" y="2023976"/>
              <a:ext cx="2569500" cy="551100"/>
              <a:chOff x="5921828" y="3617002"/>
              <a:chExt cx="2569500" cy="551100"/>
            </a:xfrm>
          </p:grpSpPr>
          <p:sp>
            <p:nvSpPr>
              <p:cNvPr id="509" name="Google Shape;509;p40"/>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510" name="Google Shape;510;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511" name="Google Shape;511;p40"/>
          <p:cNvCxnSpPr>
            <a:stCxn id="430" idx="2"/>
            <a:endCxn id="436" idx="1"/>
          </p:cNvCxnSpPr>
          <p:nvPr/>
        </p:nvCxnSpPr>
        <p:spPr>
          <a:xfrm rot="-5400000" flipH="1">
            <a:off x="6934896" y="3947722"/>
            <a:ext cx="279300" cy="394800"/>
          </a:xfrm>
          <a:prstGeom prst="curvedConnector2">
            <a:avLst/>
          </a:prstGeom>
          <a:noFill/>
          <a:ln w="9525" cap="flat" cmpd="sng">
            <a:solidFill>
              <a:schemeClr val="accent1"/>
            </a:solidFill>
            <a:prstDash val="solid"/>
            <a:miter lim="800000"/>
            <a:headEnd type="none" w="sm" len="sm"/>
            <a:tailEnd type="stealth" w="med" len="med"/>
          </a:ln>
        </p:spPr>
      </p:cxnSp>
      <p:cxnSp>
        <p:nvCxnSpPr>
          <p:cNvPr id="512" name="Google Shape;512;p40"/>
          <p:cNvCxnSpPr>
            <a:stCxn id="420" idx="3"/>
            <a:endCxn id="476" idx="1"/>
          </p:cNvCxnSpPr>
          <p:nvPr/>
        </p:nvCxnSpPr>
        <p:spPr>
          <a:xfrm>
            <a:off x="6482389" y="3312935"/>
            <a:ext cx="789600" cy="600"/>
          </a:xfrm>
          <a:prstGeom prst="curvedConnector3">
            <a:avLst>
              <a:gd name="adj1" fmla="val 49995"/>
            </a:avLst>
          </a:prstGeom>
          <a:noFill/>
          <a:ln w="9525" cap="flat" cmpd="sng">
            <a:solidFill>
              <a:schemeClr val="accent1"/>
            </a:solidFill>
            <a:prstDash val="solid"/>
            <a:miter lim="800000"/>
            <a:headEnd type="none" w="sm" len="sm"/>
            <a:tailEnd type="stealth" w="med" len="med"/>
          </a:ln>
        </p:spPr>
      </p:cxnSp>
      <p:cxnSp>
        <p:nvCxnSpPr>
          <p:cNvPr id="513" name="Google Shape;513;p40"/>
          <p:cNvCxnSpPr>
            <a:stCxn id="445" idx="2"/>
            <a:endCxn id="509" idx="3"/>
          </p:cNvCxnSpPr>
          <p:nvPr/>
        </p:nvCxnSpPr>
        <p:spPr>
          <a:xfrm rot="5400000">
            <a:off x="1858085" y="3909388"/>
            <a:ext cx="279300" cy="471000"/>
          </a:xfrm>
          <a:prstGeom prst="curvedConnector2">
            <a:avLst/>
          </a:prstGeom>
          <a:noFill/>
          <a:ln w="9525" cap="flat" cmpd="sng">
            <a:solidFill>
              <a:schemeClr val="accent1"/>
            </a:solidFill>
            <a:prstDash val="solid"/>
            <a:miter lim="800000"/>
            <a:headEnd type="none" w="sm" len="sm"/>
            <a:tailEnd type="stealth" w="med" len="med"/>
          </a:ln>
        </p:spPr>
      </p:cxnSp>
      <p:grpSp>
        <p:nvGrpSpPr>
          <p:cNvPr id="514" name="Google Shape;514;p40"/>
          <p:cNvGrpSpPr/>
          <p:nvPr/>
        </p:nvGrpSpPr>
        <p:grpSpPr>
          <a:xfrm>
            <a:off x="7271904" y="2134525"/>
            <a:ext cx="1515748" cy="413325"/>
            <a:chOff x="5938157" y="2023976"/>
            <a:chExt cx="2569500" cy="551100"/>
          </a:xfrm>
        </p:grpSpPr>
        <p:sp>
          <p:nvSpPr>
            <p:cNvPr id="515" name="Google Shape;515;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16" name="Google Shape;516;p40"/>
            <p:cNvGrpSpPr/>
            <p:nvPr/>
          </p:nvGrpSpPr>
          <p:grpSpPr>
            <a:xfrm>
              <a:off x="5938157" y="2023976"/>
              <a:ext cx="2569500" cy="551100"/>
              <a:chOff x="5921828" y="3617002"/>
              <a:chExt cx="2569500" cy="551100"/>
            </a:xfrm>
          </p:grpSpPr>
          <p:sp>
            <p:nvSpPr>
              <p:cNvPr id="517" name="Google Shape;517;p40"/>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518" name="Google Shape;518;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519" name="Google Shape;519;p40"/>
          <p:cNvCxnSpPr>
            <a:stCxn id="425" idx="0"/>
          </p:cNvCxnSpPr>
          <p:nvPr/>
        </p:nvCxnSpPr>
        <p:spPr>
          <a:xfrm rot="-5400000">
            <a:off x="6939420" y="2266100"/>
            <a:ext cx="327600" cy="381000"/>
          </a:xfrm>
          <a:prstGeom prst="curvedConnector2">
            <a:avLst/>
          </a:prstGeom>
          <a:noFill/>
          <a:ln w="9525" cap="flat" cmpd="sng">
            <a:solidFill>
              <a:schemeClr val="accent1"/>
            </a:solidFill>
            <a:prstDash val="solid"/>
            <a:miter lim="800000"/>
            <a:headEnd type="none" w="sm" len="sm"/>
            <a:tailEnd type="stealth" w="med" len="med"/>
          </a:ln>
        </p:spPr>
      </p:cxnSp>
      <p:grpSp>
        <p:nvGrpSpPr>
          <p:cNvPr id="520" name="Google Shape;520;p40"/>
          <p:cNvGrpSpPr/>
          <p:nvPr/>
        </p:nvGrpSpPr>
        <p:grpSpPr>
          <a:xfrm>
            <a:off x="7258093" y="1156199"/>
            <a:ext cx="1515748" cy="413325"/>
            <a:chOff x="5938157" y="2023976"/>
            <a:chExt cx="2569500" cy="551100"/>
          </a:xfrm>
        </p:grpSpPr>
        <p:sp>
          <p:nvSpPr>
            <p:cNvPr id="521" name="Google Shape;521;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22" name="Google Shape;522;p40"/>
            <p:cNvGrpSpPr/>
            <p:nvPr/>
          </p:nvGrpSpPr>
          <p:grpSpPr>
            <a:xfrm>
              <a:off x="5938157" y="2023976"/>
              <a:ext cx="2569500" cy="551100"/>
              <a:chOff x="5921828" y="3617002"/>
              <a:chExt cx="2569500" cy="551100"/>
            </a:xfrm>
          </p:grpSpPr>
          <p:sp>
            <p:nvSpPr>
              <p:cNvPr id="523" name="Google Shape;523;p40"/>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524" name="Google Shape;524;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525" name="Google Shape;525;p40"/>
          <p:cNvCxnSpPr>
            <a:endCxn id="517" idx="0"/>
          </p:cNvCxnSpPr>
          <p:nvPr/>
        </p:nvCxnSpPr>
        <p:spPr>
          <a:xfrm rot="-5400000" flipH="1">
            <a:off x="7594778" y="1699525"/>
            <a:ext cx="725400" cy="1446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grpSp>
        <p:nvGrpSpPr>
          <p:cNvPr id="526" name="Google Shape;526;p40"/>
          <p:cNvGrpSpPr/>
          <p:nvPr/>
        </p:nvGrpSpPr>
        <p:grpSpPr>
          <a:xfrm>
            <a:off x="175400" y="3106325"/>
            <a:ext cx="1586890" cy="413325"/>
            <a:chOff x="5938136" y="2023976"/>
            <a:chExt cx="2690100" cy="551100"/>
          </a:xfrm>
        </p:grpSpPr>
        <p:sp>
          <p:nvSpPr>
            <p:cNvPr id="527" name="Google Shape;527;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28" name="Google Shape;528;p40"/>
            <p:cNvGrpSpPr/>
            <p:nvPr/>
          </p:nvGrpSpPr>
          <p:grpSpPr>
            <a:xfrm>
              <a:off x="5938136" y="2023976"/>
              <a:ext cx="2690100" cy="551100"/>
              <a:chOff x="5921807" y="3617002"/>
              <a:chExt cx="2690100" cy="551100"/>
            </a:xfrm>
          </p:grpSpPr>
          <p:sp>
            <p:nvSpPr>
              <p:cNvPr id="529" name="Google Shape;529;p40"/>
              <p:cNvSpPr/>
              <p:nvPr/>
            </p:nvSpPr>
            <p:spPr>
              <a:xfrm>
                <a:off x="5921807" y="3617002"/>
                <a:ext cx="26901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sp>
            <p:nvSpPr>
              <p:cNvPr id="530" name="Google Shape;530;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531" name="Google Shape;531;p40"/>
          <p:cNvCxnSpPr>
            <a:stCxn id="509" idx="0"/>
            <a:endCxn id="529" idx="2"/>
          </p:cNvCxnSpPr>
          <p:nvPr/>
        </p:nvCxnSpPr>
        <p:spPr>
          <a:xfrm rot="5400000" flipH="1">
            <a:off x="707511" y="3781019"/>
            <a:ext cx="558300" cy="35700"/>
          </a:xfrm>
          <a:prstGeom prst="curvedConnector3">
            <a:avLst>
              <a:gd name="adj1" fmla="val 50006"/>
            </a:avLst>
          </a:prstGeom>
          <a:noFill/>
          <a:ln w="9525" cap="flat" cmpd="sng">
            <a:solidFill>
              <a:schemeClr val="accent1"/>
            </a:solidFill>
            <a:prstDash val="solid"/>
            <a:miter lim="800000"/>
            <a:headEnd type="none" w="sm" len="sm"/>
            <a:tailEnd type="stealth" w="med" len="med"/>
          </a:ln>
        </p:spPr>
      </p:cxnSp>
      <p:cxnSp>
        <p:nvCxnSpPr>
          <p:cNvPr id="532" name="Google Shape;532;p40"/>
          <p:cNvCxnSpPr/>
          <p:nvPr/>
        </p:nvCxnSpPr>
        <p:spPr>
          <a:xfrm rot="5400000">
            <a:off x="1080022" y="2751038"/>
            <a:ext cx="279300" cy="431100"/>
          </a:xfrm>
          <a:prstGeom prst="curvedConnector2">
            <a:avLst/>
          </a:prstGeom>
          <a:noFill/>
          <a:ln w="9525" cap="flat" cmpd="sng">
            <a:solidFill>
              <a:schemeClr val="accent1"/>
            </a:solidFill>
            <a:prstDash val="solid"/>
            <a:miter lim="800000"/>
            <a:headEnd type="none" w="sm" len="sm"/>
            <a:tailEnd type="stealth" w="med" len="med"/>
          </a:ln>
        </p:spPr>
      </p:cxnSp>
      <p:cxnSp>
        <p:nvCxnSpPr>
          <p:cNvPr id="533" name="Google Shape;533;p40"/>
          <p:cNvCxnSpPr>
            <a:endCxn id="509" idx="0"/>
          </p:cNvCxnSpPr>
          <p:nvPr/>
        </p:nvCxnSpPr>
        <p:spPr>
          <a:xfrm rot="5400000">
            <a:off x="779661" y="3743969"/>
            <a:ext cx="558900" cy="1092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grpSp>
        <p:nvGrpSpPr>
          <p:cNvPr id="534" name="Google Shape;534;p40"/>
          <p:cNvGrpSpPr/>
          <p:nvPr/>
        </p:nvGrpSpPr>
        <p:grpSpPr>
          <a:xfrm>
            <a:off x="349536" y="1053521"/>
            <a:ext cx="1340251" cy="711450"/>
            <a:chOff x="5938137" y="1829876"/>
            <a:chExt cx="2569500" cy="948600"/>
          </a:xfrm>
        </p:grpSpPr>
        <p:sp>
          <p:nvSpPr>
            <p:cNvPr id="535" name="Google Shape;535;p40"/>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36" name="Google Shape;536;p40"/>
            <p:cNvGrpSpPr/>
            <p:nvPr/>
          </p:nvGrpSpPr>
          <p:grpSpPr>
            <a:xfrm>
              <a:off x="5938137" y="1829876"/>
              <a:ext cx="2569500" cy="948600"/>
              <a:chOff x="5921808" y="3422902"/>
              <a:chExt cx="2569500" cy="948600"/>
            </a:xfrm>
          </p:grpSpPr>
          <p:sp>
            <p:nvSpPr>
              <p:cNvPr id="537" name="Google Shape;537;p40"/>
              <p:cNvSpPr/>
              <p:nvPr/>
            </p:nvSpPr>
            <p:spPr>
              <a:xfrm>
                <a:off x="5921808" y="3422902"/>
                <a:ext cx="2569500" cy="948600"/>
              </a:xfrm>
              <a:prstGeom prst="rect">
                <a:avLst/>
              </a:prstGeom>
              <a:solidFill>
                <a:schemeClr val="lt1"/>
              </a:solidFill>
              <a:ln>
                <a:noFill/>
              </a:ln>
            </p:spPr>
            <p:txBody>
              <a:bodyPr spcFirstLastPara="1" wrap="square" lIns="68575" tIns="0" rIns="68575" bIns="0" anchor="ctr" anchorCtr="0">
                <a:noAutofit/>
              </a:bodyPr>
              <a:lstStyle/>
              <a:p>
                <a:pPr marL="0" lvl="0" indent="0" algn="ctr" rtl="0">
                  <a:spcBef>
                    <a:spcPts val="0"/>
                  </a:spcBef>
                  <a:spcAft>
                    <a:spcPts val="0"/>
                  </a:spcAft>
                  <a:buNone/>
                </a:pPr>
                <a:endParaRPr sz="1100"/>
              </a:p>
            </p:txBody>
          </p:sp>
          <p:sp>
            <p:nvSpPr>
              <p:cNvPr id="538" name="Google Shape;538;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539" name="Google Shape;539;p40"/>
          <p:cNvCxnSpPr>
            <a:stCxn id="441" idx="1"/>
            <a:endCxn id="537" idx="0"/>
          </p:cNvCxnSpPr>
          <p:nvPr/>
        </p:nvCxnSpPr>
        <p:spPr>
          <a:xfrm flipH="1">
            <a:off x="1019661" y="885956"/>
            <a:ext cx="416100" cy="167700"/>
          </a:xfrm>
          <a:prstGeom prst="curvedConnector2">
            <a:avLst/>
          </a:prstGeom>
          <a:noFill/>
          <a:ln w="9525" cap="flat" cmpd="sng">
            <a:solidFill>
              <a:schemeClr val="accent1"/>
            </a:solidFill>
            <a:prstDash val="solid"/>
            <a:miter lim="800000"/>
            <a:headEnd type="none" w="sm" len="sm"/>
            <a:tailEnd type="stealth" w="med" len="med"/>
          </a:ln>
        </p:spPr>
      </p:cxnSp>
      <p:cxnSp>
        <p:nvCxnSpPr>
          <p:cNvPr id="540" name="Google Shape;540;p40"/>
          <p:cNvCxnSpPr>
            <a:stCxn id="537" idx="2"/>
            <a:endCxn id="465" idx="0"/>
          </p:cNvCxnSpPr>
          <p:nvPr/>
        </p:nvCxnSpPr>
        <p:spPr>
          <a:xfrm rot="-5400000" flipH="1">
            <a:off x="894861" y="1889771"/>
            <a:ext cx="369600" cy="120000"/>
          </a:xfrm>
          <a:prstGeom prst="curvedConnector3">
            <a:avLst>
              <a:gd name="adj1" fmla="val 49994"/>
            </a:avLst>
          </a:prstGeom>
          <a:noFill/>
          <a:ln w="9525" cap="flat" cmpd="sng">
            <a:solidFill>
              <a:schemeClr val="accent1"/>
            </a:solidFill>
            <a:prstDash val="solid"/>
            <a:miter lim="800000"/>
            <a:headEnd type="none" w="sm" len="sm"/>
            <a:tailEnd type="stealth" w="med" len="med"/>
          </a:ln>
        </p:spPr>
      </p:cxnSp>
      <p:cxnSp>
        <p:nvCxnSpPr>
          <p:cNvPr id="541" name="Google Shape;541;p40"/>
          <p:cNvCxnSpPr/>
          <p:nvPr/>
        </p:nvCxnSpPr>
        <p:spPr>
          <a:xfrm rot="5400000">
            <a:off x="1565400" y="2641575"/>
            <a:ext cx="1425600" cy="4194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cxnSp>
        <p:nvCxnSpPr>
          <p:cNvPr id="542" name="Google Shape;542;p40"/>
          <p:cNvCxnSpPr>
            <a:stCxn id="436" idx="2"/>
          </p:cNvCxnSpPr>
          <p:nvPr/>
        </p:nvCxnSpPr>
        <p:spPr>
          <a:xfrm rot="5400000" flipH="1">
            <a:off x="5161474" y="2162444"/>
            <a:ext cx="927300" cy="3730500"/>
          </a:xfrm>
          <a:prstGeom prst="curvedConnector4">
            <a:avLst>
              <a:gd name="adj1" fmla="val -8531"/>
              <a:gd name="adj2" fmla="val 52928"/>
            </a:avLst>
          </a:prstGeom>
          <a:noFill/>
          <a:ln w="9525" cap="flat" cmpd="sng">
            <a:solidFill>
              <a:schemeClr val="accent1"/>
            </a:solidFill>
            <a:prstDash val="solid"/>
            <a:miter lim="800000"/>
            <a:headEnd type="none" w="sm" len="sm"/>
            <a:tailEnd type="stealth" w="med" len="med"/>
          </a:ln>
        </p:spPr>
      </p:cxnSp>
      <p:sp>
        <p:nvSpPr>
          <p:cNvPr id="543" name="Google Shape;543;p40"/>
          <p:cNvSpPr/>
          <p:nvPr/>
        </p:nvSpPr>
        <p:spPr>
          <a:xfrm>
            <a:off x="7258172" y="3142509"/>
            <a:ext cx="1515600" cy="413400"/>
          </a:xfrm>
          <a:prstGeom prst="rect">
            <a:avLst/>
          </a:prstGeom>
          <a:solidFill>
            <a:srgbClr val="F2A395"/>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cxnSp>
        <p:nvCxnSpPr>
          <p:cNvPr id="544" name="Google Shape;544;p40"/>
          <p:cNvCxnSpPr>
            <a:stCxn id="426" idx="1"/>
          </p:cNvCxnSpPr>
          <p:nvPr/>
        </p:nvCxnSpPr>
        <p:spPr>
          <a:xfrm flipH="1">
            <a:off x="3674572" y="2827061"/>
            <a:ext cx="2444700" cy="2793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cxnSp>
        <p:nvCxnSpPr>
          <p:cNvPr id="545" name="Google Shape;545;p40"/>
          <p:cNvCxnSpPr>
            <a:stCxn id="543" idx="2"/>
            <a:endCxn id="435" idx="0"/>
          </p:cNvCxnSpPr>
          <p:nvPr/>
        </p:nvCxnSpPr>
        <p:spPr>
          <a:xfrm rot="-5400000" flipH="1">
            <a:off x="7852622" y="3719259"/>
            <a:ext cx="522000" cy="195300"/>
          </a:xfrm>
          <a:prstGeom prst="curvedConnector3">
            <a:avLst>
              <a:gd name="adj1" fmla="val 50011"/>
            </a:avLst>
          </a:prstGeom>
          <a:noFill/>
          <a:ln w="9525" cap="flat" cmpd="sng">
            <a:solidFill>
              <a:schemeClr val="accent1"/>
            </a:solidFill>
            <a:prstDash val="solid"/>
            <a:miter lim="800000"/>
            <a:headEnd type="none" w="sm" len="sm"/>
            <a:tailEnd type="stealth" w="med" len="med"/>
          </a:ln>
        </p:spPr>
      </p:cxnSp>
      <p:cxnSp>
        <p:nvCxnSpPr>
          <p:cNvPr id="546" name="Google Shape;546;p40"/>
          <p:cNvCxnSpPr>
            <a:endCxn id="537" idx="3"/>
          </p:cNvCxnSpPr>
          <p:nvPr/>
        </p:nvCxnSpPr>
        <p:spPr>
          <a:xfrm rot="10800000">
            <a:off x="1689787" y="1409246"/>
            <a:ext cx="4829100" cy="4461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cxnSp>
        <p:nvCxnSpPr>
          <p:cNvPr id="547" name="Google Shape;547;p40"/>
          <p:cNvCxnSpPr/>
          <p:nvPr/>
        </p:nvCxnSpPr>
        <p:spPr>
          <a:xfrm rot="-5400000" flipH="1">
            <a:off x="7133375" y="1238278"/>
            <a:ext cx="272700" cy="281400"/>
          </a:xfrm>
          <a:prstGeom prst="curvedConnector2">
            <a:avLst/>
          </a:prstGeom>
          <a:noFill/>
          <a:ln w="9525" cap="flat" cmpd="sng">
            <a:solidFill>
              <a:schemeClr val="accent1"/>
            </a:solidFill>
            <a:prstDash val="solid"/>
            <a:miter lim="800000"/>
            <a:headEnd type="none" w="sm" len="sm"/>
            <a:tailEnd type="stealth" w="med" len="med"/>
          </a:ln>
        </p:spPr>
      </p:cxnSp>
      <p:grpSp>
        <p:nvGrpSpPr>
          <p:cNvPr id="548" name="Google Shape;548;p40"/>
          <p:cNvGrpSpPr/>
          <p:nvPr/>
        </p:nvGrpSpPr>
        <p:grpSpPr>
          <a:xfrm>
            <a:off x="6218751" y="676903"/>
            <a:ext cx="1515748" cy="413325"/>
            <a:chOff x="5938157" y="2023976"/>
            <a:chExt cx="2569500" cy="551100"/>
          </a:xfrm>
        </p:grpSpPr>
        <p:sp>
          <p:nvSpPr>
            <p:cNvPr id="549" name="Google Shape;549;p40"/>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50" name="Google Shape;550;p40"/>
            <p:cNvGrpSpPr/>
            <p:nvPr/>
          </p:nvGrpSpPr>
          <p:grpSpPr>
            <a:xfrm>
              <a:off x="5938157" y="2023976"/>
              <a:ext cx="2569500" cy="551100"/>
              <a:chOff x="5921828" y="3617002"/>
              <a:chExt cx="2569500" cy="551100"/>
            </a:xfrm>
          </p:grpSpPr>
          <p:sp>
            <p:nvSpPr>
              <p:cNvPr id="502" name="Google Shape;502;p40"/>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1" name="Google Shape;551;p40"/>
              <p:cNvSpPr/>
              <p:nvPr/>
            </p:nvSpPr>
            <p:spPr>
              <a:xfrm>
                <a:off x="5921828" y="3617002"/>
                <a:ext cx="2569500" cy="551100"/>
              </a:xfrm>
              <a:prstGeom prst="rect">
                <a:avLst/>
              </a:prstGeom>
              <a:solidFill>
                <a:srgbClr val="B6E5F8"/>
              </a:solidFill>
              <a:ln>
                <a:noFill/>
              </a:ln>
            </p:spPr>
            <p:txBody>
              <a:bodyPr spcFirstLastPara="1" wrap="square" lIns="68575" tIns="0" rIns="68575" bIns="0" anchor="ctr" anchorCtr="0">
                <a:noAutofit/>
              </a:bodyPr>
              <a:lstStyle/>
              <a:p>
                <a:pPr marL="0" marR="0" lvl="0" indent="0" algn="ctr" rtl="0">
                  <a:spcBef>
                    <a:spcPts val="0"/>
                  </a:spcBef>
                  <a:spcAft>
                    <a:spcPts val="0"/>
                  </a:spcAft>
                  <a:buNone/>
                </a:pPr>
                <a:endParaRPr sz="1100"/>
              </a:p>
            </p:txBody>
          </p:sp>
        </p:grpSp>
      </p:grpSp>
      <p:sp>
        <p:nvSpPr>
          <p:cNvPr id="552" name="Google Shape;552;p40"/>
          <p:cNvSpPr txBox="1"/>
          <p:nvPr/>
        </p:nvSpPr>
        <p:spPr>
          <a:xfrm>
            <a:off x="-100" y="4725125"/>
            <a:ext cx="9144000" cy="3696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cxnSp>
        <p:nvCxnSpPr>
          <p:cNvPr id="553" name="Google Shape;553;p40"/>
          <p:cNvCxnSpPr>
            <a:stCxn id="436" idx="2"/>
          </p:cNvCxnSpPr>
          <p:nvPr/>
        </p:nvCxnSpPr>
        <p:spPr>
          <a:xfrm rot="5400000" flipH="1">
            <a:off x="4088974" y="1089944"/>
            <a:ext cx="2774400" cy="4028400"/>
          </a:xfrm>
          <a:prstGeom prst="curvedConnector4">
            <a:avLst>
              <a:gd name="adj1" fmla="val -8583"/>
              <a:gd name="adj2" fmla="val 52712"/>
            </a:avLst>
          </a:prstGeom>
          <a:noFill/>
          <a:ln w="9525" cap="flat" cmpd="sng">
            <a:solidFill>
              <a:schemeClr val="accent1"/>
            </a:solidFill>
            <a:prstDash val="solid"/>
            <a:miter lim="800000"/>
            <a:headEnd type="none" w="sm" len="sm"/>
            <a:tailEnd type="stealth"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231"/>
        <p:cNvGrpSpPr/>
        <p:nvPr/>
      </p:nvGrpSpPr>
      <p:grpSpPr>
        <a:xfrm>
          <a:off x="0" y="0"/>
          <a:ext cx="0" cy="0"/>
          <a:chOff x="0" y="0"/>
          <a:chExt cx="0" cy="0"/>
        </a:xfrm>
      </p:grpSpPr>
      <p:sp>
        <p:nvSpPr>
          <p:cNvPr id="232" name="Google Shape;232;p34"/>
          <p:cNvSpPr txBox="1">
            <a:spLocks noGrp="1"/>
          </p:cNvSpPr>
          <p:nvPr>
            <p:ph type="body" idx="1"/>
          </p:nvPr>
        </p:nvSpPr>
        <p:spPr>
          <a:xfrm>
            <a:off x="840999" y="1578025"/>
            <a:ext cx="5951700" cy="2433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Description</a:t>
            </a:r>
            <a:endParaRPr b="1"/>
          </a:p>
          <a:p>
            <a:pPr marL="0" lvl="0" indent="0" algn="l" rtl="0">
              <a:spcBef>
                <a:spcPts val="600"/>
              </a:spcBef>
              <a:spcAft>
                <a:spcPts val="0"/>
              </a:spcAft>
              <a:buNone/>
            </a:pPr>
            <a:r>
              <a:rPr lang="en"/>
              <a:t>We will each create a “map” in Google Slides of all the various components that make up our experiences as online students at UW (and how they relate to each other).</a:t>
            </a:r>
            <a:endParaRPr/>
          </a:p>
        </p:txBody>
      </p:sp>
      <p:sp>
        <p:nvSpPr>
          <p:cNvPr id="233" name="Google Shape;233;p34"/>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Mind </a:t>
            </a:r>
            <a:r>
              <a:rPr lang="en">
                <a:solidFill>
                  <a:schemeClr val="accent4"/>
                </a:solidFill>
              </a:rPr>
              <a:t>Mapping</a:t>
            </a:r>
            <a:r>
              <a:rPr lang="en"/>
              <a:t> </a:t>
            </a:r>
            <a:endParaRPr/>
          </a:p>
        </p:txBody>
      </p:sp>
      <p:sp>
        <p:nvSpPr>
          <p:cNvPr id="234" name="Google Shape;234;p34"/>
          <p:cNvSpPr/>
          <p:nvPr/>
        </p:nvSpPr>
        <p:spPr>
          <a:xfrm>
            <a:off x="270377" y="723226"/>
            <a:ext cx="485675" cy="441808"/>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9;p14">
            <a:extLst>
              <a:ext uri="{FF2B5EF4-FFF2-40B4-BE49-F238E27FC236}">
                <a16:creationId xmlns:a16="http://schemas.microsoft.com/office/drawing/2014/main" id="{334CAC9F-D6C7-2401-13E5-9BD54BFB0D08}"/>
              </a:ext>
            </a:extLst>
          </p:cNvPr>
          <p:cNvSpPr txBox="1">
            <a:spLocks/>
          </p:cNvSpPr>
          <p:nvPr/>
        </p:nvSpPr>
        <p:spPr>
          <a:xfrm>
            <a:off x="311700" y="0"/>
            <a:ext cx="6687494" cy="5143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1800">
                <a:latin typeface="Encode Sans"/>
                <a:ea typeface="Encode Sans"/>
                <a:cs typeface="Encode Sans"/>
                <a:sym typeface="Encode Sans"/>
              </a:rPr>
              <a:t>Purpose/goal: Mind mapping helps to visualize ideas and concepts and can highlight relationships between people, places, ideas, elements of a situation, etc.</a:t>
            </a:r>
          </a:p>
          <a:p>
            <a:endParaRPr lang="en-US" sz="1800">
              <a:latin typeface="Encode Sans"/>
              <a:ea typeface="Encode Sans"/>
              <a:cs typeface="Encode Sans"/>
              <a:sym typeface="Encode Sans"/>
            </a:endParaRPr>
          </a:p>
          <a:p>
            <a:r>
              <a:rPr lang="en-US" sz="1800">
                <a:latin typeface="Encode Sans"/>
                <a:ea typeface="Encode Sans"/>
                <a:cs typeface="Encode Sans"/>
                <a:sym typeface="Encode Sans"/>
              </a:rPr>
              <a:t>Description of activity: Today we will be working in Google Slides to create a map of related to concepts. </a:t>
            </a:r>
          </a:p>
          <a:p>
            <a:endParaRPr lang="en-US" sz="1800">
              <a:latin typeface="Encode Sans"/>
              <a:ea typeface="Encode Sans"/>
              <a:cs typeface="Encode Sans"/>
              <a:sym typeface="Encode Sans"/>
            </a:endParaRPr>
          </a:p>
          <a:p>
            <a:endParaRPr lang="en-US" sz="1800">
              <a:latin typeface="Encode Sans"/>
              <a:ea typeface="Encode Sans"/>
              <a:cs typeface="Encode Sans"/>
              <a:sym typeface="Encode Sans"/>
            </a:endParaRPr>
          </a:p>
        </p:txBody>
      </p:sp>
    </p:spTree>
    <p:extLst>
      <p:ext uri="{BB962C8B-B14F-4D97-AF65-F5344CB8AC3E}">
        <p14:creationId xmlns:p14="http://schemas.microsoft.com/office/powerpoint/2010/main" val="200673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760900" y="918100"/>
            <a:ext cx="23280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Mind Mapping </a:t>
            </a:r>
            <a:r>
              <a:rPr lang="en">
                <a:solidFill>
                  <a:srgbClr val="673AB7"/>
                </a:solidFill>
              </a:rPr>
              <a:t>EXAMPLE</a:t>
            </a:r>
            <a:r>
              <a:rPr lang="en"/>
              <a:t> </a:t>
            </a:r>
            <a:endParaRPr/>
          </a:p>
        </p:txBody>
      </p:sp>
      <p:sp>
        <p:nvSpPr>
          <p:cNvPr id="241" name="Google Shape;241;p3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42" name="Google Shape;242;p35"/>
          <p:cNvSpPr txBox="1"/>
          <p:nvPr/>
        </p:nvSpPr>
        <p:spPr>
          <a:xfrm>
            <a:off x="154700" y="3603875"/>
            <a:ext cx="2816400" cy="1436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000" dirty="0">
                <a:solidFill>
                  <a:schemeClr val="dk1"/>
                </a:solidFill>
                <a:latin typeface="Karla"/>
                <a:ea typeface="Karla"/>
                <a:cs typeface="Karla"/>
                <a:sym typeface="Karla"/>
              </a:rPr>
              <a:t>Example from 1st generation project</a:t>
            </a:r>
            <a:endParaRPr dirty="0"/>
          </a:p>
        </p:txBody>
      </p:sp>
      <p:pic>
        <p:nvPicPr>
          <p:cNvPr id="243" name="Google Shape;243;p35"/>
          <p:cNvPicPr preferRelativeResize="0"/>
          <p:nvPr/>
        </p:nvPicPr>
        <p:blipFill rotWithShape="1">
          <a:blip r:embed="rId3">
            <a:alphaModFix/>
          </a:blip>
          <a:srcRect t="10722"/>
          <a:stretch/>
        </p:blipFill>
        <p:spPr>
          <a:xfrm>
            <a:off x="2865250" y="39263"/>
            <a:ext cx="4251963" cy="50649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628650" y="122611"/>
            <a:ext cx="7886700" cy="554400"/>
          </a:xfrm>
          <a:prstGeom prst="rect">
            <a:avLst/>
          </a:prstGeom>
          <a:noFill/>
          <a:ln>
            <a:noFill/>
          </a:ln>
        </p:spPr>
        <p:txBody>
          <a:bodyPr spcFirstLastPara="1" wrap="square" lIns="68575" tIns="34275" rIns="0" bIns="34275" anchor="t" anchorCtr="0">
            <a:noAutofit/>
          </a:bodyPr>
          <a:lstStyle/>
          <a:p>
            <a:pPr marL="0" lvl="0" indent="0" algn="l" rtl="0">
              <a:lnSpc>
                <a:spcPct val="90000"/>
              </a:lnSpc>
              <a:spcBef>
                <a:spcPts val="0"/>
              </a:spcBef>
              <a:spcAft>
                <a:spcPts val="0"/>
              </a:spcAft>
              <a:buClr>
                <a:schemeClr val="dk1"/>
              </a:buClr>
              <a:buSzPts val="2700"/>
              <a:buFont typeface="Helvetica Neue"/>
              <a:buNone/>
            </a:pPr>
            <a:r>
              <a:rPr lang="en" dirty="0"/>
              <a:t>Mind map example</a:t>
            </a:r>
            <a:endParaRPr dirty="0"/>
          </a:p>
        </p:txBody>
      </p:sp>
      <p:grpSp>
        <p:nvGrpSpPr>
          <p:cNvPr id="264" name="Google Shape;264;p38"/>
          <p:cNvGrpSpPr/>
          <p:nvPr/>
        </p:nvGrpSpPr>
        <p:grpSpPr>
          <a:xfrm>
            <a:off x="4966641" y="3106273"/>
            <a:ext cx="1515748" cy="413325"/>
            <a:chOff x="5938157" y="2023976"/>
            <a:chExt cx="2569500" cy="551100"/>
          </a:xfrm>
        </p:grpSpPr>
        <p:sp>
          <p:nvSpPr>
            <p:cNvPr id="265" name="Google Shape;265;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66" name="Google Shape;266;p38"/>
            <p:cNvGrpSpPr/>
            <p:nvPr/>
          </p:nvGrpSpPr>
          <p:grpSpPr>
            <a:xfrm>
              <a:off x="5938157" y="2023976"/>
              <a:ext cx="2569500" cy="551100"/>
              <a:chOff x="5921828" y="3617002"/>
              <a:chExt cx="2569500" cy="551100"/>
            </a:xfrm>
          </p:grpSpPr>
          <p:sp>
            <p:nvSpPr>
              <p:cNvPr id="267" name="Google Shape;267;p38"/>
              <p:cNvSpPr/>
              <p:nvPr/>
            </p:nvSpPr>
            <p:spPr>
              <a:xfrm>
                <a:off x="5921828" y="3617002"/>
                <a:ext cx="2569500" cy="551100"/>
              </a:xfrm>
              <a:prstGeom prst="rect">
                <a:avLst/>
              </a:prstGeom>
              <a:solidFill>
                <a:schemeClr val="accent5"/>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r>
                  <a:rPr lang="en">
                    <a:solidFill>
                      <a:schemeClr val="lt1"/>
                    </a:solidFill>
                    <a:latin typeface="Calibri"/>
                    <a:ea typeface="Calibri"/>
                    <a:cs typeface="Calibri"/>
                    <a:sym typeface="Calibri"/>
                  </a:rPr>
                  <a:t>Work</a:t>
                </a:r>
                <a:endParaRPr sz="1100"/>
              </a:p>
            </p:txBody>
          </p:sp>
          <p:sp>
            <p:nvSpPr>
              <p:cNvPr id="268" name="Google Shape;26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69" name="Google Shape;269;p38"/>
          <p:cNvGrpSpPr/>
          <p:nvPr/>
        </p:nvGrpSpPr>
        <p:grpSpPr>
          <a:xfrm>
            <a:off x="6119272" y="2620399"/>
            <a:ext cx="1586893" cy="413326"/>
            <a:chOff x="5938157" y="2023976"/>
            <a:chExt cx="2690105" cy="551102"/>
          </a:xfrm>
        </p:grpSpPr>
        <p:sp>
          <p:nvSpPr>
            <p:cNvPr id="270" name="Google Shape;270;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71" name="Google Shape;271;p38"/>
            <p:cNvGrpSpPr/>
            <p:nvPr/>
          </p:nvGrpSpPr>
          <p:grpSpPr>
            <a:xfrm>
              <a:off x="5938157" y="2023976"/>
              <a:ext cx="2690105" cy="551102"/>
              <a:chOff x="5921828" y="3617002"/>
              <a:chExt cx="2690105" cy="551102"/>
            </a:xfrm>
          </p:grpSpPr>
          <p:sp>
            <p:nvSpPr>
              <p:cNvPr id="272" name="Google Shape;272;p38"/>
              <p:cNvSpPr/>
              <p:nvPr/>
            </p:nvSpPr>
            <p:spPr>
              <a:xfrm>
                <a:off x="5921833" y="3617004"/>
                <a:ext cx="2690100" cy="551100"/>
              </a:xfrm>
              <a:prstGeom prst="rect">
                <a:avLst/>
              </a:prstGeom>
              <a:solidFill>
                <a:srgbClr val="F2A395"/>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Supervisory/teams</a:t>
                </a:r>
                <a:endParaRPr sz="1100"/>
              </a:p>
            </p:txBody>
          </p:sp>
          <p:sp>
            <p:nvSpPr>
              <p:cNvPr id="273" name="Google Shape;27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74" name="Google Shape;274;p38"/>
          <p:cNvGrpSpPr/>
          <p:nvPr/>
        </p:nvGrpSpPr>
        <p:grpSpPr>
          <a:xfrm>
            <a:off x="6119272" y="3592147"/>
            <a:ext cx="1515748" cy="413325"/>
            <a:chOff x="5938157" y="2023976"/>
            <a:chExt cx="2569500" cy="551100"/>
          </a:xfrm>
        </p:grpSpPr>
        <p:sp>
          <p:nvSpPr>
            <p:cNvPr id="275" name="Google Shape;275;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76" name="Google Shape;276;p38"/>
            <p:cNvGrpSpPr/>
            <p:nvPr/>
          </p:nvGrpSpPr>
          <p:grpSpPr>
            <a:xfrm>
              <a:off x="5938157" y="2023976"/>
              <a:ext cx="2569500" cy="551100"/>
              <a:chOff x="5921828" y="3617002"/>
              <a:chExt cx="2569500" cy="551100"/>
            </a:xfrm>
          </p:grpSpPr>
          <p:sp>
            <p:nvSpPr>
              <p:cNvPr id="277" name="Google Shape;277;p38"/>
              <p:cNvSpPr/>
              <p:nvPr/>
            </p:nvSpPr>
            <p:spPr>
              <a:xfrm>
                <a:off x="5921828" y="3617002"/>
                <a:ext cx="2569500" cy="551100"/>
              </a:xfrm>
              <a:prstGeom prst="rect">
                <a:avLst/>
              </a:prstGeom>
              <a:solidFill>
                <a:srgbClr val="F2A395"/>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Projects</a:t>
                </a:r>
                <a:endParaRPr sz="1100"/>
              </a:p>
            </p:txBody>
          </p:sp>
          <p:sp>
            <p:nvSpPr>
              <p:cNvPr id="278" name="Google Shape;27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79" name="Google Shape;279;p38"/>
          <p:cNvGrpSpPr/>
          <p:nvPr/>
        </p:nvGrpSpPr>
        <p:grpSpPr>
          <a:xfrm>
            <a:off x="7271904" y="4078019"/>
            <a:ext cx="1515727" cy="413331"/>
            <a:chOff x="5938157" y="2023976"/>
            <a:chExt cx="2569464" cy="551109"/>
          </a:xfrm>
        </p:grpSpPr>
        <p:sp>
          <p:nvSpPr>
            <p:cNvPr id="280" name="Google Shape;280;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81" name="Google Shape;281;p38"/>
            <p:cNvGrpSpPr/>
            <p:nvPr/>
          </p:nvGrpSpPr>
          <p:grpSpPr>
            <a:xfrm>
              <a:off x="5938157" y="2023976"/>
              <a:ext cx="2569464" cy="551109"/>
              <a:chOff x="5921828" y="3617002"/>
              <a:chExt cx="2569464" cy="551109"/>
            </a:xfrm>
          </p:grpSpPr>
          <p:sp>
            <p:nvSpPr>
              <p:cNvPr id="282" name="Google Shape;282;p38"/>
              <p:cNvSpPr/>
              <p:nvPr/>
            </p:nvSpPr>
            <p:spPr>
              <a:xfrm>
                <a:off x="6537392" y="3617011"/>
                <a:ext cx="1953900" cy="551100"/>
              </a:xfrm>
              <a:prstGeom prst="rect">
                <a:avLst/>
              </a:prstGeom>
              <a:solidFill>
                <a:srgbClr val="D9D2E9"/>
              </a:solidFill>
              <a:ln>
                <a:noFill/>
              </a:ln>
            </p:spPr>
            <p:txBody>
              <a:bodyPr spcFirstLastPara="1" wrap="square" lIns="68575" tIns="0" rIns="68575" bIns="0" anchor="ctr" anchorCtr="0">
                <a:noAutofit/>
              </a:bodyPr>
              <a:lstStyle/>
              <a:p>
                <a:pPr marL="0" lvl="0" indent="0" algn="ctr" rtl="0">
                  <a:lnSpc>
                    <a:spcPct val="88888"/>
                  </a:lnSpc>
                  <a:spcBef>
                    <a:spcPts val="0"/>
                  </a:spcBef>
                  <a:spcAft>
                    <a:spcPts val="0"/>
                  </a:spcAft>
                  <a:buClr>
                    <a:schemeClr val="dk1"/>
                  </a:buClr>
                  <a:buFont typeface="Arial"/>
                  <a:buNone/>
                </a:pPr>
                <a:r>
                  <a:rPr lang="en">
                    <a:solidFill>
                      <a:schemeClr val="dk1"/>
                    </a:solidFill>
                    <a:latin typeface="Calibri"/>
                    <a:ea typeface="Calibri"/>
                    <a:cs typeface="Calibri"/>
                    <a:sym typeface="Calibri"/>
                  </a:rPr>
                  <a:t>MEETINGS!!!</a:t>
                </a:r>
                <a:endParaRPr/>
              </a:p>
            </p:txBody>
          </p:sp>
          <p:sp>
            <p:nvSpPr>
              <p:cNvPr id="283" name="Google Shape;28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84" name="Google Shape;284;p38"/>
          <p:cNvGrpSpPr/>
          <p:nvPr/>
        </p:nvGrpSpPr>
        <p:grpSpPr>
          <a:xfrm>
            <a:off x="1435761" y="679293"/>
            <a:ext cx="1515748" cy="413325"/>
            <a:chOff x="5938157" y="2023976"/>
            <a:chExt cx="2569500" cy="551100"/>
          </a:xfrm>
        </p:grpSpPr>
        <p:sp>
          <p:nvSpPr>
            <p:cNvPr id="285" name="Google Shape;285;p38"/>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86" name="Google Shape;286;p38"/>
            <p:cNvGrpSpPr/>
            <p:nvPr/>
          </p:nvGrpSpPr>
          <p:grpSpPr>
            <a:xfrm>
              <a:off x="5938157" y="2023976"/>
              <a:ext cx="2569500" cy="551100"/>
              <a:chOff x="5921828" y="3617002"/>
              <a:chExt cx="2569500" cy="551100"/>
            </a:xfrm>
          </p:grpSpPr>
          <p:sp>
            <p:nvSpPr>
              <p:cNvPr id="287" name="Google Shape;287;p38"/>
              <p:cNvSpPr/>
              <p:nvPr/>
            </p:nvSpPr>
            <p:spPr>
              <a:xfrm>
                <a:off x="5921828" y="3617002"/>
                <a:ext cx="2569500" cy="551100"/>
              </a:xfrm>
              <a:prstGeom prst="rect">
                <a:avLst/>
              </a:prstGeom>
              <a:solidFill>
                <a:srgbClr val="D9E3C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Schedule/routine</a:t>
                </a:r>
                <a:endParaRPr sz="1100"/>
              </a:p>
            </p:txBody>
          </p:sp>
          <p:sp>
            <p:nvSpPr>
              <p:cNvPr id="288" name="Google Shape;28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89" name="Google Shape;289;p38"/>
          <p:cNvGrpSpPr/>
          <p:nvPr/>
        </p:nvGrpSpPr>
        <p:grpSpPr>
          <a:xfrm>
            <a:off x="1435761" y="3592238"/>
            <a:ext cx="1515748" cy="413325"/>
            <a:chOff x="5938157" y="2023976"/>
            <a:chExt cx="2569500" cy="551100"/>
          </a:xfrm>
        </p:grpSpPr>
        <p:sp>
          <p:nvSpPr>
            <p:cNvPr id="290" name="Google Shape;290;p38"/>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91" name="Google Shape;291;p38"/>
            <p:cNvGrpSpPr/>
            <p:nvPr/>
          </p:nvGrpSpPr>
          <p:grpSpPr>
            <a:xfrm>
              <a:off x="5938157" y="2023976"/>
              <a:ext cx="2569500" cy="551100"/>
              <a:chOff x="5921828" y="3617002"/>
              <a:chExt cx="2569500" cy="551100"/>
            </a:xfrm>
          </p:grpSpPr>
          <p:sp>
            <p:nvSpPr>
              <p:cNvPr id="292" name="Google Shape;292;p38"/>
              <p:cNvSpPr/>
              <p:nvPr/>
            </p:nvSpPr>
            <p:spPr>
              <a:xfrm>
                <a:off x="5921828" y="3617002"/>
                <a:ext cx="2569500" cy="551100"/>
              </a:xfrm>
              <a:prstGeom prst="rect">
                <a:avLst/>
              </a:prstGeom>
              <a:solidFill>
                <a:srgbClr val="FCD3A3"/>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Modes</a:t>
                </a:r>
                <a:endParaRPr sz="1100"/>
              </a:p>
            </p:txBody>
          </p:sp>
          <p:sp>
            <p:nvSpPr>
              <p:cNvPr id="293" name="Google Shape;29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94" name="Google Shape;294;p38"/>
          <p:cNvGrpSpPr/>
          <p:nvPr/>
        </p:nvGrpSpPr>
        <p:grpSpPr>
          <a:xfrm>
            <a:off x="1435761" y="2620399"/>
            <a:ext cx="1515748" cy="413325"/>
            <a:chOff x="5938157" y="2023976"/>
            <a:chExt cx="2569500" cy="551100"/>
          </a:xfrm>
        </p:grpSpPr>
        <p:sp>
          <p:nvSpPr>
            <p:cNvPr id="295" name="Google Shape;295;p38"/>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96" name="Google Shape;296;p38"/>
            <p:cNvGrpSpPr/>
            <p:nvPr/>
          </p:nvGrpSpPr>
          <p:grpSpPr>
            <a:xfrm>
              <a:off x="5938157" y="2023976"/>
              <a:ext cx="2569500" cy="551100"/>
              <a:chOff x="5921828" y="3617002"/>
              <a:chExt cx="2569500" cy="551100"/>
            </a:xfrm>
          </p:grpSpPr>
          <p:sp>
            <p:nvSpPr>
              <p:cNvPr id="297" name="Google Shape;297;p38"/>
              <p:cNvSpPr/>
              <p:nvPr/>
            </p:nvSpPr>
            <p:spPr>
              <a:xfrm>
                <a:off x="5921828" y="3617002"/>
                <a:ext cx="2569500" cy="551100"/>
              </a:xfrm>
              <a:prstGeom prst="rect">
                <a:avLst/>
              </a:prstGeom>
              <a:solidFill>
                <a:srgbClr val="FCD3A3"/>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Styles/Preferences</a:t>
                </a:r>
                <a:endParaRPr sz="1100"/>
              </a:p>
            </p:txBody>
          </p:sp>
          <p:sp>
            <p:nvSpPr>
              <p:cNvPr id="298" name="Google Shape;29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299" name="Google Shape;299;p38"/>
          <p:cNvGrpSpPr/>
          <p:nvPr/>
        </p:nvGrpSpPr>
        <p:grpSpPr>
          <a:xfrm>
            <a:off x="2624886" y="3105797"/>
            <a:ext cx="1515748" cy="413325"/>
            <a:chOff x="5938157" y="2023976"/>
            <a:chExt cx="2569500" cy="551100"/>
          </a:xfrm>
        </p:grpSpPr>
        <p:sp>
          <p:nvSpPr>
            <p:cNvPr id="300" name="Google Shape;300;p38"/>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01" name="Google Shape;301;p38"/>
            <p:cNvGrpSpPr/>
            <p:nvPr/>
          </p:nvGrpSpPr>
          <p:grpSpPr>
            <a:xfrm>
              <a:off x="5938157" y="2023976"/>
              <a:ext cx="2569500" cy="551100"/>
              <a:chOff x="5921828" y="3617002"/>
              <a:chExt cx="2569500" cy="551100"/>
            </a:xfrm>
          </p:grpSpPr>
          <p:sp>
            <p:nvSpPr>
              <p:cNvPr id="302" name="Google Shape;302;p38"/>
              <p:cNvSpPr/>
              <p:nvPr/>
            </p:nvSpPr>
            <p:spPr>
              <a:xfrm>
                <a:off x="5921828" y="3617002"/>
                <a:ext cx="2569500" cy="551100"/>
              </a:xfrm>
              <a:prstGeom prst="rect">
                <a:avLst/>
              </a:prstGeom>
              <a:solidFill>
                <a:schemeClr val="accent2"/>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r>
                  <a:rPr lang="en">
                    <a:solidFill>
                      <a:schemeClr val="dk1"/>
                    </a:solidFill>
                    <a:latin typeface="Calibri"/>
                    <a:ea typeface="Calibri"/>
                    <a:cs typeface="Calibri"/>
                    <a:sym typeface="Calibri"/>
                  </a:rPr>
                  <a:t>Communication</a:t>
                </a:r>
                <a:endParaRPr sz="1100"/>
              </a:p>
            </p:txBody>
          </p:sp>
          <p:sp>
            <p:nvSpPr>
              <p:cNvPr id="303" name="Google Shape;30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04" name="Google Shape;304;p38"/>
          <p:cNvGrpSpPr/>
          <p:nvPr/>
        </p:nvGrpSpPr>
        <p:grpSpPr>
          <a:xfrm>
            <a:off x="6218751" y="676903"/>
            <a:ext cx="1515748" cy="413325"/>
            <a:chOff x="5938157" y="2023976"/>
            <a:chExt cx="2569500" cy="551100"/>
          </a:xfrm>
        </p:grpSpPr>
        <p:sp>
          <p:nvSpPr>
            <p:cNvPr id="305" name="Google Shape;305;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06" name="Google Shape;306;p38"/>
            <p:cNvGrpSpPr/>
            <p:nvPr/>
          </p:nvGrpSpPr>
          <p:grpSpPr>
            <a:xfrm>
              <a:off x="5938157" y="2023976"/>
              <a:ext cx="2569500" cy="551100"/>
              <a:chOff x="5921828" y="3617002"/>
              <a:chExt cx="2569500" cy="551100"/>
            </a:xfrm>
          </p:grpSpPr>
          <p:sp>
            <p:nvSpPr>
              <p:cNvPr id="307" name="Google Shape;307;p38"/>
              <p:cNvSpPr/>
              <p:nvPr/>
            </p:nvSpPr>
            <p:spPr>
              <a:xfrm>
                <a:off x="5921828" y="3617002"/>
                <a:ext cx="2569500" cy="551100"/>
              </a:xfrm>
              <a:prstGeom prst="rect">
                <a:avLst/>
              </a:prstGeom>
              <a:solidFill>
                <a:srgbClr val="B6E5F8"/>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Family</a:t>
                </a:r>
                <a:endParaRPr sz="1100"/>
              </a:p>
            </p:txBody>
          </p:sp>
          <p:sp>
            <p:nvSpPr>
              <p:cNvPr id="308" name="Google Shape;30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09" name="Google Shape;309;p38"/>
          <p:cNvGrpSpPr/>
          <p:nvPr/>
        </p:nvGrpSpPr>
        <p:grpSpPr>
          <a:xfrm>
            <a:off x="2624886" y="1160069"/>
            <a:ext cx="1515748" cy="413325"/>
            <a:chOff x="5938157" y="2023976"/>
            <a:chExt cx="2569500" cy="551100"/>
          </a:xfrm>
        </p:grpSpPr>
        <p:sp>
          <p:nvSpPr>
            <p:cNvPr id="310" name="Google Shape;310;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11" name="Google Shape;311;p38"/>
            <p:cNvGrpSpPr/>
            <p:nvPr/>
          </p:nvGrpSpPr>
          <p:grpSpPr>
            <a:xfrm>
              <a:off x="5938157" y="2023976"/>
              <a:ext cx="2569500" cy="551100"/>
              <a:chOff x="5921828" y="3617002"/>
              <a:chExt cx="2569500" cy="551100"/>
            </a:xfrm>
          </p:grpSpPr>
          <p:sp>
            <p:nvSpPr>
              <p:cNvPr id="312" name="Google Shape;312;p38"/>
              <p:cNvSpPr/>
              <p:nvPr/>
            </p:nvSpPr>
            <p:spPr>
              <a:xfrm>
                <a:off x="5921828" y="3617002"/>
                <a:ext cx="2569500" cy="551100"/>
              </a:xfrm>
              <a:prstGeom prst="rect">
                <a:avLst/>
              </a:prstGeom>
              <a:solidFill>
                <a:schemeClr val="accent6"/>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r>
                  <a:rPr lang="en">
                    <a:solidFill>
                      <a:schemeClr val="dk1"/>
                    </a:solidFill>
                    <a:latin typeface="Calibri"/>
                    <a:ea typeface="Calibri"/>
                    <a:cs typeface="Calibri"/>
                    <a:sym typeface="Calibri"/>
                  </a:rPr>
                  <a:t>Space</a:t>
                </a:r>
                <a:endParaRPr sz="1100"/>
              </a:p>
            </p:txBody>
          </p:sp>
          <p:sp>
            <p:nvSpPr>
              <p:cNvPr id="313" name="Google Shape;31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14" name="Google Shape;314;p38"/>
          <p:cNvGrpSpPr/>
          <p:nvPr/>
        </p:nvGrpSpPr>
        <p:grpSpPr>
          <a:xfrm>
            <a:off x="246637" y="2134525"/>
            <a:ext cx="1515676" cy="413325"/>
            <a:chOff x="5938157" y="2023976"/>
            <a:chExt cx="2569377" cy="551100"/>
          </a:xfrm>
        </p:grpSpPr>
        <p:sp>
          <p:nvSpPr>
            <p:cNvPr id="315" name="Google Shape;315;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16" name="Google Shape;316;p38"/>
            <p:cNvGrpSpPr/>
            <p:nvPr/>
          </p:nvGrpSpPr>
          <p:grpSpPr>
            <a:xfrm>
              <a:off x="5938157" y="2023976"/>
              <a:ext cx="2569377" cy="551100"/>
              <a:chOff x="5921828" y="3617002"/>
              <a:chExt cx="2569377" cy="551100"/>
            </a:xfrm>
          </p:grpSpPr>
          <p:sp>
            <p:nvSpPr>
              <p:cNvPr id="317" name="Google Shape;317;p38"/>
              <p:cNvSpPr/>
              <p:nvPr/>
            </p:nvSpPr>
            <p:spPr>
              <a:xfrm>
                <a:off x="6380405" y="3617002"/>
                <a:ext cx="2110800" cy="551100"/>
              </a:xfrm>
              <a:prstGeom prst="rect">
                <a:avLst/>
              </a:prstGeom>
              <a:solidFill>
                <a:schemeClr val="lt1"/>
              </a:solidFill>
              <a:ln>
                <a:noFill/>
              </a:ln>
            </p:spPr>
            <p:txBody>
              <a:bodyPr spcFirstLastPara="1" wrap="square" lIns="68575" tIns="0" rIns="68575" bIns="0" anchor="ctr" anchorCtr="0">
                <a:noAutofit/>
              </a:bodyPr>
              <a:lstStyle/>
              <a:p>
                <a:pPr marL="0" lvl="0" indent="0" algn="ctr" rtl="0">
                  <a:spcBef>
                    <a:spcPts val="0"/>
                  </a:spcBef>
                  <a:spcAft>
                    <a:spcPts val="0"/>
                  </a:spcAft>
                  <a:buClr>
                    <a:schemeClr val="dk1"/>
                  </a:buClr>
                  <a:buFont typeface="Arial"/>
                  <a:buNone/>
                </a:pPr>
                <a:r>
                  <a:rPr lang="en">
                    <a:solidFill>
                      <a:schemeClr val="dk1"/>
                    </a:solidFill>
                    <a:latin typeface="Calibri"/>
                    <a:ea typeface="Calibri"/>
                    <a:cs typeface="Calibri"/>
                    <a:sym typeface="Calibri"/>
                  </a:rPr>
                  <a:t>Ability to get things done</a:t>
                </a:r>
                <a:endParaRPr sz="1100"/>
              </a:p>
            </p:txBody>
          </p:sp>
          <p:sp>
            <p:nvSpPr>
              <p:cNvPr id="318" name="Google Shape;31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19" name="Google Shape;319;p38"/>
          <p:cNvGrpSpPr/>
          <p:nvPr/>
        </p:nvGrpSpPr>
        <p:grpSpPr>
          <a:xfrm>
            <a:off x="5003134" y="1162777"/>
            <a:ext cx="1515748" cy="413325"/>
            <a:chOff x="5938157" y="2023976"/>
            <a:chExt cx="2569500" cy="551100"/>
          </a:xfrm>
        </p:grpSpPr>
        <p:sp>
          <p:nvSpPr>
            <p:cNvPr id="320" name="Google Shape;320;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21" name="Google Shape;321;p38"/>
            <p:cNvGrpSpPr/>
            <p:nvPr/>
          </p:nvGrpSpPr>
          <p:grpSpPr>
            <a:xfrm>
              <a:off x="5938157" y="2023976"/>
              <a:ext cx="2569500" cy="551100"/>
              <a:chOff x="5921828" y="3617002"/>
              <a:chExt cx="2569500" cy="551100"/>
            </a:xfrm>
          </p:grpSpPr>
          <p:sp>
            <p:nvSpPr>
              <p:cNvPr id="322" name="Google Shape;322;p38"/>
              <p:cNvSpPr/>
              <p:nvPr/>
            </p:nvSpPr>
            <p:spPr>
              <a:xfrm>
                <a:off x="5921828" y="3617002"/>
                <a:ext cx="2569500" cy="551100"/>
              </a:xfrm>
              <a:prstGeom prst="rect">
                <a:avLst/>
              </a:prstGeom>
              <a:solidFill>
                <a:schemeClr val="accent3"/>
              </a:solidFill>
              <a:ln>
                <a:noFill/>
              </a:ln>
            </p:spPr>
            <p:txBody>
              <a:bodyPr spcFirstLastPara="1" wrap="square" lIns="68575" tIns="0" rIns="68575" bIns="0" anchor="ctr" anchorCtr="0">
                <a:noAutofit/>
              </a:bodyPr>
              <a:lstStyle/>
              <a:p>
                <a:pPr marL="0" marR="0" lvl="0" indent="0" algn="ctr" rtl="0">
                  <a:lnSpc>
                    <a:spcPct val="88888"/>
                  </a:lnSpc>
                  <a:spcBef>
                    <a:spcPts val="0"/>
                  </a:spcBef>
                  <a:spcAft>
                    <a:spcPts val="0"/>
                  </a:spcAft>
                  <a:buNone/>
                </a:pPr>
                <a:r>
                  <a:rPr lang="en">
                    <a:solidFill>
                      <a:schemeClr val="dk1"/>
                    </a:solidFill>
                    <a:latin typeface="Calibri"/>
                    <a:ea typeface="Calibri"/>
                    <a:cs typeface="Calibri"/>
                    <a:sym typeface="Calibri"/>
                  </a:rPr>
                  <a:t>Health &amp; well-being</a:t>
                </a:r>
                <a:endParaRPr sz="1100"/>
              </a:p>
            </p:txBody>
          </p:sp>
          <p:sp>
            <p:nvSpPr>
              <p:cNvPr id="323" name="Google Shape;32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24" name="Google Shape;324;p38"/>
          <p:cNvGrpSpPr/>
          <p:nvPr/>
        </p:nvGrpSpPr>
        <p:grpSpPr>
          <a:xfrm>
            <a:off x="7271904" y="3106273"/>
            <a:ext cx="1515748" cy="413325"/>
            <a:chOff x="5938157" y="2023976"/>
            <a:chExt cx="2569500" cy="551100"/>
          </a:xfrm>
        </p:grpSpPr>
        <p:sp>
          <p:nvSpPr>
            <p:cNvPr id="325" name="Google Shape;325;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26" name="Google Shape;326;p38"/>
            <p:cNvGrpSpPr/>
            <p:nvPr/>
          </p:nvGrpSpPr>
          <p:grpSpPr>
            <a:xfrm>
              <a:off x="5938157" y="2023976"/>
              <a:ext cx="2569500" cy="551100"/>
              <a:chOff x="5921828" y="3617002"/>
              <a:chExt cx="2569500" cy="551100"/>
            </a:xfrm>
          </p:grpSpPr>
          <p:sp>
            <p:nvSpPr>
              <p:cNvPr id="327" name="Google Shape;327;p38"/>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Lorem Ipsum</a:t>
                </a:r>
                <a:endParaRPr sz="1100"/>
              </a:p>
            </p:txBody>
          </p:sp>
          <p:sp>
            <p:nvSpPr>
              <p:cNvPr id="328" name="Google Shape;32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29" name="Google Shape;329;p38"/>
          <p:cNvGrpSpPr/>
          <p:nvPr/>
        </p:nvGrpSpPr>
        <p:grpSpPr>
          <a:xfrm>
            <a:off x="6192258" y="1648651"/>
            <a:ext cx="1515748" cy="413325"/>
            <a:chOff x="5938157" y="2023976"/>
            <a:chExt cx="2569500" cy="551100"/>
          </a:xfrm>
        </p:grpSpPr>
        <p:sp>
          <p:nvSpPr>
            <p:cNvPr id="330" name="Google Shape;330;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31" name="Google Shape;331;p38"/>
            <p:cNvGrpSpPr/>
            <p:nvPr/>
          </p:nvGrpSpPr>
          <p:grpSpPr>
            <a:xfrm>
              <a:off x="5938157" y="2023976"/>
              <a:ext cx="2569500" cy="551100"/>
              <a:chOff x="5921828" y="3617002"/>
              <a:chExt cx="2569500" cy="551100"/>
            </a:xfrm>
          </p:grpSpPr>
          <p:sp>
            <p:nvSpPr>
              <p:cNvPr id="332" name="Google Shape;332;p38"/>
              <p:cNvSpPr/>
              <p:nvPr/>
            </p:nvSpPr>
            <p:spPr>
              <a:xfrm>
                <a:off x="5921828" y="3617002"/>
                <a:ext cx="2569500" cy="551100"/>
              </a:xfrm>
              <a:prstGeom prst="rect">
                <a:avLst/>
              </a:prstGeom>
              <a:solidFill>
                <a:srgbClr val="B6E5F8"/>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Exercise (lack of!)</a:t>
                </a:r>
                <a:endParaRPr sz="1100"/>
              </a:p>
            </p:txBody>
          </p:sp>
          <p:sp>
            <p:nvSpPr>
              <p:cNvPr id="333" name="Google Shape;333;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34" name="Google Shape;334;p38"/>
          <p:cNvGrpSpPr/>
          <p:nvPr/>
        </p:nvGrpSpPr>
        <p:grpSpPr>
          <a:xfrm>
            <a:off x="1435761" y="1648651"/>
            <a:ext cx="1515748" cy="413325"/>
            <a:chOff x="5938157" y="2023976"/>
            <a:chExt cx="2569500" cy="551100"/>
          </a:xfrm>
        </p:grpSpPr>
        <p:sp>
          <p:nvSpPr>
            <p:cNvPr id="335" name="Google Shape;335;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36" name="Google Shape;336;p38"/>
            <p:cNvGrpSpPr/>
            <p:nvPr/>
          </p:nvGrpSpPr>
          <p:grpSpPr>
            <a:xfrm>
              <a:off x="5938157" y="2023976"/>
              <a:ext cx="2569500" cy="551100"/>
              <a:chOff x="5921828" y="3617002"/>
              <a:chExt cx="2569500" cy="551100"/>
            </a:xfrm>
          </p:grpSpPr>
          <p:sp>
            <p:nvSpPr>
              <p:cNvPr id="337" name="Google Shape;337;p38"/>
              <p:cNvSpPr/>
              <p:nvPr/>
            </p:nvSpPr>
            <p:spPr>
              <a:xfrm>
                <a:off x="5921828" y="3617002"/>
                <a:ext cx="2569500" cy="551100"/>
              </a:xfrm>
              <a:prstGeom prst="rect">
                <a:avLst/>
              </a:prstGeom>
              <a:solidFill>
                <a:srgbClr val="D9E3C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sz="1100"/>
                  <a:t>Technology</a:t>
                </a:r>
                <a:endParaRPr sz="1100"/>
              </a:p>
            </p:txBody>
          </p:sp>
          <p:sp>
            <p:nvSpPr>
              <p:cNvPr id="338" name="Google Shape;338;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39" name="Google Shape;339;p38"/>
          <p:cNvGrpSpPr/>
          <p:nvPr/>
        </p:nvGrpSpPr>
        <p:grpSpPr>
          <a:xfrm>
            <a:off x="3814011" y="1982734"/>
            <a:ext cx="1515748" cy="711450"/>
            <a:chOff x="5938157" y="1624953"/>
            <a:chExt cx="2569500" cy="948600"/>
          </a:xfrm>
        </p:grpSpPr>
        <p:sp>
          <p:nvSpPr>
            <p:cNvPr id="340" name="Google Shape;340;p38"/>
            <p:cNvSpPr/>
            <p:nvPr/>
          </p:nvSpPr>
          <p:spPr>
            <a:xfrm rot="360236">
              <a:off x="6707552" y="2300413"/>
              <a:ext cx="1597563" cy="144779"/>
            </a:xfrm>
            <a:prstGeom prst="rect">
              <a:avLst/>
            </a:prstGeom>
            <a:solidFill>
              <a:schemeClr val="accent1"/>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chemeClr val="lt1"/>
                </a:solidFill>
                <a:latin typeface="Calibri"/>
                <a:ea typeface="Calibri"/>
                <a:cs typeface="Calibri"/>
                <a:sym typeface="Calibri"/>
              </a:endParaRPr>
            </a:p>
          </p:txBody>
        </p:sp>
        <p:grpSp>
          <p:nvGrpSpPr>
            <p:cNvPr id="341" name="Google Shape;341;p38"/>
            <p:cNvGrpSpPr/>
            <p:nvPr/>
          </p:nvGrpSpPr>
          <p:grpSpPr>
            <a:xfrm>
              <a:off x="5938157" y="1624953"/>
              <a:ext cx="2569500" cy="948600"/>
              <a:chOff x="5921828" y="3217979"/>
              <a:chExt cx="2569500" cy="948600"/>
            </a:xfrm>
          </p:grpSpPr>
          <p:sp>
            <p:nvSpPr>
              <p:cNvPr id="342" name="Google Shape;342;p38"/>
              <p:cNvSpPr/>
              <p:nvPr/>
            </p:nvSpPr>
            <p:spPr>
              <a:xfrm>
                <a:off x="5921828" y="3217979"/>
                <a:ext cx="2569500" cy="9486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b="1">
                    <a:solidFill>
                      <a:schemeClr val="dk1"/>
                    </a:solidFill>
                    <a:latin typeface="Calibri"/>
                    <a:ea typeface="Calibri"/>
                    <a:cs typeface="Calibri"/>
                    <a:sym typeface="Calibri"/>
                  </a:rPr>
                  <a:t>My experience as an online worker at UW</a:t>
                </a:r>
                <a:endParaRPr sz="1100"/>
              </a:p>
            </p:txBody>
          </p:sp>
          <p:sp>
            <p:nvSpPr>
              <p:cNvPr id="343" name="Google Shape;343;p38"/>
              <p:cNvSpPr/>
              <p:nvPr/>
            </p:nvSpPr>
            <p:spPr>
              <a:xfrm>
                <a:off x="5921828" y="3217979"/>
                <a:ext cx="740700" cy="9486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chemeClr val="lt1"/>
                  </a:solidFill>
                  <a:latin typeface="Calibri"/>
                  <a:ea typeface="Calibri"/>
                  <a:cs typeface="Calibri"/>
                  <a:sym typeface="Calibri"/>
                </a:endParaRPr>
              </a:p>
            </p:txBody>
          </p:sp>
        </p:grpSp>
      </p:grpSp>
      <p:cxnSp>
        <p:nvCxnSpPr>
          <p:cNvPr id="344" name="Google Shape;344;p38"/>
          <p:cNvCxnSpPr>
            <a:stCxn id="342" idx="2"/>
            <a:endCxn id="302" idx="3"/>
          </p:cNvCxnSpPr>
          <p:nvPr/>
        </p:nvCxnSpPr>
        <p:spPr>
          <a:xfrm rot="5400000">
            <a:off x="4047035" y="2787634"/>
            <a:ext cx="6183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45" name="Google Shape;345;p38"/>
          <p:cNvCxnSpPr>
            <a:stCxn id="342" idx="2"/>
            <a:endCxn id="268" idx="1"/>
          </p:cNvCxnSpPr>
          <p:nvPr/>
        </p:nvCxnSpPr>
        <p:spPr>
          <a:xfrm rot="-5400000" flipH="1">
            <a:off x="4459835" y="2806234"/>
            <a:ext cx="618900" cy="394800"/>
          </a:xfrm>
          <a:prstGeom prst="curvedConnector2">
            <a:avLst/>
          </a:prstGeom>
          <a:noFill/>
          <a:ln w="9525" cap="flat" cmpd="sng">
            <a:solidFill>
              <a:schemeClr val="accent1"/>
            </a:solidFill>
            <a:prstDash val="solid"/>
            <a:miter lim="800000"/>
            <a:headEnd type="none" w="sm" len="sm"/>
            <a:tailEnd type="stealth" w="med" len="med"/>
          </a:ln>
        </p:spPr>
      </p:cxnSp>
      <p:cxnSp>
        <p:nvCxnSpPr>
          <p:cNvPr id="346" name="Google Shape;346;p38"/>
          <p:cNvCxnSpPr>
            <a:stCxn id="342" idx="0"/>
            <a:endCxn id="312" idx="3"/>
          </p:cNvCxnSpPr>
          <p:nvPr/>
        </p:nvCxnSpPr>
        <p:spPr>
          <a:xfrm rot="5400000" flipH="1">
            <a:off x="4048235" y="1459084"/>
            <a:ext cx="6159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47" name="Google Shape;347;p38"/>
          <p:cNvCxnSpPr>
            <a:stCxn id="342" idx="0"/>
            <a:endCxn id="323" idx="1"/>
          </p:cNvCxnSpPr>
          <p:nvPr/>
        </p:nvCxnSpPr>
        <p:spPr>
          <a:xfrm rot="-5400000">
            <a:off x="4480835" y="1460584"/>
            <a:ext cx="613200" cy="431100"/>
          </a:xfrm>
          <a:prstGeom prst="curvedConnector2">
            <a:avLst/>
          </a:prstGeom>
          <a:noFill/>
          <a:ln w="9525" cap="flat" cmpd="sng">
            <a:solidFill>
              <a:schemeClr val="accent1"/>
            </a:solidFill>
            <a:prstDash val="solid"/>
            <a:miter lim="800000"/>
            <a:headEnd type="none" w="sm" len="sm"/>
            <a:tailEnd type="stealth" w="med" len="med"/>
          </a:ln>
        </p:spPr>
      </p:cxnSp>
      <p:cxnSp>
        <p:nvCxnSpPr>
          <p:cNvPr id="348" name="Google Shape;348;p38"/>
          <p:cNvCxnSpPr>
            <a:stCxn id="312" idx="0"/>
            <a:endCxn id="287" idx="3"/>
          </p:cNvCxnSpPr>
          <p:nvPr/>
        </p:nvCxnSpPr>
        <p:spPr>
          <a:xfrm rot="5400000" flipH="1">
            <a:off x="3029960" y="807269"/>
            <a:ext cx="2742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49" name="Google Shape;349;p38"/>
          <p:cNvCxnSpPr>
            <a:stCxn id="312" idx="2"/>
            <a:endCxn id="337" idx="3"/>
          </p:cNvCxnSpPr>
          <p:nvPr/>
        </p:nvCxnSpPr>
        <p:spPr>
          <a:xfrm rot="5400000">
            <a:off x="3026060" y="1498694"/>
            <a:ext cx="2820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50" name="Google Shape;350;p38"/>
          <p:cNvCxnSpPr>
            <a:stCxn id="337" idx="2"/>
            <a:endCxn id="317" idx="3"/>
          </p:cNvCxnSpPr>
          <p:nvPr/>
        </p:nvCxnSpPr>
        <p:spPr>
          <a:xfrm rot="5400000">
            <a:off x="1838285" y="1985926"/>
            <a:ext cx="2793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51" name="Google Shape;351;p38"/>
          <p:cNvCxnSpPr>
            <a:stCxn id="302" idx="0"/>
            <a:endCxn id="297" idx="3"/>
          </p:cNvCxnSpPr>
          <p:nvPr/>
        </p:nvCxnSpPr>
        <p:spPr>
          <a:xfrm rot="5400000" flipH="1">
            <a:off x="3027710" y="2750747"/>
            <a:ext cx="2787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52" name="Google Shape;352;p38"/>
          <p:cNvCxnSpPr>
            <a:stCxn id="302" idx="2"/>
            <a:endCxn id="292" idx="3"/>
          </p:cNvCxnSpPr>
          <p:nvPr/>
        </p:nvCxnSpPr>
        <p:spPr>
          <a:xfrm rot="5400000">
            <a:off x="3027110" y="3443372"/>
            <a:ext cx="2799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53" name="Google Shape;353;p38"/>
          <p:cNvCxnSpPr>
            <a:stCxn id="322" idx="0"/>
            <a:endCxn id="308" idx="1"/>
          </p:cNvCxnSpPr>
          <p:nvPr/>
        </p:nvCxnSpPr>
        <p:spPr>
          <a:xfrm rot="-5400000">
            <a:off x="5850258" y="794227"/>
            <a:ext cx="279300" cy="457800"/>
          </a:xfrm>
          <a:prstGeom prst="curvedConnector2">
            <a:avLst/>
          </a:prstGeom>
          <a:noFill/>
          <a:ln w="9525" cap="flat" cmpd="sng">
            <a:solidFill>
              <a:schemeClr val="accent1"/>
            </a:solidFill>
            <a:prstDash val="solid"/>
            <a:miter lim="800000"/>
            <a:headEnd type="none" w="sm" len="sm"/>
            <a:tailEnd type="stealth" w="med" len="med"/>
          </a:ln>
        </p:spPr>
      </p:cxnSp>
      <p:cxnSp>
        <p:nvCxnSpPr>
          <p:cNvPr id="354" name="Google Shape;354;p38"/>
          <p:cNvCxnSpPr>
            <a:stCxn id="322" idx="2"/>
            <a:endCxn id="333" idx="1"/>
          </p:cNvCxnSpPr>
          <p:nvPr/>
        </p:nvCxnSpPr>
        <p:spPr>
          <a:xfrm rot="-5400000" flipH="1">
            <a:off x="5837058" y="1500052"/>
            <a:ext cx="279300" cy="431400"/>
          </a:xfrm>
          <a:prstGeom prst="curvedConnector2">
            <a:avLst/>
          </a:prstGeom>
          <a:noFill/>
          <a:ln w="9525" cap="flat" cmpd="sng">
            <a:solidFill>
              <a:schemeClr val="accent1"/>
            </a:solidFill>
            <a:prstDash val="solid"/>
            <a:miter lim="800000"/>
            <a:headEnd type="none" w="sm" len="sm"/>
            <a:tailEnd type="stealth" w="med" len="med"/>
          </a:ln>
        </p:spPr>
      </p:cxnSp>
      <p:cxnSp>
        <p:nvCxnSpPr>
          <p:cNvPr id="355" name="Google Shape;355;p38"/>
          <p:cNvCxnSpPr>
            <a:stCxn id="267" idx="0"/>
            <a:endCxn id="273" idx="1"/>
          </p:cNvCxnSpPr>
          <p:nvPr/>
        </p:nvCxnSpPr>
        <p:spPr>
          <a:xfrm rot="-5400000">
            <a:off x="5782265" y="2769223"/>
            <a:ext cx="279300" cy="394800"/>
          </a:xfrm>
          <a:prstGeom prst="curvedConnector2">
            <a:avLst/>
          </a:prstGeom>
          <a:noFill/>
          <a:ln w="9525" cap="flat" cmpd="sng">
            <a:solidFill>
              <a:schemeClr val="accent1"/>
            </a:solidFill>
            <a:prstDash val="solid"/>
            <a:miter lim="800000"/>
            <a:headEnd type="none" w="sm" len="sm"/>
            <a:tailEnd type="stealth" w="med" len="med"/>
          </a:ln>
        </p:spPr>
      </p:cxnSp>
      <p:cxnSp>
        <p:nvCxnSpPr>
          <p:cNvPr id="356" name="Google Shape;356;p38"/>
          <p:cNvCxnSpPr>
            <a:stCxn id="267" idx="2"/>
            <a:endCxn id="278" idx="1"/>
          </p:cNvCxnSpPr>
          <p:nvPr/>
        </p:nvCxnSpPr>
        <p:spPr>
          <a:xfrm rot="-5400000" flipH="1">
            <a:off x="5782265" y="3461848"/>
            <a:ext cx="279300" cy="394800"/>
          </a:xfrm>
          <a:prstGeom prst="curvedConnector2">
            <a:avLst/>
          </a:prstGeom>
          <a:noFill/>
          <a:ln w="9525" cap="flat" cmpd="sng">
            <a:solidFill>
              <a:schemeClr val="accent1"/>
            </a:solidFill>
            <a:prstDash val="solid"/>
            <a:miter lim="800000"/>
            <a:headEnd type="none" w="sm" len="sm"/>
            <a:tailEnd type="stealth" w="med" len="med"/>
          </a:ln>
        </p:spPr>
      </p:cxnSp>
      <p:grpSp>
        <p:nvGrpSpPr>
          <p:cNvPr id="357" name="Google Shape;357;p38"/>
          <p:cNvGrpSpPr/>
          <p:nvPr/>
        </p:nvGrpSpPr>
        <p:grpSpPr>
          <a:xfrm>
            <a:off x="246637" y="4078019"/>
            <a:ext cx="1515748" cy="413325"/>
            <a:chOff x="5938157" y="2023976"/>
            <a:chExt cx="2569500" cy="551100"/>
          </a:xfrm>
        </p:grpSpPr>
        <p:sp>
          <p:nvSpPr>
            <p:cNvPr id="358" name="Google Shape;358;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59" name="Google Shape;359;p38"/>
            <p:cNvGrpSpPr/>
            <p:nvPr/>
          </p:nvGrpSpPr>
          <p:grpSpPr>
            <a:xfrm>
              <a:off x="5938157" y="2023976"/>
              <a:ext cx="2569500" cy="551100"/>
              <a:chOff x="5921828" y="3617002"/>
              <a:chExt cx="2569500" cy="551100"/>
            </a:xfrm>
          </p:grpSpPr>
          <p:sp>
            <p:nvSpPr>
              <p:cNvPr id="360" name="Google Shape;360;p38"/>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Slack/email/Zoom</a:t>
                </a:r>
                <a:endParaRPr sz="1100"/>
              </a:p>
            </p:txBody>
          </p:sp>
          <p:sp>
            <p:nvSpPr>
              <p:cNvPr id="361" name="Google Shape;361;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362" name="Google Shape;362;p38"/>
          <p:cNvCxnSpPr>
            <a:stCxn id="277" idx="2"/>
            <a:endCxn id="283" idx="1"/>
          </p:cNvCxnSpPr>
          <p:nvPr/>
        </p:nvCxnSpPr>
        <p:spPr>
          <a:xfrm rot="-5400000" flipH="1">
            <a:off x="6934896" y="3947722"/>
            <a:ext cx="279300" cy="394800"/>
          </a:xfrm>
          <a:prstGeom prst="curvedConnector2">
            <a:avLst/>
          </a:prstGeom>
          <a:noFill/>
          <a:ln w="9525" cap="flat" cmpd="sng">
            <a:solidFill>
              <a:schemeClr val="accent1"/>
            </a:solidFill>
            <a:prstDash val="solid"/>
            <a:miter lim="800000"/>
            <a:headEnd type="none" w="sm" len="sm"/>
            <a:tailEnd type="stealth" w="med" len="med"/>
          </a:ln>
        </p:spPr>
      </p:cxnSp>
      <p:cxnSp>
        <p:nvCxnSpPr>
          <p:cNvPr id="363" name="Google Shape;363;p38"/>
          <p:cNvCxnSpPr>
            <a:stCxn id="267" idx="3"/>
            <a:endCxn id="328" idx="1"/>
          </p:cNvCxnSpPr>
          <p:nvPr/>
        </p:nvCxnSpPr>
        <p:spPr>
          <a:xfrm>
            <a:off x="6482389" y="3312935"/>
            <a:ext cx="789600" cy="600"/>
          </a:xfrm>
          <a:prstGeom prst="curvedConnector3">
            <a:avLst>
              <a:gd name="adj1" fmla="val 49995"/>
            </a:avLst>
          </a:prstGeom>
          <a:noFill/>
          <a:ln w="9525" cap="flat" cmpd="sng">
            <a:solidFill>
              <a:schemeClr val="accent1"/>
            </a:solidFill>
            <a:prstDash val="solid"/>
            <a:miter lim="800000"/>
            <a:headEnd type="none" w="sm" len="sm"/>
            <a:tailEnd type="stealth" w="med" len="med"/>
          </a:ln>
        </p:spPr>
      </p:cxnSp>
      <p:cxnSp>
        <p:nvCxnSpPr>
          <p:cNvPr id="364" name="Google Shape;364;p38"/>
          <p:cNvCxnSpPr>
            <a:stCxn id="292" idx="2"/>
            <a:endCxn id="360" idx="3"/>
          </p:cNvCxnSpPr>
          <p:nvPr/>
        </p:nvCxnSpPr>
        <p:spPr>
          <a:xfrm rot="5400000">
            <a:off x="1838435" y="3929363"/>
            <a:ext cx="279000" cy="431400"/>
          </a:xfrm>
          <a:prstGeom prst="curvedConnector2">
            <a:avLst/>
          </a:prstGeom>
          <a:noFill/>
          <a:ln w="9525" cap="flat" cmpd="sng">
            <a:solidFill>
              <a:schemeClr val="accent1"/>
            </a:solidFill>
            <a:prstDash val="solid"/>
            <a:miter lim="800000"/>
            <a:headEnd type="none" w="sm" len="sm"/>
            <a:tailEnd type="stealth" w="med" len="med"/>
          </a:ln>
        </p:spPr>
      </p:cxnSp>
      <p:grpSp>
        <p:nvGrpSpPr>
          <p:cNvPr id="365" name="Google Shape;365;p38"/>
          <p:cNvGrpSpPr/>
          <p:nvPr/>
        </p:nvGrpSpPr>
        <p:grpSpPr>
          <a:xfrm>
            <a:off x="7271904" y="2134525"/>
            <a:ext cx="1515748" cy="413325"/>
            <a:chOff x="5938157" y="2023976"/>
            <a:chExt cx="2569500" cy="551100"/>
          </a:xfrm>
        </p:grpSpPr>
        <p:sp>
          <p:nvSpPr>
            <p:cNvPr id="366" name="Google Shape;366;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67" name="Google Shape;367;p38"/>
            <p:cNvGrpSpPr/>
            <p:nvPr/>
          </p:nvGrpSpPr>
          <p:grpSpPr>
            <a:xfrm>
              <a:off x="5938157" y="2023976"/>
              <a:ext cx="2569500" cy="551100"/>
              <a:chOff x="5921828" y="3617002"/>
              <a:chExt cx="2569500" cy="551100"/>
            </a:xfrm>
          </p:grpSpPr>
          <p:sp>
            <p:nvSpPr>
              <p:cNvPr id="368" name="Google Shape;368;p38"/>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Supporting others</a:t>
                </a:r>
                <a:endParaRPr sz="1100"/>
              </a:p>
            </p:txBody>
          </p:sp>
          <p:sp>
            <p:nvSpPr>
              <p:cNvPr id="369" name="Google Shape;369;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370" name="Google Shape;370;p38"/>
          <p:cNvCxnSpPr>
            <a:stCxn id="272" idx="0"/>
          </p:cNvCxnSpPr>
          <p:nvPr/>
        </p:nvCxnSpPr>
        <p:spPr>
          <a:xfrm rot="-5400000">
            <a:off x="6939420" y="2266100"/>
            <a:ext cx="327600" cy="381000"/>
          </a:xfrm>
          <a:prstGeom prst="curvedConnector2">
            <a:avLst/>
          </a:prstGeom>
          <a:noFill/>
          <a:ln w="9525" cap="flat" cmpd="sng">
            <a:solidFill>
              <a:schemeClr val="accent1"/>
            </a:solidFill>
            <a:prstDash val="solid"/>
            <a:miter lim="800000"/>
            <a:headEnd type="none" w="sm" len="sm"/>
            <a:tailEnd type="stealth" w="med" len="med"/>
          </a:ln>
        </p:spPr>
      </p:cxnSp>
      <p:grpSp>
        <p:nvGrpSpPr>
          <p:cNvPr id="371" name="Google Shape;371;p38"/>
          <p:cNvGrpSpPr/>
          <p:nvPr/>
        </p:nvGrpSpPr>
        <p:grpSpPr>
          <a:xfrm>
            <a:off x="7258093" y="1156199"/>
            <a:ext cx="1515748" cy="413325"/>
            <a:chOff x="5938157" y="2023976"/>
            <a:chExt cx="2569500" cy="551100"/>
          </a:xfrm>
        </p:grpSpPr>
        <p:sp>
          <p:nvSpPr>
            <p:cNvPr id="372" name="Google Shape;372;p38"/>
            <p:cNvSpPr/>
            <p:nvPr/>
          </p:nvSpPr>
          <p:spPr>
            <a:xfrm rot="360236">
              <a:off x="6707552" y="2300413"/>
              <a:ext cx="1597563" cy="144779"/>
            </a:xfrm>
            <a:prstGeom prst="rect">
              <a:avLst/>
            </a:prstGeom>
            <a:solidFill>
              <a:schemeClr val="accent4"/>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73" name="Google Shape;373;p38"/>
            <p:cNvGrpSpPr/>
            <p:nvPr/>
          </p:nvGrpSpPr>
          <p:grpSpPr>
            <a:xfrm>
              <a:off x="5938157" y="2023976"/>
              <a:ext cx="2569500" cy="551100"/>
              <a:chOff x="5921828" y="3617002"/>
              <a:chExt cx="2569500" cy="551100"/>
            </a:xfrm>
          </p:grpSpPr>
          <p:sp>
            <p:nvSpPr>
              <p:cNvPr id="374" name="Google Shape;374;p38"/>
              <p:cNvSpPr/>
              <p:nvPr/>
            </p:nvSpPr>
            <p:spPr>
              <a:xfrm>
                <a:off x="5921828" y="3617002"/>
                <a:ext cx="25695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Emotional stuff</a:t>
                </a:r>
                <a:endParaRPr sz="1100"/>
              </a:p>
            </p:txBody>
          </p:sp>
          <p:sp>
            <p:nvSpPr>
              <p:cNvPr id="375" name="Google Shape;375;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376" name="Google Shape;376;p38"/>
          <p:cNvCxnSpPr>
            <a:endCxn id="368" idx="0"/>
          </p:cNvCxnSpPr>
          <p:nvPr/>
        </p:nvCxnSpPr>
        <p:spPr>
          <a:xfrm rot="-5400000" flipH="1">
            <a:off x="7594778" y="1699525"/>
            <a:ext cx="725400" cy="1446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grpSp>
        <p:nvGrpSpPr>
          <p:cNvPr id="377" name="Google Shape;377;p38"/>
          <p:cNvGrpSpPr/>
          <p:nvPr/>
        </p:nvGrpSpPr>
        <p:grpSpPr>
          <a:xfrm>
            <a:off x="175400" y="3106325"/>
            <a:ext cx="1586890" cy="413325"/>
            <a:chOff x="5938136" y="2023976"/>
            <a:chExt cx="2690100" cy="551100"/>
          </a:xfrm>
        </p:grpSpPr>
        <p:sp>
          <p:nvSpPr>
            <p:cNvPr id="378" name="Google Shape;378;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79" name="Google Shape;379;p38"/>
            <p:cNvGrpSpPr/>
            <p:nvPr/>
          </p:nvGrpSpPr>
          <p:grpSpPr>
            <a:xfrm>
              <a:off x="5938136" y="2023976"/>
              <a:ext cx="2690100" cy="551100"/>
              <a:chOff x="5921807" y="3617002"/>
              <a:chExt cx="2690100" cy="551100"/>
            </a:xfrm>
          </p:grpSpPr>
          <p:sp>
            <p:nvSpPr>
              <p:cNvPr id="380" name="Google Shape;380;p38"/>
              <p:cNvSpPr/>
              <p:nvPr/>
            </p:nvSpPr>
            <p:spPr>
              <a:xfrm>
                <a:off x="5921807" y="3617002"/>
                <a:ext cx="2690100" cy="5511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Connectedness/dis- connectedness</a:t>
                </a:r>
                <a:endParaRPr sz="1100"/>
              </a:p>
            </p:txBody>
          </p:sp>
          <p:sp>
            <p:nvSpPr>
              <p:cNvPr id="381" name="Google Shape;381;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382" name="Google Shape;382;p38"/>
          <p:cNvCxnSpPr>
            <a:stCxn id="360" idx="0"/>
            <a:endCxn id="380" idx="2"/>
          </p:cNvCxnSpPr>
          <p:nvPr/>
        </p:nvCxnSpPr>
        <p:spPr>
          <a:xfrm rot="5400000" flipH="1">
            <a:off x="707511" y="3781019"/>
            <a:ext cx="558300" cy="35700"/>
          </a:xfrm>
          <a:prstGeom prst="curvedConnector3">
            <a:avLst>
              <a:gd name="adj1" fmla="val 50006"/>
            </a:avLst>
          </a:prstGeom>
          <a:noFill/>
          <a:ln w="9525" cap="flat" cmpd="sng">
            <a:solidFill>
              <a:schemeClr val="accent1"/>
            </a:solidFill>
            <a:prstDash val="solid"/>
            <a:miter lim="800000"/>
            <a:headEnd type="none" w="sm" len="sm"/>
            <a:tailEnd type="stealth" w="med" len="med"/>
          </a:ln>
        </p:spPr>
      </p:cxnSp>
      <p:cxnSp>
        <p:nvCxnSpPr>
          <p:cNvPr id="383" name="Google Shape;383;p38"/>
          <p:cNvCxnSpPr/>
          <p:nvPr/>
        </p:nvCxnSpPr>
        <p:spPr>
          <a:xfrm rot="5400000">
            <a:off x="1080022" y="2751038"/>
            <a:ext cx="279300" cy="431100"/>
          </a:xfrm>
          <a:prstGeom prst="curvedConnector2">
            <a:avLst/>
          </a:prstGeom>
          <a:noFill/>
          <a:ln w="9525" cap="flat" cmpd="sng">
            <a:solidFill>
              <a:schemeClr val="accent1"/>
            </a:solidFill>
            <a:prstDash val="solid"/>
            <a:miter lim="800000"/>
            <a:headEnd type="none" w="sm" len="sm"/>
            <a:tailEnd type="stealth" w="med" len="med"/>
          </a:ln>
        </p:spPr>
      </p:cxnSp>
      <p:cxnSp>
        <p:nvCxnSpPr>
          <p:cNvPr id="384" name="Google Shape;384;p38"/>
          <p:cNvCxnSpPr>
            <a:endCxn id="360" idx="0"/>
          </p:cNvCxnSpPr>
          <p:nvPr/>
        </p:nvCxnSpPr>
        <p:spPr>
          <a:xfrm rot="5400000">
            <a:off x="779661" y="3743969"/>
            <a:ext cx="558900" cy="1092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grpSp>
        <p:nvGrpSpPr>
          <p:cNvPr id="385" name="Google Shape;385;p38"/>
          <p:cNvGrpSpPr/>
          <p:nvPr/>
        </p:nvGrpSpPr>
        <p:grpSpPr>
          <a:xfrm>
            <a:off x="349536" y="1053521"/>
            <a:ext cx="1340251" cy="711450"/>
            <a:chOff x="5938137" y="1829876"/>
            <a:chExt cx="2569500" cy="948600"/>
          </a:xfrm>
        </p:grpSpPr>
        <p:sp>
          <p:nvSpPr>
            <p:cNvPr id="386" name="Google Shape;386;p38"/>
            <p:cNvSpPr/>
            <p:nvPr/>
          </p:nvSpPr>
          <p:spPr>
            <a:xfrm rot="360236">
              <a:off x="6707552" y="2300413"/>
              <a:ext cx="1597563" cy="144779"/>
            </a:xfrm>
            <a:prstGeom prst="rect">
              <a:avLst/>
            </a:prstGeom>
            <a:solidFill>
              <a:schemeClr val="accent2"/>
            </a:solidFill>
            <a:ln>
              <a:noFill/>
            </a:ln>
            <a:effectLst>
              <a:outerShdw blurRad="139700" dist="190500" dir="4800000" algn="t" rotWithShape="0">
                <a:srgbClr val="000000">
                  <a:alpha val="4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87" name="Google Shape;387;p38"/>
            <p:cNvGrpSpPr/>
            <p:nvPr/>
          </p:nvGrpSpPr>
          <p:grpSpPr>
            <a:xfrm>
              <a:off x="5938137" y="1829876"/>
              <a:ext cx="2569500" cy="948600"/>
              <a:chOff x="5921808" y="3422902"/>
              <a:chExt cx="2569500" cy="948600"/>
            </a:xfrm>
          </p:grpSpPr>
          <p:sp>
            <p:nvSpPr>
              <p:cNvPr id="388" name="Google Shape;388;p38"/>
              <p:cNvSpPr/>
              <p:nvPr/>
            </p:nvSpPr>
            <p:spPr>
              <a:xfrm>
                <a:off x="5921808" y="3422902"/>
                <a:ext cx="2569500" cy="948600"/>
              </a:xfrm>
              <a:prstGeom prst="rect">
                <a:avLst/>
              </a:prstGeom>
              <a:solidFill>
                <a:schemeClr val="lt1"/>
              </a:solidFill>
              <a:ln>
                <a:noFill/>
              </a:ln>
            </p:spPr>
            <p:txBody>
              <a:bodyPr spcFirstLastPara="1" wrap="square" lIns="68575" tIns="0" rIns="68575" bIns="0" anchor="ctr" anchorCtr="0">
                <a:no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Concentration/</a:t>
                </a: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physical discomfort</a:t>
                </a:r>
                <a:endParaRPr sz="1100"/>
              </a:p>
            </p:txBody>
          </p:sp>
          <p:sp>
            <p:nvSpPr>
              <p:cNvPr id="389" name="Google Shape;389;p38"/>
              <p:cNvSpPr/>
              <p:nvPr/>
            </p:nvSpPr>
            <p:spPr>
              <a:xfrm>
                <a:off x="5921828" y="3617002"/>
                <a:ext cx="740700" cy="551100"/>
              </a:xfrm>
              <a:prstGeom prst="rect">
                <a:avLst/>
              </a:prstGeom>
              <a:solidFill>
                <a:schemeClr val="dk1">
                  <a:alpha val="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cxnSp>
        <p:nvCxnSpPr>
          <p:cNvPr id="390" name="Google Shape;390;p38"/>
          <p:cNvCxnSpPr>
            <a:stCxn id="288" idx="1"/>
            <a:endCxn id="388" idx="0"/>
          </p:cNvCxnSpPr>
          <p:nvPr/>
        </p:nvCxnSpPr>
        <p:spPr>
          <a:xfrm flipH="1">
            <a:off x="1019661" y="885956"/>
            <a:ext cx="416100" cy="167700"/>
          </a:xfrm>
          <a:prstGeom prst="curvedConnector2">
            <a:avLst/>
          </a:prstGeom>
          <a:noFill/>
          <a:ln w="9525" cap="flat" cmpd="sng">
            <a:solidFill>
              <a:schemeClr val="accent1"/>
            </a:solidFill>
            <a:prstDash val="solid"/>
            <a:miter lim="800000"/>
            <a:headEnd type="none" w="sm" len="sm"/>
            <a:tailEnd type="stealth" w="med" len="med"/>
          </a:ln>
        </p:spPr>
      </p:cxnSp>
      <p:cxnSp>
        <p:nvCxnSpPr>
          <p:cNvPr id="391" name="Google Shape;391;p38"/>
          <p:cNvCxnSpPr>
            <a:stCxn id="388" idx="2"/>
            <a:endCxn id="317" idx="0"/>
          </p:cNvCxnSpPr>
          <p:nvPr/>
        </p:nvCxnSpPr>
        <p:spPr>
          <a:xfrm rot="-5400000" flipH="1">
            <a:off x="894861" y="1889771"/>
            <a:ext cx="369600" cy="120000"/>
          </a:xfrm>
          <a:prstGeom prst="curvedConnector3">
            <a:avLst>
              <a:gd name="adj1" fmla="val 49994"/>
            </a:avLst>
          </a:prstGeom>
          <a:noFill/>
          <a:ln w="9525" cap="flat" cmpd="sng">
            <a:solidFill>
              <a:schemeClr val="accent1"/>
            </a:solidFill>
            <a:prstDash val="solid"/>
            <a:miter lim="800000"/>
            <a:headEnd type="none" w="sm" len="sm"/>
            <a:tailEnd type="stealth" w="med" len="med"/>
          </a:ln>
        </p:spPr>
      </p:cxnSp>
      <p:cxnSp>
        <p:nvCxnSpPr>
          <p:cNvPr id="392" name="Google Shape;392;p38"/>
          <p:cNvCxnSpPr/>
          <p:nvPr/>
        </p:nvCxnSpPr>
        <p:spPr>
          <a:xfrm rot="5400000">
            <a:off x="1565400" y="2641575"/>
            <a:ext cx="1425600" cy="4194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cxnSp>
        <p:nvCxnSpPr>
          <p:cNvPr id="393" name="Google Shape;393;p38"/>
          <p:cNvCxnSpPr>
            <a:stCxn id="283" idx="2"/>
          </p:cNvCxnSpPr>
          <p:nvPr/>
        </p:nvCxnSpPr>
        <p:spPr>
          <a:xfrm rot="5400000" flipH="1">
            <a:off x="5161474" y="2162444"/>
            <a:ext cx="927300" cy="3730500"/>
          </a:xfrm>
          <a:prstGeom prst="curvedConnector4">
            <a:avLst>
              <a:gd name="adj1" fmla="val 27644"/>
              <a:gd name="adj2" fmla="val 52928"/>
            </a:avLst>
          </a:prstGeom>
          <a:noFill/>
          <a:ln w="9525" cap="flat" cmpd="sng">
            <a:solidFill>
              <a:schemeClr val="accent1"/>
            </a:solidFill>
            <a:prstDash val="solid"/>
            <a:miter lim="800000"/>
            <a:headEnd type="none" w="sm" len="sm"/>
            <a:tailEnd type="stealth" w="med" len="med"/>
          </a:ln>
        </p:spPr>
      </p:cxnSp>
      <p:sp>
        <p:nvSpPr>
          <p:cNvPr id="394" name="Google Shape;394;p38"/>
          <p:cNvSpPr/>
          <p:nvPr/>
        </p:nvSpPr>
        <p:spPr>
          <a:xfrm>
            <a:off x="7258172" y="3142509"/>
            <a:ext cx="1515600" cy="413400"/>
          </a:xfrm>
          <a:prstGeom prst="rect">
            <a:avLst/>
          </a:prstGeom>
          <a:solidFill>
            <a:srgbClr val="F2A395"/>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Professional development</a:t>
            </a:r>
            <a:endParaRPr sz="1100"/>
          </a:p>
        </p:txBody>
      </p:sp>
      <p:cxnSp>
        <p:nvCxnSpPr>
          <p:cNvPr id="395" name="Google Shape;395;p38"/>
          <p:cNvCxnSpPr>
            <a:stCxn id="273" idx="1"/>
          </p:cNvCxnSpPr>
          <p:nvPr/>
        </p:nvCxnSpPr>
        <p:spPr>
          <a:xfrm flipH="1">
            <a:off x="3674572" y="2827061"/>
            <a:ext cx="2444700" cy="2793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cxnSp>
        <p:nvCxnSpPr>
          <p:cNvPr id="396" name="Google Shape;396;p38"/>
          <p:cNvCxnSpPr>
            <a:stCxn id="394" idx="2"/>
            <a:endCxn id="282" idx="0"/>
          </p:cNvCxnSpPr>
          <p:nvPr/>
        </p:nvCxnSpPr>
        <p:spPr>
          <a:xfrm rot="-5400000" flipH="1">
            <a:off x="7852622" y="3719259"/>
            <a:ext cx="522000" cy="195300"/>
          </a:xfrm>
          <a:prstGeom prst="curvedConnector3">
            <a:avLst>
              <a:gd name="adj1" fmla="val 50011"/>
            </a:avLst>
          </a:prstGeom>
          <a:noFill/>
          <a:ln w="9525" cap="flat" cmpd="sng">
            <a:solidFill>
              <a:schemeClr val="accent1"/>
            </a:solidFill>
            <a:prstDash val="solid"/>
            <a:miter lim="800000"/>
            <a:headEnd type="none" w="sm" len="sm"/>
            <a:tailEnd type="stealth" w="med" len="med"/>
          </a:ln>
        </p:spPr>
      </p:cxnSp>
      <p:cxnSp>
        <p:nvCxnSpPr>
          <p:cNvPr id="397" name="Google Shape;397;p38"/>
          <p:cNvCxnSpPr>
            <a:endCxn id="388" idx="3"/>
          </p:cNvCxnSpPr>
          <p:nvPr/>
        </p:nvCxnSpPr>
        <p:spPr>
          <a:xfrm rot="10800000">
            <a:off x="1689787" y="1409246"/>
            <a:ext cx="4829100" cy="446100"/>
          </a:xfrm>
          <a:prstGeom prst="curvedConnector3">
            <a:avLst>
              <a:gd name="adj1" fmla="val 50000"/>
            </a:avLst>
          </a:prstGeom>
          <a:noFill/>
          <a:ln w="9525" cap="flat" cmpd="sng">
            <a:solidFill>
              <a:schemeClr val="accent1"/>
            </a:solidFill>
            <a:prstDash val="solid"/>
            <a:miter lim="800000"/>
            <a:headEnd type="none" w="sm" len="sm"/>
            <a:tailEnd type="stealth" w="med" len="med"/>
          </a:ln>
        </p:spPr>
      </p:cxnSp>
      <p:cxnSp>
        <p:nvCxnSpPr>
          <p:cNvPr id="398" name="Google Shape;398;p38"/>
          <p:cNvCxnSpPr/>
          <p:nvPr/>
        </p:nvCxnSpPr>
        <p:spPr>
          <a:xfrm rot="-5400000" flipH="1">
            <a:off x="7133375" y="1238278"/>
            <a:ext cx="272700" cy="281400"/>
          </a:xfrm>
          <a:prstGeom prst="curvedConnector2">
            <a:avLst/>
          </a:prstGeom>
          <a:noFill/>
          <a:ln w="9525" cap="flat" cmpd="sng">
            <a:solidFill>
              <a:schemeClr val="accent1"/>
            </a:solidFill>
            <a:prstDash val="solid"/>
            <a:miter lim="800000"/>
            <a:headEnd type="none" w="sm" len="sm"/>
            <a:tailEnd type="stealth" w="med" len="med"/>
          </a:ln>
        </p:spPr>
      </p:cxnSp>
      <p:sp>
        <p:nvSpPr>
          <p:cNvPr id="399" name="Google Shape;399;p38"/>
          <p:cNvSpPr txBox="1"/>
          <p:nvPr/>
        </p:nvSpPr>
        <p:spPr>
          <a:xfrm>
            <a:off x="-100" y="4725125"/>
            <a:ext cx="9144000" cy="3696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cxnSp>
        <p:nvCxnSpPr>
          <p:cNvPr id="400" name="Google Shape;400;p38"/>
          <p:cNvCxnSpPr>
            <a:stCxn id="283" idx="2"/>
          </p:cNvCxnSpPr>
          <p:nvPr/>
        </p:nvCxnSpPr>
        <p:spPr>
          <a:xfrm rot="5400000" flipH="1">
            <a:off x="4088974" y="1089944"/>
            <a:ext cx="2774400" cy="4028400"/>
          </a:xfrm>
          <a:prstGeom prst="curvedConnector4">
            <a:avLst>
              <a:gd name="adj1" fmla="val 9240"/>
              <a:gd name="adj2" fmla="val 52712"/>
            </a:avLst>
          </a:prstGeom>
          <a:noFill/>
          <a:ln w="9525" cap="flat" cmpd="sng">
            <a:solidFill>
              <a:schemeClr val="accent1"/>
            </a:solidFill>
            <a:prstDash val="solid"/>
            <a:miter lim="800000"/>
            <a:headEnd type="none" w="sm" len="sm"/>
            <a:tailEnd type="stealth" w="med" len="med"/>
          </a:ln>
        </p:spPr>
      </p:cxnSp>
      <p:sp>
        <p:nvSpPr>
          <p:cNvPr id="401" name="Google Shape;401;p38"/>
          <p:cNvSpPr/>
          <p:nvPr/>
        </p:nvSpPr>
        <p:spPr>
          <a:xfrm>
            <a:off x="5068749" y="4491275"/>
            <a:ext cx="1842300" cy="413400"/>
          </a:xfrm>
          <a:prstGeom prst="rect">
            <a:avLst/>
          </a:prstGeom>
          <a:solidFill>
            <a:schemeClr val="lt1"/>
          </a:solidFill>
          <a:ln>
            <a:noFill/>
          </a:ln>
        </p:spPr>
        <p:txBody>
          <a:bodyPr spcFirstLastPara="1" wrap="square" lIns="68575" tIns="0" rIns="68575" bIns="0" anchor="ctr" anchorCtr="0">
            <a:noAutofit/>
          </a:bodyPr>
          <a:lstStyle/>
          <a:p>
            <a:pPr marL="0" marR="0" lvl="0" indent="0" algn="ctr" rtl="0">
              <a:spcBef>
                <a:spcPts val="0"/>
              </a:spcBef>
              <a:spcAft>
                <a:spcPts val="0"/>
              </a:spcAft>
              <a:buNone/>
            </a:pPr>
            <a:r>
              <a:rPr lang="en">
                <a:solidFill>
                  <a:schemeClr val="dk1"/>
                </a:solidFill>
                <a:latin typeface="Calibri"/>
                <a:ea typeface="Calibri"/>
                <a:cs typeface="Calibri"/>
                <a:sym typeface="Calibri"/>
              </a:rPr>
              <a:t>Online participatory design</a:t>
            </a:r>
            <a:endParaRPr sz="1100"/>
          </a:p>
        </p:txBody>
      </p:sp>
      <p:cxnSp>
        <p:nvCxnSpPr>
          <p:cNvPr id="402" name="Google Shape;402;p38"/>
          <p:cNvCxnSpPr>
            <a:stCxn id="277" idx="2"/>
            <a:endCxn id="401" idx="0"/>
          </p:cNvCxnSpPr>
          <p:nvPr/>
        </p:nvCxnSpPr>
        <p:spPr>
          <a:xfrm rot="5400000">
            <a:off x="6190746" y="3804772"/>
            <a:ext cx="485700" cy="887100"/>
          </a:xfrm>
          <a:prstGeom prst="curvedConnector3">
            <a:avLst>
              <a:gd name="adj1" fmla="val 50011"/>
            </a:avLst>
          </a:prstGeom>
          <a:noFill/>
          <a:ln w="9525" cap="flat" cmpd="sng">
            <a:solidFill>
              <a:schemeClr val="accent1"/>
            </a:solidFill>
            <a:prstDash val="solid"/>
            <a:miter lim="800000"/>
            <a:headEnd type="none" w="sm" len="sm"/>
            <a:tailEnd type="stealth"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44EB-31BA-A637-136E-22FE82ED899E}"/>
              </a:ext>
            </a:extLst>
          </p:cNvPr>
          <p:cNvSpPr>
            <a:spLocks noGrp="1"/>
          </p:cNvSpPr>
          <p:nvPr>
            <p:ph type="title"/>
          </p:nvPr>
        </p:nvSpPr>
        <p:spPr/>
        <p:txBody>
          <a:bodyPr/>
          <a:lstStyle/>
          <a:p>
            <a:r>
              <a:rPr lang="en-US" dirty="0"/>
              <a:t>Mind Mapping Example</a:t>
            </a:r>
          </a:p>
        </p:txBody>
      </p:sp>
      <p:sp>
        <p:nvSpPr>
          <p:cNvPr id="4" name="Text Placeholder 3">
            <a:extLst>
              <a:ext uri="{FF2B5EF4-FFF2-40B4-BE49-F238E27FC236}">
                <a16:creationId xmlns:a16="http://schemas.microsoft.com/office/drawing/2014/main" id="{5E0C01AB-5B09-9C5F-698B-6D01436DF5AE}"/>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555DA84F-E672-E765-2ACA-3536B5EFE4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Google Shape;70;p16">
            <a:extLst>
              <a:ext uri="{FF2B5EF4-FFF2-40B4-BE49-F238E27FC236}">
                <a16:creationId xmlns:a16="http://schemas.microsoft.com/office/drawing/2014/main" id="{0C068ADC-F9A8-973D-36BB-2EED8047F96E}"/>
              </a:ext>
            </a:extLst>
          </p:cNvPr>
          <p:cNvPicPr preferRelativeResize="0"/>
          <p:nvPr/>
        </p:nvPicPr>
        <p:blipFill rotWithShape="1">
          <a:blip r:embed="rId2">
            <a:alphaModFix/>
          </a:blip>
          <a:srcRect b="2511"/>
          <a:stretch/>
        </p:blipFill>
        <p:spPr>
          <a:xfrm>
            <a:off x="2242779" y="1316012"/>
            <a:ext cx="4389509" cy="3827488"/>
          </a:xfrm>
          <a:prstGeom prst="rect">
            <a:avLst/>
          </a:prstGeom>
          <a:noFill/>
          <a:ln>
            <a:noFill/>
          </a:ln>
        </p:spPr>
      </p:pic>
    </p:spTree>
    <p:extLst>
      <p:ext uri="{BB962C8B-B14F-4D97-AF65-F5344CB8AC3E}">
        <p14:creationId xmlns:p14="http://schemas.microsoft.com/office/powerpoint/2010/main" val="380899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247"/>
        <p:cNvGrpSpPr/>
        <p:nvPr/>
      </p:nvGrpSpPr>
      <p:grpSpPr>
        <a:xfrm>
          <a:off x="0" y="0"/>
          <a:ext cx="0" cy="0"/>
          <a:chOff x="0" y="0"/>
          <a:chExt cx="0" cy="0"/>
        </a:xfrm>
      </p:grpSpPr>
      <p:sp>
        <p:nvSpPr>
          <p:cNvPr id="248" name="Google Shape;248;p36"/>
          <p:cNvSpPr txBox="1">
            <a:spLocks noGrp="1"/>
          </p:cNvSpPr>
          <p:nvPr>
            <p:ph type="body" idx="1"/>
          </p:nvPr>
        </p:nvSpPr>
        <p:spPr>
          <a:xfrm>
            <a:off x="462500" y="723225"/>
            <a:ext cx="6358200" cy="4026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Instructions</a:t>
            </a:r>
            <a:endParaRPr b="1"/>
          </a:p>
          <a:p>
            <a:pPr marL="457200" lvl="0" indent="-323850" algn="l" rtl="0">
              <a:spcBef>
                <a:spcPts val="600"/>
              </a:spcBef>
              <a:spcAft>
                <a:spcPts val="0"/>
              </a:spcAft>
              <a:buSzPts val="1500"/>
              <a:buChar char="▸"/>
            </a:pPr>
            <a:r>
              <a:rPr lang="en" sz="1500"/>
              <a:t>On the mind map templates we’ll provide, the core concept is: </a:t>
            </a:r>
            <a:r>
              <a:rPr lang="en" sz="1500" b="1" i="1"/>
              <a:t>my experience as an online student at UW</a:t>
            </a:r>
            <a:r>
              <a:rPr lang="en" sz="1500"/>
              <a:t>.</a:t>
            </a:r>
            <a:endParaRPr sz="1500"/>
          </a:p>
          <a:p>
            <a:pPr marL="457200" lvl="0" indent="0" algn="l" rtl="0">
              <a:spcBef>
                <a:spcPts val="600"/>
              </a:spcBef>
              <a:spcAft>
                <a:spcPts val="0"/>
              </a:spcAft>
              <a:buNone/>
            </a:pPr>
            <a:endParaRPr sz="1500"/>
          </a:p>
          <a:p>
            <a:pPr marL="457200" lvl="0" indent="-323850" algn="l" rtl="0">
              <a:spcBef>
                <a:spcPts val="600"/>
              </a:spcBef>
              <a:spcAft>
                <a:spcPts val="0"/>
              </a:spcAft>
              <a:buSzPts val="1500"/>
              <a:buChar char="▸"/>
            </a:pPr>
            <a:r>
              <a:rPr lang="en" sz="1500"/>
              <a:t>Think of related keywords and broad aspects of your experience -- these can be added as “spokes” off of the main topic. For example: social, studying, classes, work, family, etc.</a:t>
            </a:r>
            <a:endParaRPr sz="1500"/>
          </a:p>
          <a:p>
            <a:pPr marL="457200" lvl="0" indent="0" algn="l" rtl="0">
              <a:spcBef>
                <a:spcPts val="600"/>
              </a:spcBef>
              <a:spcAft>
                <a:spcPts val="0"/>
              </a:spcAft>
              <a:buNone/>
            </a:pPr>
            <a:endParaRPr sz="1500"/>
          </a:p>
          <a:p>
            <a:pPr marL="457200" lvl="0" indent="-323850" algn="l" rtl="0">
              <a:spcBef>
                <a:spcPts val="600"/>
              </a:spcBef>
              <a:spcAft>
                <a:spcPts val="0"/>
              </a:spcAft>
              <a:buSzPts val="1500"/>
              <a:buChar char="▸"/>
            </a:pPr>
            <a:r>
              <a:rPr lang="en" sz="1500"/>
              <a:t>Continue expanding your map by adding associations, places, ideas and emotions for each of the areas (e.g., off of studying, you could add “connecting with other students” and off of that “created online study group”, and could add a perception/emotion. </a:t>
            </a:r>
            <a:endParaRPr sz="1500"/>
          </a:p>
          <a:p>
            <a:pPr marL="0" lvl="0" indent="0" algn="l" rtl="0">
              <a:spcBef>
                <a:spcPts val="600"/>
              </a:spcBef>
              <a:spcAft>
                <a:spcPts val="0"/>
              </a:spcAft>
              <a:buNone/>
            </a:pPr>
            <a:endParaRPr/>
          </a:p>
        </p:txBody>
      </p:sp>
      <p:sp>
        <p:nvSpPr>
          <p:cNvPr id="249" name="Google Shape;249;p36"/>
          <p:cNvSpPr txBox="1">
            <a:spLocks noGrp="1"/>
          </p:cNvSpPr>
          <p:nvPr>
            <p:ph type="title"/>
          </p:nvPr>
        </p:nvSpPr>
        <p:spPr>
          <a:xfrm>
            <a:off x="546675" y="381075"/>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Mind </a:t>
            </a:r>
            <a:r>
              <a:rPr lang="en">
                <a:solidFill>
                  <a:schemeClr val="accent4"/>
                </a:solidFill>
              </a:rPr>
              <a:t>Mapping</a:t>
            </a:r>
            <a:r>
              <a:rPr lang="en"/>
              <a:t> </a:t>
            </a:r>
            <a:endParaRPr/>
          </a:p>
        </p:txBody>
      </p:sp>
      <p:sp>
        <p:nvSpPr>
          <p:cNvPr id="250" name="Google Shape;250;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254"/>
        <p:cNvGrpSpPr/>
        <p:nvPr/>
      </p:nvGrpSpPr>
      <p:grpSpPr>
        <a:xfrm>
          <a:off x="0" y="0"/>
          <a:ext cx="0" cy="0"/>
          <a:chOff x="0" y="0"/>
          <a:chExt cx="0" cy="0"/>
        </a:xfrm>
      </p:grpSpPr>
      <p:sp>
        <p:nvSpPr>
          <p:cNvPr id="255" name="Google Shape;255;p37"/>
          <p:cNvSpPr txBox="1">
            <a:spLocks noGrp="1"/>
          </p:cNvSpPr>
          <p:nvPr>
            <p:ph type="body" idx="1"/>
          </p:nvPr>
        </p:nvSpPr>
        <p:spPr>
          <a:xfrm>
            <a:off x="462500" y="866575"/>
            <a:ext cx="6525900" cy="388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Instructions, continued</a:t>
            </a:r>
            <a:endParaRPr b="1"/>
          </a:p>
          <a:p>
            <a:pPr marL="457200" lvl="0" indent="0" algn="l" rtl="0">
              <a:spcBef>
                <a:spcPts val="600"/>
              </a:spcBef>
              <a:spcAft>
                <a:spcPts val="0"/>
              </a:spcAft>
              <a:buNone/>
            </a:pPr>
            <a:endParaRPr sz="1500"/>
          </a:p>
          <a:p>
            <a:pPr marL="457200" lvl="0" indent="-323850" algn="l" rtl="0">
              <a:spcBef>
                <a:spcPts val="480"/>
              </a:spcBef>
              <a:spcAft>
                <a:spcPts val="0"/>
              </a:spcAft>
              <a:buSzPts val="1500"/>
              <a:buChar char="▸"/>
            </a:pPr>
            <a:r>
              <a:rPr lang="en" sz="1500"/>
              <a:t>Try to be concise -- 1-3 words is best, rather than whole sentences</a:t>
            </a:r>
            <a:endParaRPr sz="1500"/>
          </a:p>
          <a:p>
            <a:pPr marL="457200" lvl="0" indent="-323850" algn="l" rtl="0">
              <a:spcBef>
                <a:spcPts val="0"/>
              </a:spcBef>
              <a:spcAft>
                <a:spcPts val="0"/>
              </a:spcAft>
              <a:buSzPts val="1500"/>
              <a:buChar char="▸"/>
            </a:pPr>
            <a:r>
              <a:rPr lang="en" sz="1500"/>
              <a:t>You can also use drawings and colors to indicate different aspects of your experiences.</a:t>
            </a:r>
            <a:endParaRPr sz="1500"/>
          </a:p>
          <a:p>
            <a:pPr marL="457200" lvl="0" indent="-323850" algn="l" rtl="0">
              <a:spcBef>
                <a:spcPts val="0"/>
              </a:spcBef>
              <a:spcAft>
                <a:spcPts val="0"/>
              </a:spcAft>
              <a:buSzPts val="1500"/>
              <a:buChar char="▸"/>
            </a:pPr>
            <a:r>
              <a:rPr lang="en" sz="1500"/>
              <a:t>Draw lines and arrows ← → to show relationships between concepts (e.g.,  online study sessions might be related to technology generally/Canvas specifically)</a:t>
            </a:r>
            <a:endParaRPr sz="1500"/>
          </a:p>
          <a:p>
            <a:pPr marL="457200" lvl="0" indent="-323850" algn="l" rtl="0">
              <a:spcBef>
                <a:spcPts val="0"/>
              </a:spcBef>
              <a:spcAft>
                <a:spcPts val="0"/>
              </a:spcAft>
              <a:buSzPts val="1500"/>
              <a:buChar char="▸"/>
            </a:pPr>
            <a:r>
              <a:rPr lang="en" sz="1500"/>
              <a:t>The goal is to move outward from the broad/general to specific, individual aspects of your experience.</a:t>
            </a:r>
            <a:endParaRPr sz="1500"/>
          </a:p>
          <a:p>
            <a:pPr marL="0" lvl="0" indent="0" algn="l" rtl="0">
              <a:spcBef>
                <a:spcPts val="600"/>
              </a:spcBef>
              <a:spcAft>
                <a:spcPts val="0"/>
              </a:spcAft>
              <a:buNone/>
            </a:pPr>
            <a:endParaRPr sz="1500"/>
          </a:p>
          <a:p>
            <a:pPr marL="0" lvl="0" indent="0" algn="l" rtl="0">
              <a:spcBef>
                <a:spcPts val="600"/>
              </a:spcBef>
              <a:spcAft>
                <a:spcPts val="0"/>
              </a:spcAft>
              <a:buNone/>
            </a:pPr>
            <a:r>
              <a:rPr lang="en" sz="1500"/>
              <a:t>Time: 10 minutes</a:t>
            </a:r>
            <a:endParaRPr/>
          </a:p>
        </p:txBody>
      </p:sp>
      <p:sp>
        <p:nvSpPr>
          <p:cNvPr id="256" name="Google Shape;256;p37"/>
          <p:cNvSpPr txBox="1">
            <a:spLocks noGrp="1"/>
          </p:cNvSpPr>
          <p:nvPr>
            <p:ph type="title"/>
          </p:nvPr>
        </p:nvSpPr>
        <p:spPr>
          <a:xfrm>
            <a:off x="546675" y="381075"/>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Mind </a:t>
            </a:r>
            <a:r>
              <a:rPr lang="en">
                <a:solidFill>
                  <a:schemeClr val="accent4"/>
                </a:solidFill>
              </a:rPr>
              <a:t>Mapping</a:t>
            </a:r>
            <a:r>
              <a:rPr lang="en"/>
              <a:t> </a:t>
            </a:r>
            <a:endParaRPr/>
          </a:p>
        </p:txBody>
      </p:sp>
      <p:sp>
        <p:nvSpPr>
          <p:cNvPr id="257" name="Google Shape;257;p3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406"/>
        <p:cNvGrpSpPr/>
        <p:nvPr/>
      </p:nvGrpSpPr>
      <p:grpSpPr>
        <a:xfrm>
          <a:off x="0" y="0"/>
          <a:ext cx="0" cy="0"/>
          <a:chOff x="0" y="0"/>
          <a:chExt cx="0" cy="0"/>
        </a:xfrm>
      </p:grpSpPr>
      <p:sp>
        <p:nvSpPr>
          <p:cNvPr id="407" name="Google Shape;407;p39"/>
          <p:cNvSpPr txBox="1">
            <a:spLocks noGrp="1"/>
          </p:cNvSpPr>
          <p:nvPr>
            <p:ph type="body" idx="1"/>
          </p:nvPr>
        </p:nvSpPr>
        <p:spPr>
          <a:xfrm>
            <a:off x="756050" y="1480175"/>
            <a:ext cx="6644700" cy="3436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*Tech Tips*</a:t>
            </a:r>
            <a:endParaRPr b="1"/>
          </a:p>
          <a:p>
            <a:pPr marL="457200" lvl="0" indent="-355600" algn="l" rtl="0">
              <a:spcBef>
                <a:spcPts val="600"/>
              </a:spcBef>
              <a:spcAft>
                <a:spcPts val="0"/>
              </a:spcAft>
              <a:buSzPts val="2000"/>
              <a:buChar char="▸"/>
            </a:pPr>
            <a:r>
              <a:rPr lang="en"/>
              <a:t>We’ll use a Google Slide mind mapping template. </a:t>
            </a:r>
            <a:endParaRPr/>
          </a:p>
          <a:p>
            <a:pPr marL="457200" lvl="0" indent="-355600" algn="l" rtl="0">
              <a:spcBef>
                <a:spcPts val="1000"/>
              </a:spcBef>
              <a:spcAft>
                <a:spcPts val="0"/>
              </a:spcAft>
              <a:buSzPts val="2000"/>
              <a:buChar char="▸"/>
            </a:pPr>
            <a:r>
              <a:rPr lang="en"/>
              <a:t>You can copy and add or delete boxes and/or move boxes around in whatever way makes sense to you.</a:t>
            </a:r>
            <a:endParaRPr/>
          </a:p>
          <a:p>
            <a:pPr marL="457200" lvl="0" indent="-355600" algn="l" rtl="0">
              <a:spcBef>
                <a:spcPts val="1000"/>
              </a:spcBef>
              <a:spcAft>
                <a:spcPts val="0"/>
              </a:spcAft>
              <a:buSzPts val="2000"/>
              <a:buChar char="▸"/>
            </a:pPr>
            <a:r>
              <a:rPr lang="en"/>
              <a:t>You can add arrows between the concepts and color code </a:t>
            </a:r>
            <a:endParaRPr/>
          </a:p>
          <a:p>
            <a:pPr marL="457200" lvl="0" indent="-355600" algn="l" rtl="0">
              <a:spcBef>
                <a:spcPts val="1000"/>
              </a:spcBef>
              <a:spcAft>
                <a:spcPts val="0"/>
              </a:spcAft>
              <a:buSzPts val="2000"/>
              <a:buChar char="▸"/>
            </a:pPr>
            <a:r>
              <a:rPr lang="en"/>
              <a:t>We will have a quick tech tutorial now.</a:t>
            </a:r>
            <a:endParaRPr/>
          </a:p>
          <a:p>
            <a:pPr marL="0" lvl="0" indent="0" algn="l" rtl="0">
              <a:spcBef>
                <a:spcPts val="1000"/>
              </a:spcBef>
              <a:spcAft>
                <a:spcPts val="0"/>
              </a:spcAft>
              <a:buNone/>
            </a:pPr>
            <a:endParaRPr b="1"/>
          </a:p>
        </p:txBody>
      </p:sp>
      <p:sp>
        <p:nvSpPr>
          <p:cNvPr id="408" name="Google Shape;408;p39"/>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Mind </a:t>
            </a:r>
            <a:r>
              <a:rPr lang="en">
                <a:solidFill>
                  <a:schemeClr val="accent4"/>
                </a:solidFill>
              </a:rPr>
              <a:t>Mapping</a:t>
            </a:r>
            <a:r>
              <a:rPr lang="en"/>
              <a:t> </a:t>
            </a:r>
            <a:endParaRPr/>
          </a:p>
        </p:txBody>
      </p:sp>
      <p:sp>
        <p:nvSpPr>
          <p:cNvPr id="409" name="Google Shape;409;p39"/>
          <p:cNvSpPr/>
          <p:nvPr/>
        </p:nvSpPr>
        <p:spPr>
          <a:xfrm>
            <a:off x="270377" y="723226"/>
            <a:ext cx="485675" cy="441808"/>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FFFFFF"/>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PGO2">
      <a:dk1>
        <a:srgbClr val="000000"/>
      </a:dk1>
      <a:lt1>
        <a:srgbClr val="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On-screen Show (16:9)</PresentationFormat>
  <Paragraphs>80</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Open Sans</vt:lpstr>
      <vt:lpstr>Arial</vt:lpstr>
      <vt:lpstr>Montserrat</vt:lpstr>
      <vt:lpstr>Calibri</vt:lpstr>
      <vt:lpstr>Karla</vt:lpstr>
      <vt:lpstr>Helvetica Neue</vt:lpstr>
      <vt:lpstr>Encode Sans</vt:lpstr>
      <vt:lpstr>Arviragus template</vt:lpstr>
      <vt:lpstr>Template PresentationGo</vt:lpstr>
      <vt:lpstr>MIND MAPPING</vt:lpstr>
      <vt:lpstr>Mind Mapping </vt:lpstr>
      <vt:lpstr>PowerPoint Presentation</vt:lpstr>
      <vt:lpstr>Mind Mapping EXAMPLE </vt:lpstr>
      <vt:lpstr>Mind map example</vt:lpstr>
      <vt:lpstr>Mind Mapping Example</vt:lpstr>
      <vt:lpstr>Mind Mapping </vt:lpstr>
      <vt:lpstr>Mind Mapping </vt:lpstr>
      <vt:lpstr>Mind Mapping </vt:lpstr>
      <vt:lpstr>Activity modeling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MAPPING</dc:title>
  <cp:lastModifiedBy>Maggie Faber</cp:lastModifiedBy>
  <cp:revision>1</cp:revision>
  <dcterms:modified xsi:type="dcterms:W3CDTF">2022-07-22T22:05:17Z</dcterms:modified>
</cp:coreProperties>
</file>