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94" r:id="rId8"/>
    <p:sldId id="262" r:id="rId9"/>
    <p:sldId id="263" r:id="rId10"/>
    <p:sldId id="264" r:id="rId11"/>
    <p:sldId id="265" r:id="rId12"/>
    <p:sldId id="266" r:id="rId13"/>
    <p:sldId id="282" r:id="rId14"/>
    <p:sldId id="286" r:id="rId15"/>
    <p:sldId id="287" r:id="rId16"/>
    <p:sldId id="288" r:id="rId17"/>
    <p:sldId id="289" r:id="rId18"/>
    <p:sldId id="290" r:id="rId19"/>
    <p:sldId id="291" r:id="rId20"/>
    <p:sldId id="292" r:id="rId21"/>
    <p:sldId id="293" r:id="rId22"/>
    <p:sldId id="268" r:id="rId23"/>
    <p:sldId id="277" r:id="rId24"/>
    <p:sldId id="278" r:id="rId25"/>
    <p:sldId id="279" r:id="rId26"/>
    <p:sldId id="280" r:id="rId27"/>
    <p:sldId id="281"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80">
          <p15:clr>
            <a:srgbClr val="A4A3A4"/>
          </p15:clr>
        </p15:guide>
        <p15:guide id="2" pos="1914">
          <p15:clr>
            <a:srgbClr val="A4A3A4"/>
          </p15:clr>
        </p15:guide>
        <p15:guide id="3" pos="3846">
          <p15:clr>
            <a:srgbClr val="9AA0A6"/>
          </p15:clr>
        </p15:guide>
        <p15:guide id="4" orient="horz" pos="216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00" autoAdjust="0"/>
  </p:normalViewPr>
  <p:slideViewPr>
    <p:cSldViewPr snapToGrid="0">
      <p:cViewPr varScale="1">
        <p:scale>
          <a:sx n="89" d="100"/>
          <a:sy n="89" d="100"/>
        </p:scale>
        <p:origin x="1026" y="78"/>
      </p:cViewPr>
      <p:guideLst>
        <p:guide orient="horz" pos="1080"/>
        <p:guide pos="1914"/>
        <p:guide pos="384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itk.mitre.org/lotus-blosso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itk.mitre.org/lotus-blosso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itk.mitre.org/lotus-blosso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itk.mitre.org/lotus-blosso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itk.mitre.org/lotus-bloss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itk.mitre.org/lotus-blosso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itk.mitre.org/lotus-blossom/"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itk.mitre.org/lotus-blosso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itk.mitre.org/lotus-blosso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wra.com/02org/html/dwayne.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edialabamsterdam.com/toolkit/files/2015/01/MediaLAB_design_methods_toolkit.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itk.mitre.org/lotus-blosso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4948f64f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4948f64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taken from </a:t>
            </a:r>
            <a:r>
              <a:rPr lang="en" u="sng">
                <a:solidFill>
                  <a:schemeClr val="hlink"/>
                </a:solidFill>
                <a:hlinkClick r:id="rId3"/>
              </a:rPr>
              <a:t>https://medialabamsterdam.com/toolkit/files/2015/01/MediaLAB_design_methods_toolkit.pdf</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4948f64f7_1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4948f64f7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taken from </a:t>
            </a:r>
            <a:r>
              <a:rPr lang="en" u="sng">
                <a:solidFill>
                  <a:schemeClr val="hlink"/>
                </a:solidFill>
                <a:hlinkClick r:id="rId3"/>
              </a:rPr>
              <a:t>https://medialabamsterdam.com/toolkit/files/2015/01/MediaLAB_design_methods_toolkit.pdf</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4948f64f7_1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4948f64f7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4948f64f7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4948f64f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Based on the Lotus Blossom activity: </a:t>
            </a:r>
            <a:r>
              <a:rPr lang="en" u="sng">
                <a:solidFill>
                  <a:schemeClr val="accent5"/>
                </a:solidFill>
                <a:hlinkClick r:id="rId3">
                  <a:extLst>
                    <a:ext uri="{A12FA001-AC4F-418D-AE19-62706E023703}">
                      <ahyp:hlinkClr xmlns:ahyp="http://schemas.microsoft.com/office/drawing/2018/hyperlinkcolor" val="tx"/>
                    </a:ext>
                  </a:extLst>
                </a:hlinkClick>
              </a:rPr>
              <a:t>https://medialabamsterdam.com/toolkit/files/2015/01/MediaLAB_design_methods_toolkit.pdf</a:t>
            </a:r>
            <a:r>
              <a:rPr lang="en">
                <a:solidFill>
                  <a:schemeClr val="dk1"/>
                </a:solidFill>
              </a:rPr>
              <a:t> &amp; </a:t>
            </a:r>
            <a:r>
              <a:rPr lang="en" u="sng">
                <a:solidFill>
                  <a:schemeClr val="accent5"/>
                </a:solidFill>
                <a:hlinkClick r:id="rId4">
                  <a:extLst>
                    <a:ext uri="{A12FA001-AC4F-418D-AE19-62706E023703}">
                      <ahyp:hlinkClr xmlns:ahyp="http://schemas.microsoft.com/office/drawing/2018/hyperlinkcolor" val="tx"/>
                    </a:ext>
                  </a:extLst>
                </a:hlinkClick>
              </a:rPr>
              <a:t>https://itk.mitre.org/lotus-blossom/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lotus blossom is a creativity technique that consists of a framework for idea generation that starts by generating eight concept themes based on a central theme. Each concept then serves as the basis for eight further theme explorations or variations. </a:t>
            </a:r>
            <a:endParaRPr/>
          </a:p>
          <a:p>
            <a:pPr marL="0" lvl="0" indent="0" algn="l" rtl="0">
              <a:spcBef>
                <a:spcPts val="0"/>
              </a:spcBef>
              <a:spcAft>
                <a:spcPts val="0"/>
              </a:spcAft>
              <a:buNone/>
            </a:pPr>
            <a:endParaRPr/>
          </a:p>
          <a:p>
            <a:pPr marL="0" lvl="0" indent="0" algn="l" rtl="0">
              <a:spcBef>
                <a:spcPts val="0"/>
              </a:spcBef>
              <a:spcAft>
                <a:spcPts val="0"/>
              </a:spcAft>
              <a:buNone/>
            </a:pPr>
            <a:r>
              <a:rPr lang="en"/>
              <a:t>1. Draw up a lotus blossom diagram made up of a square in the centre of the diagram and eight circles surrounding the square. </a:t>
            </a:r>
            <a:endParaRPr/>
          </a:p>
          <a:p>
            <a:pPr marL="0" lvl="0" indent="0" algn="l" rtl="0">
              <a:spcBef>
                <a:spcPts val="0"/>
              </a:spcBef>
              <a:spcAft>
                <a:spcPts val="0"/>
              </a:spcAft>
              <a:buNone/>
            </a:pPr>
            <a:r>
              <a:rPr lang="en"/>
              <a:t>2. Write the problem in the centre box of the diagram. </a:t>
            </a:r>
            <a:endParaRPr/>
          </a:p>
          <a:p>
            <a:pPr marL="0" lvl="0" indent="0" algn="l" rtl="0">
              <a:spcBef>
                <a:spcPts val="0"/>
              </a:spcBef>
              <a:spcAft>
                <a:spcPts val="0"/>
              </a:spcAft>
              <a:buNone/>
            </a:pPr>
            <a:r>
              <a:rPr lang="en"/>
              <a:t>3. Write eight related ideas around the centre. </a:t>
            </a:r>
            <a:endParaRPr/>
          </a:p>
          <a:p>
            <a:pPr marL="0" lvl="0" indent="0" algn="l" rtl="0">
              <a:spcBef>
                <a:spcPts val="0"/>
              </a:spcBef>
              <a:spcAft>
                <a:spcPts val="0"/>
              </a:spcAft>
              <a:buNone/>
            </a:pPr>
            <a:r>
              <a:rPr lang="en"/>
              <a:t>4. Each idea then becomes the central idea of a new theme or blossom.</a:t>
            </a:r>
            <a:endParaRPr/>
          </a:p>
        </p:txBody>
      </p:sp>
    </p:spTree>
    <p:extLst>
      <p:ext uri="{BB962C8B-B14F-4D97-AF65-F5344CB8AC3E}">
        <p14:creationId xmlns:p14="http://schemas.microsoft.com/office/powerpoint/2010/main" val="101374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4948f64f7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4948f64f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Based on the Lotus Blossom activity: </a:t>
            </a:r>
            <a:r>
              <a:rPr lang="en" u="sng">
                <a:solidFill>
                  <a:schemeClr val="accent5"/>
                </a:solidFill>
                <a:hlinkClick r:id="rId3">
                  <a:extLst>
                    <a:ext uri="{A12FA001-AC4F-418D-AE19-62706E023703}">
                      <ahyp:hlinkClr xmlns:ahyp="http://schemas.microsoft.com/office/drawing/2018/hyperlinkcolor" val="tx"/>
                    </a:ext>
                  </a:extLst>
                </a:hlinkClick>
              </a:rPr>
              <a:t>https://medialabamsterdam.com/toolkit/files/2015/01/MediaLAB_design_methods_toolkit.pdf</a:t>
            </a:r>
            <a:r>
              <a:rPr lang="en">
                <a:solidFill>
                  <a:schemeClr val="dk1"/>
                </a:solidFill>
              </a:rPr>
              <a:t> &amp; </a:t>
            </a:r>
            <a:r>
              <a:rPr lang="en" u="sng">
                <a:solidFill>
                  <a:schemeClr val="accent5"/>
                </a:solidFill>
                <a:hlinkClick r:id="rId4">
                  <a:extLst>
                    <a:ext uri="{A12FA001-AC4F-418D-AE19-62706E023703}">
                      <ahyp:hlinkClr xmlns:ahyp="http://schemas.microsoft.com/office/drawing/2018/hyperlinkcolor" val="tx"/>
                    </a:ext>
                  </a:extLst>
                </a:hlinkClick>
              </a:rPr>
              <a:t>https://itk.mitre.org/lotus-blossom/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lotus blossom is a creativity technique that consists of a framework for idea generation that starts by generating eight concept themes based on a central theme. Each concept then serves as the basis for eight further theme explorations or variations. </a:t>
            </a:r>
            <a:endParaRPr/>
          </a:p>
          <a:p>
            <a:pPr marL="0" lvl="0" indent="0" algn="l" rtl="0">
              <a:spcBef>
                <a:spcPts val="0"/>
              </a:spcBef>
              <a:spcAft>
                <a:spcPts val="0"/>
              </a:spcAft>
              <a:buNone/>
            </a:pPr>
            <a:endParaRPr/>
          </a:p>
          <a:p>
            <a:pPr marL="0" lvl="0" indent="0" algn="l" rtl="0">
              <a:spcBef>
                <a:spcPts val="0"/>
              </a:spcBef>
              <a:spcAft>
                <a:spcPts val="0"/>
              </a:spcAft>
              <a:buNone/>
            </a:pPr>
            <a:r>
              <a:rPr lang="en"/>
              <a:t>1. Draw up a lotus blossom diagram made up of a square in the centre of the diagram and eight circles surrounding the square. </a:t>
            </a:r>
            <a:endParaRPr/>
          </a:p>
          <a:p>
            <a:pPr marL="0" lvl="0" indent="0" algn="l" rtl="0">
              <a:spcBef>
                <a:spcPts val="0"/>
              </a:spcBef>
              <a:spcAft>
                <a:spcPts val="0"/>
              </a:spcAft>
              <a:buNone/>
            </a:pPr>
            <a:r>
              <a:rPr lang="en"/>
              <a:t>2. Write the problem in the centre box of the diagram. </a:t>
            </a:r>
            <a:endParaRPr/>
          </a:p>
          <a:p>
            <a:pPr marL="0" lvl="0" indent="0" algn="l" rtl="0">
              <a:spcBef>
                <a:spcPts val="0"/>
              </a:spcBef>
              <a:spcAft>
                <a:spcPts val="0"/>
              </a:spcAft>
              <a:buNone/>
            </a:pPr>
            <a:r>
              <a:rPr lang="en"/>
              <a:t>3. Write eight related ideas around the centre. </a:t>
            </a:r>
            <a:endParaRPr/>
          </a:p>
          <a:p>
            <a:pPr marL="0" lvl="0" indent="0" algn="l" rtl="0">
              <a:spcBef>
                <a:spcPts val="0"/>
              </a:spcBef>
              <a:spcAft>
                <a:spcPts val="0"/>
              </a:spcAft>
              <a:buNone/>
            </a:pPr>
            <a:r>
              <a:rPr lang="en"/>
              <a:t>4. Each idea then becomes the central idea of a new theme or blossom.</a:t>
            </a:r>
            <a:endParaRPr/>
          </a:p>
        </p:txBody>
      </p:sp>
    </p:spTree>
    <p:extLst>
      <p:ext uri="{BB962C8B-B14F-4D97-AF65-F5344CB8AC3E}">
        <p14:creationId xmlns:p14="http://schemas.microsoft.com/office/powerpoint/2010/main" val="365103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4948f64f7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4948f64f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Based on the Lotus Blossom activity: </a:t>
            </a:r>
            <a:r>
              <a:rPr lang="en" u="sng">
                <a:solidFill>
                  <a:schemeClr val="accent5"/>
                </a:solidFill>
                <a:hlinkClick r:id="rId3">
                  <a:extLst>
                    <a:ext uri="{A12FA001-AC4F-418D-AE19-62706E023703}">
                      <ahyp:hlinkClr xmlns:ahyp="http://schemas.microsoft.com/office/drawing/2018/hyperlinkcolor" val="tx"/>
                    </a:ext>
                  </a:extLst>
                </a:hlinkClick>
              </a:rPr>
              <a:t>https://medialabamsterdam.com/toolkit/files/2015/01/MediaLAB_design_methods_toolkit.pdf</a:t>
            </a:r>
            <a:r>
              <a:rPr lang="en">
                <a:solidFill>
                  <a:schemeClr val="dk1"/>
                </a:solidFill>
              </a:rPr>
              <a:t> &amp; </a:t>
            </a:r>
            <a:r>
              <a:rPr lang="en" u="sng">
                <a:solidFill>
                  <a:schemeClr val="accent5"/>
                </a:solidFill>
                <a:hlinkClick r:id="rId4">
                  <a:extLst>
                    <a:ext uri="{A12FA001-AC4F-418D-AE19-62706E023703}">
                      <ahyp:hlinkClr xmlns:ahyp="http://schemas.microsoft.com/office/drawing/2018/hyperlinkcolor" val="tx"/>
                    </a:ext>
                  </a:extLst>
                </a:hlinkClick>
              </a:rPr>
              <a:t>https://itk.mitre.org/lotus-blossom/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lotus blossom is a creativity technique that consists of a framework for idea generation that starts by generating eight concept themes based on a central theme. Each concept then serves as the basis for eight further theme explorations or variations. </a:t>
            </a:r>
            <a:endParaRPr/>
          </a:p>
          <a:p>
            <a:pPr marL="0" lvl="0" indent="0" algn="l" rtl="0">
              <a:spcBef>
                <a:spcPts val="0"/>
              </a:spcBef>
              <a:spcAft>
                <a:spcPts val="0"/>
              </a:spcAft>
              <a:buNone/>
            </a:pPr>
            <a:endParaRPr/>
          </a:p>
          <a:p>
            <a:pPr marL="0" lvl="0" indent="0" algn="l" rtl="0">
              <a:spcBef>
                <a:spcPts val="0"/>
              </a:spcBef>
              <a:spcAft>
                <a:spcPts val="0"/>
              </a:spcAft>
              <a:buNone/>
            </a:pPr>
            <a:r>
              <a:rPr lang="en"/>
              <a:t>1. Draw up a lotus blossom diagram made up of a square in the centre of the diagram and eight circles surrounding the square. </a:t>
            </a:r>
            <a:endParaRPr/>
          </a:p>
          <a:p>
            <a:pPr marL="0" lvl="0" indent="0" algn="l" rtl="0">
              <a:spcBef>
                <a:spcPts val="0"/>
              </a:spcBef>
              <a:spcAft>
                <a:spcPts val="0"/>
              </a:spcAft>
              <a:buNone/>
            </a:pPr>
            <a:r>
              <a:rPr lang="en"/>
              <a:t>2. Write the problem in the centre box of the diagram. </a:t>
            </a:r>
            <a:endParaRPr/>
          </a:p>
          <a:p>
            <a:pPr marL="0" lvl="0" indent="0" algn="l" rtl="0">
              <a:spcBef>
                <a:spcPts val="0"/>
              </a:spcBef>
              <a:spcAft>
                <a:spcPts val="0"/>
              </a:spcAft>
              <a:buNone/>
            </a:pPr>
            <a:r>
              <a:rPr lang="en"/>
              <a:t>3. Write eight related ideas around the centre. </a:t>
            </a:r>
            <a:endParaRPr/>
          </a:p>
          <a:p>
            <a:pPr marL="0" lvl="0" indent="0" algn="l" rtl="0">
              <a:spcBef>
                <a:spcPts val="0"/>
              </a:spcBef>
              <a:spcAft>
                <a:spcPts val="0"/>
              </a:spcAft>
              <a:buNone/>
            </a:pPr>
            <a:r>
              <a:rPr lang="en"/>
              <a:t>4. Each idea then becomes the central idea of a new theme or blossom.</a:t>
            </a:r>
            <a:endParaRPr/>
          </a:p>
        </p:txBody>
      </p:sp>
    </p:spTree>
    <p:extLst>
      <p:ext uri="{BB962C8B-B14F-4D97-AF65-F5344CB8AC3E}">
        <p14:creationId xmlns:p14="http://schemas.microsoft.com/office/powerpoint/2010/main" val="1985696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4948f64f7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4948f64f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Based on the Lotus Blossom activity: </a:t>
            </a:r>
            <a:r>
              <a:rPr lang="en" u="sng">
                <a:solidFill>
                  <a:schemeClr val="accent5"/>
                </a:solidFill>
                <a:hlinkClick r:id="rId3">
                  <a:extLst>
                    <a:ext uri="{A12FA001-AC4F-418D-AE19-62706E023703}">
                      <ahyp:hlinkClr xmlns:ahyp="http://schemas.microsoft.com/office/drawing/2018/hyperlinkcolor" val="tx"/>
                    </a:ext>
                  </a:extLst>
                </a:hlinkClick>
              </a:rPr>
              <a:t>https://medialabamsterdam.com/toolkit/files/2015/01/MediaLAB_design_methods_toolkit.pdf</a:t>
            </a:r>
            <a:r>
              <a:rPr lang="en">
                <a:solidFill>
                  <a:schemeClr val="dk1"/>
                </a:solidFill>
              </a:rPr>
              <a:t> &amp; </a:t>
            </a:r>
            <a:r>
              <a:rPr lang="en" u="sng">
                <a:solidFill>
                  <a:schemeClr val="accent5"/>
                </a:solidFill>
                <a:hlinkClick r:id="rId4">
                  <a:extLst>
                    <a:ext uri="{A12FA001-AC4F-418D-AE19-62706E023703}">
                      <ahyp:hlinkClr xmlns:ahyp="http://schemas.microsoft.com/office/drawing/2018/hyperlinkcolor" val="tx"/>
                    </a:ext>
                  </a:extLst>
                </a:hlinkClick>
              </a:rPr>
              <a:t>https://itk.mitre.org/lotus-blossom/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lotus blossom is a creativity technique that consists of a framework for idea generation that starts by generating eight concept themes based on a central theme. Each concept then serves as the basis for eight further theme explorations or variations. </a:t>
            </a:r>
            <a:endParaRPr/>
          </a:p>
          <a:p>
            <a:pPr marL="0" lvl="0" indent="0" algn="l" rtl="0">
              <a:spcBef>
                <a:spcPts val="0"/>
              </a:spcBef>
              <a:spcAft>
                <a:spcPts val="0"/>
              </a:spcAft>
              <a:buNone/>
            </a:pPr>
            <a:endParaRPr/>
          </a:p>
          <a:p>
            <a:pPr marL="0" lvl="0" indent="0" algn="l" rtl="0">
              <a:spcBef>
                <a:spcPts val="0"/>
              </a:spcBef>
              <a:spcAft>
                <a:spcPts val="0"/>
              </a:spcAft>
              <a:buNone/>
            </a:pPr>
            <a:r>
              <a:rPr lang="en"/>
              <a:t>1. Draw up a lotus blossom diagram made up of a square in the centre of the diagram and eight circles surrounding the square. </a:t>
            </a:r>
            <a:endParaRPr/>
          </a:p>
          <a:p>
            <a:pPr marL="0" lvl="0" indent="0" algn="l" rtl="0">
              <a:spcBef>
                <a:spcPts val="0"/>
              </a:spcBef>
              <a:spcAft>
                <a:spcPts val="0"/>
              </a:spcAft>
              <a:buNone/>
            </a:pPr>
            <a:r>
              <a:rPr lang="en"/>
              <a:t>2. Write the problem in the centre box of the diagram. </a:t>
            </a:r>
            <a:endParaRPr/>
          </a:p>
          <a:p>
            <a:pPr marL="0" lvl="0" indent="0" algn="l" rtl="0">
              <a:spcBef>
                <a:spcPts val="0"/>
              </a:spcBef>
              <a:spcAft>
                <a:spcPts val="0"/>
              </a:spcAft>
              <a:buNone/>
            </a:pPr>
            <a:r>
              <a:rPr lang="en"/>
              <a:t>3. Write eight related ideas around the centre. </a:t>
            </a:r>
            <a:endParaRPr/>
          </a:p>
          <a:p>
            <a:pPr marL="0" lvl="0" indent="0" algn="l" rtl="0">
              <a:spcBef>
                <a:spcPts val="0"/>
              </a:spcBef>
              <a:spcAft>
                <a:spcPts val="0"/>
              </a:spcAft>
              <a:buNone/>
            </a:pPr>
            <a:r>
              <a:rPr lang="en"/>
              <a:t>4. Each idea then becomes the central idea of a new theme or blossom.</a:t>
            </a:r>
            <a:endParaRPr/>
          </a:p>
        </p:txBody>
      </p:sp>
    </p:spTree>
    <p:extLst>
      <p:ext uri="{BB962C8B-B14F-4D97-AF65-F5344CB8AC3E}">
        <p14:creationId xmlns:p14="http://schemas.microsoft.com/office/powerpoint/2010/main" val="1656222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4948f64f7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4948f64f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Based on the Lotus Blossom activity: </a:t>
            </a:r>
            <a:r>
              <a:rPr lang="en" u="sng">
                <a:solidFill>
                  <a:schemeClr val="accent5"/>
                </a:solidFill>
                <a:hlinkClick r:id="rId3">
                  <a:extLst>
                    <a:ext uri="{A12FA001-AC4F-418D-AE19-62706E023703}">
                      <ahyp:hlinkClr xmlns:ahyp="http://schemas.microsoft.com/office/drawing/2018/hyperlinkcolor" val="tx"/>
                    </a:ext>
                  </a:extLst>
                </a:hlinkClick>
              </a:rPr>
              <a:t>https://medialabamsterdam.com/toolkit/files/2015/01/MediaLAB_design_methods_toolkit.pdf</a:t>
            </a:r>
            <a:r>
              <a:rPr lang="en">
                <a:solidFill>
                  <a:schemeClr val="dk1"/>
                </a:solidFill>
              </a:rPr>
              <a:t> &amp; </a:t>
            </a:r>
            <a:r>
              <a:rPr lang="en" u="sng">
                <a:solidFill>
                  <a:schemeClr val="accent5"/>
                </a:solidFill>
                <a:hlinkClick r:id="rId4">
                  <a:extLst>
                    <a:ext uri="{A12FA001-AC4F-418D-AE19-62706E023703}">
                      <ahyp:hlinkClr xmlns:ahyp="http://schemas.microsoft.com/office/drawing/2018/hyperlinkcolor" val="tx"/>
                    </a:ext>
                  </a:extLst>
                </a:hlinkClick>
              </a:rPr>
              <a:t>https://itk.mitre.org/lotus-blossom/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lotus blossom is a creativity technique that consists of a framework for idea generation that starts by generating eight concept themes based on a central theme. Each concept then serves as the basis for eight further theme explorations or variations. </a:t>
            </a:r>
            <a:endParaRPr/>
          </a:p>
          <a:p>
            <a:pPr marL="0" lvl="0" indent="0" algn="l" rtl="0">
              <a:spcBef>
                <a:spcPts val="0"/>
              </a:spcBef>
              <a:spcAft>
                <a:spcPts val="0"/>
              </a:spcAft>
              <a:buNone/>
            </a:pPr>
            <a:endParaRPr/>
          </a:p>
          <a:p>
            <a:pPr marL="0" lvl="0" indent="0" algn="l" rtl="0">
              <a:spcBef>
                <a:spcPts val="0"/>
              </a:spcBef>
              <a:spcAft>
                <a:spcPts val="0"/>
              </a:spcAft>
              <a:buNone/>
            </a:pPr>
            <a:r>
              <a:rPr lang="en"/>
              <a:t>1. Draw up a lotus blossom diagram made up of a square in the centre of the diagram and eight circles surrounding the square. </a:t>
            </a:r>
            <a:endParaRPr/>
          </a:p>
          <a:p>
            <a:pPr marL="0" lvl="0" indent="0" algn="l" rtl="0">
              <a:spcBef>
                <a:spcPts val="0"/>
              </a:spcBef>
              <a:spcAft>
                <a:spcPts val="0"/>
              </a:spcAft>
              <a:buNone/>
            </a:pPr>
            <a:r>
              <a:rPr lang="en"/>
              <a:t>2. Write the problem in the centre box of the diagram. </a:t>
            </a:r>
            <a:endParaRPr/>
          </a:p>
          <a:p>
            <a:pPr marL="0" lvl="0" indent="0" algn="l" rtl="0">
              <a:spcBef>
                <a:spcPts val="0"/>
              </a:spcBef>
              <a:spcAft>
                <a:spcPts val="0"/>
              </a:spcAft>
              <a:buNone/>
            </a:pPr>
            <a:r>
              <a:rPr lang="en"/>
              <a:t>3. Write eight related ideas around the centre. </a:t>
            </a:r>
            <a:endParaRPr/>
          </a:p>
          <a:p>
            <a:pPr marL="0" lvl="0" indent="0" algn="l" rtl="0">
              <a:spcBef>
                <a:spcPts val="0"/>
              </a:spcBef>
              <a:spcAft>
                <a:spcPts val="0"/>
              </a:spcAft>
              <a:buNone/>
            </a:pPr>
            <a:r>
              <a:rPr lang="en"/>
              <a:t>4. Each idea then becomes the central idea of a new theme or blossom.</a:t>
            </a:r>
            <a:endParaRPr/>
          </a:p>
        </p:txBody>
      </p:sp>
    </p:spTree>
    <p:extLst>
      <p:ext uri="{BB962C8B-B14F-4D97-AF65-F5344CB8AC3E}">
        <p14:creationId xmlns:p14="http://schemas.microsoft.com/office/powerpoint/2010/main" val="668907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4948f64f7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4948f64f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Based on the Lotus Blossom activity: </a:t>
            </a:r>
            <a:r>
              <a:rPr lang="en" u="sng">
                <a:solidFill>
                  <a:schemeClr val="accent5"/>
                </a:solidFill>
                <a:hlinkClick r:id="rId3">
                  <a:extLst>
                    <a:ext uri="{A12FA001-AC4F-418D-AE19-62706E023703}">
                      <ahyp:hlinkClr xmlns:ahyp="http://schemas.microsoft.com/office/drawing/2018/hyperlinkcolor" val="tx"/>
                    </a:ext>
                  </a:extLst>
                </a:hlinkClick>
              </a:rPr>
              <a:t>https://medialabamsterdam.com/toolkit/files/2015/01/MediaLAB_design_methods_toolkit.pdf</a:t>
            </a:r>
            <a:r>
              <a:rPr lang="en">
                <a:solidFill>
                  <a:schemeClr val="dk1"/>
                </a:solidFill>
              </a:rPr>
              <a:t> &amp; </a:t>
            </a:r>
            <a:r>
              <a:rPr lang="en" u="sng">
                <a:solidFill>
                  <a:schemeClr val="accent5"/>
                </a:solidFill>
                <a:hlinkClick r:id="rId4">
                  <a:extLst>
                    <a:ext uri="{A12FA001-AC4F-418D-AE19-62706E023703}">
                      <ahyp:hlinkClr xmlns:ahyp="http://schemas.microsoft.com/office/drawing/2018/hyperlinkcolor" val="tx"/>
                    </a:ext>
                  </a:extLst>
                </a:hlinkClick>
              </a:rPr>
              <a:t>https://itk.mitre.org/lotus-blossom/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lotus blossom is a creativity technique that consists of a framework for idea generation that starts by generating eight concept themes based on a central theme. Each concept then serves as the basis for eight further theme explorations or variations. </a:t>
            </a:r>
            <a:endParaRPr/>
          </a:p>
          <a:p>
            <a:pPr marL="0" lvl="0" indent="0" algn="l" rtl="0">
              <a:spcBef>
                <a:spcPts val="0"/>
              </a:spcBef>
              <a:spcAft>
                <a:spcPts val="0"/>
              </a:spcAft>
              <a:buNone/>
            </a:pPr>
            <a:endParaRPr/>
          </a:p>
          <a:p>
            <a:pPr marL="0" lvl="0" indent="0" algn="l" rtl="0">
              <a:spcBef>
                <a:spcPts val="0"/>
              </a:spcBef>
              <a:spcAft>
                <a:spcPts val="0"/>
              </a:spcAft>
              <a:buNone/>
            </a:pPr>
            <a:r>
              <a:rPr lang="en"/>
              <a:t>1. Draw up a lotus blossom diagram made up of a square in the centre of the diagram and eight circles surrounding the square. </a:t>
            </a:r>
            <a:endParaRPr/>
          </a:p>
          <a:p>
            <a:pPr marL="0" lvl="0" indent="0" algn="l" rtl="0">
              <a:spcBef>
                <a:spcPts val="0"/>
              </a:spcBef>
              <a:spcAft>
                <a:spcPts val="0"/>
              </a:spcAft>
              <a:buNone/>
            </a:pPr>
            <a:r>
              <a:rPr lang="en"/>
              <a:t>2. Write the problem in the centre box of the diagram. </a:t>
            </a:r>
            <a:endParaRPr/>
          </a:p>
          <a:p>
            <a:pPr marL="0" lvl="0" indent="0" algn="l" rtl="0">
              <a:spcBef>
                <a:spcPts val="0"/>
              </a:spcBef>
              <a:spcAft>
                <a:spcPts val="0"/>
              </a:spcAft>
              <a:buNone/>
            </a:pPr>
            <a:r>
              <a:rPr lang="en"/>
              <a:t>3. Write eight related ideas around the centre. </a:t>
            </a:r>
            <a:endParaRPr/>
          </a:p>
          <a:p>
            <a:pPr marL="0" lvl="0" indent="0" algn="l" rtl="0">
              <a:spcBef>
                <a:spcPts val="0"/>
              </a:spcBef>
              <a:spcAft>
                <a:spcPts val="0"/>
              </a:spcAft>
              <a:buNone/>
            </a:pPr>
            <a:r>
              <a:rPr lang="en"/>
              <a:t>4. Each idea then becomes the central idea of a new theme or blossom.</a:t>
            </a:r>
            <a:endParaRPr/>
          </a:p>
        </p:txBody>
      </p:sp>
    </p:spTree>
    <p:extLst>
      <p:ext uri="{BB962C8B-B14F-4D97-AF65-F5344CB8AC3E}">
        <p14:creationId xmlns:p14="http://schemas.microsoft.com/office/powerpoint/2010/main" val="3131969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4948f64f7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4948f64f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Based on the Lotus Blossom activity: </a:t>
            </a:r>
            <a:r>
              <a:rPr lang="en" u="sng">
                <a:solidFill>
                  <a:schemeClr val="accent5"/>
                </a:solidFill>
                <a:hlinkClick r:id="rId3">
                  <a:extLst>
                    <a:ext uri="{A12FA001-AC4F-418D-AE19-62706E023703}">
                      <ahyp:hlinkClr xmlns:ahyp="http://schemas.microsoft.com/office/drawing/2018/hyperlinkcolor" val="tx"/>
                    </a:ext>
                  </a:extLst>
                </a:hlinkClick>
              </a:rPr>
              <a:t>https://medialabamsterdam.com/toolkit/files/2015/01/MediaLAB_design_methods_toolkit.pdf</a:t>
            </a:r>
            <a:r>
              <a:rPr lang="en">
                <a:solidFill>
                  <a:schemeClr val="dk1"/>
                </a:solidFill>
              </a:rPr>
              <a:t> &amp; </a:t>
            </a:r>
            <a:r>
              <a:rPr lang="en" u="sng">
                <a:solidFill>
                  <a:schemeClr val="accent5"/>
                </a:solidFill>
                <a:hlinkClick r:id="rId4">
                  <a:extLst>
                    <a:ext uri="{A12FA001-AC4F-418D-AE19-62706E023703}">
                      <ahyp:hlinkClr xmlns:ahyp="http://schemas.microsoft.com/office/drawing/2018/hyperlinkcolor" val="tx"/>
                    </a:ext>
                  </a:extLst>
                </a:hlinkClick>
              </a:rPr>
              <a:t>https://itk.mitre.org/lotus-blossom/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lotus blossom is a creativity technique that consists of a framework for idea generation that starts by generating eight concept themes based on a central theme. Each concept then serves as the basis for eight further theme explorations or variations. </a:t>
            </a:r>
            <a:endParaRPr/>
          </a:p>
          <a:p>
            <a:pPr marL="0" lvl="0" indent="0" algn="l" rtl="0">
              <a:spcBef>
                <a:spcPts val="0"/>
              </a:spcBef>
              <a:spcAft>
                <a:spcPts val="0"/>
              </a:spcAft>
              <a:buNone/>
            </a:pPr>
            <a:endParaRPr/>
          </a:p>
          <a:p>
            <a:pPr marL="0" lvl="0" indent="0" algn="l" rtl="0">
              <a:spcBef>
                <a:spcPts val="0"/>
              </a:spcBef>
              <a:spcAft>
                <a:spcPts val="0"/>
              </a:spcAft>
              <a:buNone/>
            </a:pPr>
            <a:r>
              <a:rPr lang="en"/>
              <a:t>1. Draw up a lotus blossom diagram made up of a square in the centre of the diagram and eight circles surrounding the square. </a:t>
            </a:r>
            <a:endParaRPr/>
          </a:p>
          <a:p>
            <a:pPr marL="0" lvl="0" indent="0" algn="l" rtl="0">
              <a:spcBef>
                <a:spcPts val="0"/>
              </a:spcBef>
              <a:spcAft>
                <a:spcPts val="0"/>
              </a:spcAft>
              <a:buNone/>
            </a:pPr>
            <a:r>
              <a:rPr lang="en"/>
              <a:t>2. Write the problem in the centre box of the diagram. </a:t>
            </a:r>
            <a:endParaRPr/>
          </a:p>
          <a:p>
            <a:pPr marL="0" lvl="0" indent="0" algn="l" rtl="0">
              <a:spcBef>
                <a:spcPts val="0"/>
              </a:spcBef>
              <a:spcAft>
                <a:spcPts val="0"/>
              </a:spcAft>
              <a:buNone/>
            </a:pPr>
            <a:r>
              <a:rPr lang="en"/>
              <a:t>3. Write eight related ideas around the centre. </a:t>
            </a:r>
            <a:endParaRPr/>
          </a:p>
          <a:p>
            <a:pPr marL="0" lvl="0" indent="0" algn="l" rtl="0">
              <a:spcBef>
                <a:spcPts val="0"/>
              </a:spcBef>
              <a:spcAft>
                <a:spcPts val="0"/>
              </a:spcAft>
              <a:buNone/>
            </a:pPr>
            <a:r>
              <a:rPr lang="en"/>
              <a:t>4. Each idea then becomes the central idea of a new theme or blossom.</a:t>
            </a:r>
            <a:endParaRPr/>
          </a:p>
        </p:txBody>
      </p:sp>
    </p:spTree>
    <p:extLst>
      <p:ext uri="{BB962C8B-B14F-4D97-AF65-F5344CB8AC3E}">
        <p14:creationId xmlns:p14="http://schemas.microsoft.com/office/powerpoint/2010/main" val="68390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4948f64f7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4948f64f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Based on the Lotus Blossom activity: </a:t>
            </a:r>
            <a:r>
              <a:rPr lang="en" u="sng">
                <a:solidFill>
                  <a:schemeClr val="accent5"/>
                </a:solidFill>
                <a:hlinkClick r:id="rId3">
                  <a:extLst>
                    <a:ext uri="{A12FA001-AC4F-418D-AE19-62706E023703}">
                      <ahyp:hlinkClr xmlns:ahyp="http://schemas.microsoft.com/office/drawing/2018/hyperlinkcolor" val="tx"/>
                    </a:ext>
                  </a:extLst>
                </a:hlinkClick>
              </a:rPr>
              <a:t>https://medialabamsterdam.com/toolkit/files/2015/01/MediaLAB_design_methods_toolkit.pdf</a:t>
            </a:r>
            <a:r>
              <a:rPr lang="en">
                <a:solidFill>
                  <a:schemeClr val="dk1"/>
                </a:solidFill>
              </a:rPr>
              <a:t> &amp; </a:t>
            </a:r>
            <a:r>
              <a:rPr lang="en" u="sng">
                <a:solidFill>
                  <a:schemeClr val="accent5"/>
                </a:solidFill>
                <a:hlinkClick r:id="rId4">
                  <a:extLst>
                    <a:ext uri="{A12FA001-AC4F-418D-AE19-62706E023703}">
                      <ahyp:hlinkClr xmlns:ahyp="http://schemas.microsoft.com/office/drawing/2018/hyperlinkcolor" val="tx"/>
                    </a:ext>
                  </a:extLst>
                </a:hlinkClick>
              </a:rPr>
              <a:t>https://itk.mitre.org/lotus-blossom/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lotus blossom is a creativity technique that consists of a framework for idea generation that starts by generating eight concept themes based on a central theme. Each concept then serves as the basis for eight further theme explorations or variations. </a:t>
            </a:r>
            <a:endParaRPr/>
          </a:p>
          <a:p>
            <a:pPr marL="0" lvl="0" indent="0" algn="l" rtl="0">
              <a:spcBef>
                <a:spcPts val="0"/>
              </a:spcBef>
              <a:spcAft>
                <a:spcPts val="0"/>
              </a:spcAft>
              <a:buNone/>
            </a:pPr>
            <a:endParaRPr/>
          </a:p>
          <a:p>
            <a:pPr marL="0" lvl="0" indent="0" algn="l" rtl="0">
              <a:spcBef>
                <a:spcPts val="0"/>
              </a:spcBef>
              <a:spcAft>
                <a:spcPts val="0"/>
              </a:spcAft>
              <a:buNone/>
            </a:pPr>
            <a:r>
              <a:rPr lang="en"/>
              <a:t>1. Draw up a lotus blossom diagram made up of a square in the centre of the diagram and eight circles surrounding the square. </a:t>
            </a:r>
            <a:endParaRPr/>
          </a:p>
          <a:p>
            <a:pPr marL="0" lvl="0" indent="0" algn="l" rtl="0">
              <a:spcBef>
                <a:spcPts val="0"/>
              </a:spcBef>
              <a:spcAft>
                <a:spcPts val="0"/>
              </a:spcAft>
              <a:buNone/>
            </a:pPr>
            <a:r>
              <a:rPr lang="en"/>
              <a:t>2. Write the problem in the centre box of the diagram. </a:t>
            </a:r>
            <a:endParaRPr/>
          </a:p>
          <a:p>
            <a:pPr marL="0" lvl="0" indent="0" algn="l" rtl="0">
              <a:spcBef>
                <a:spcPts val="0"/>
              </a:spcBef>
              <a:spcAft>
                <a:spcPts val="0"/>
              </a:spcAft>
              <a:buNone/>
            </a:pPr>
            <a:r>
              <a:rPr lang="en"/>
              <a:t>3. Write eight related ideas around the centre. </a:t>
            </a:r>
            <a:endParaRPr/>
          </a:p>
          <a:p>
            <a:pPr marL="0" lvl="0" indent="0" algn="l" rtl="0">
              <a:spcBef>
                <a:spcPts val="0"/>
              </a:spcBef>
              <a:spcAft>
                <a:spcPts val="0"/>
              </a:spcAft>
              <a:buNone/>
            </a:pPr>
            <a:r>
              <a:rPr lang="en"/>
              <a:t>4. Each idea then becomes the central idea of a new theme or blossom.</a:t>
            </a:r>
            <a:endParaRPr/>
          </a:p>
        </p:txBody>
      </p:sp>
    </p:spTree>
    <p:extLst>
      <p:ext uri="{BB962C8B-B14F-4D97-AF65-F5344CB8AC3E}">
        <p14:creationId xmlns:p14="http://schemas.microsoft.com/office/powerpoint/2010/main" val="313926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4948f64f7_1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4948f64f7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taken from </a:t>
            </a:r>
            <a:r>
              <a:rPr lang="en" u="sng">
                <a:solidFill>
                  <a:schemeClr val="hlink"/>
                </a:solidFill>
                <a:hlinkClick r:id="rId3"/>
              </a:rPr>
              <a:t>https://medialabamsterdam.com/toolkit/files/2015/01/MediaLAB_design_methods_toolkit.pdf</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4948f64f7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4948f64f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Based on the Lotus Blossom activity: </a:t>
            </a:r>
            <a:r>
              <a:rPr lang="en" u="sng">
                <a:solidFill>
                  <a:schemeClr val="accent5"/>
                </a:solidFill>
                <a:hlinkClick r:id="rId3">
                  <a:extLst>
                    <a:ext uri="{A12FA001-AC4F-418D-AE19-62706E023703}">
                      <ahyp:hlinkClr xmlns:ahyp="http://schemas.microsoft.com/office/drawing/2018/hyperlinkcolor" val="tx"/>
                    </a:ext>
                  </a:extLst>
                </a:hlinkClick>
              </a:rPr>
              <a:t>https://medialabamsterdam.com/toolkit/files/2015/01/MediaLAB_design_methods_toolkit.pdf</a:t>
            </a:r>
            <a:r>
              <a:rPr lang="en">
                <a:solidFill>
                  <a:schemeClr val="dk1"/>
                </a:solidFill>
              </a:rPr>
              <a:t> &amp; </a:t>
            </a:r>
            <a:r>
              <a:rPr lang="en" u="sng">
                <a:solidFill>
                  <a:schemeClr val="accent5"/>
                </a:solidFill>
                <a:hlinkClick r:id="rId4">
                  <a:extLst>
                    <a:ext uri="{A12FA001-AC4F-418D-AE19-62706E023703}">
                      <ahyp:hlinkClr xmlns:ahyp="http://schemas.microsoft.com/office/drawing/2018/hyperlinkcolor" val="tx"/>
                    </a:ext>
                  </a:extLst>
                </a:hlinkClick>
              </a:rPr>
              <a:t>https://itk.mitre.org/lotus-blossom/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lotus blossom is a creativity technique that consists of a framework for idea generation that starts by generating eight concept themes based on a central theme. Each concept then serves as the basis for eight further theme explorations or variations. </a:t>
            </a:r>
            <a:endParaRPr/>
          </a:p>
          <a:p>
            <a:pPr marL="0" lvl="0" indent="0" algn="l" rtl="0">
              <a:spcBef>
                <a:spcPts val="0"/>
              </a:spcBef>
              <a:spcAft>
                <a:spcPts val="0"/>
              </a:spcAft>
              <a:buNone/>
            </a:pPr>
            <a:endParaRPr/>
          </a:p>
          <a:p>
            <a:pPr marL="0" lvl="0" indent="0" algn="l" rtl="0">
              <a:spcBef>
                <a:spcPts val="0"/>
              </a:spcBef>
              <a:spcAft>
                <a:spcPts val="0"/>
              </a:spcAft>
              <a:buNone/>
            </a:pPr>
            <a:r>
              <a:rPr lang="en"/>
              <a:t>1. Draw up a lotus blossom diagram made up of a square in the centre of the diagram and eight circles surrounding the square. </a:t>
            </a:r>
            <a:endParaRPr/>
          </a:p>
          <a:p>
            <a:pPr marL="0" lvl="0" indent="0" algn="l" rtl="0">
              <a:spcBef>
                <a:spcPts val="0"/>
              </a:spcBef>
              <a:spcAft>
                <a:spcPts val="0"/>
              </a:spcAft>
              <a:buNone/>
            </a:pPr>
            <a:r>
              <a:rPr lang="en"/>
              <a:t>2. Write the problem in the centre box of the diagram. </a:t>
            </a:r>
            <a:endParaRPr/>
          </a:p>
          <a:p>
            <a:pPr marL="0" lvl="0" indent="0" algn="l" rtl="0">
              <a:spcBef>
                <a:spcPts val="0"/>
              </a:spcBef>
              <a:spcAft>
                <a:spcPts val="0"/>
              </a:spcAft>
              <a:buNone/>
            </a:pPr>
            <a:r>
              <a:rPr lang="en"/>
              <a:t>3. Write eight related ideas around the centre. </a:t>
            </a:r>
            <a:endParaRPr/>
          </a:p>
          <a:p>
            <a:pPr marL="0" lvl="0" indent="0" algn="l" rtl="0">
              <a:spcBef>
                <a:spcPts val="0"/>
              </a:spcBef>
              <a:spcAft>
                <a:spcPts val="0"/>
              </a:spcAft>
              <a:buNone/>
            </a:pPr>
            <a:r>
              <a:rPr lang="en"/>
              <a:t>4. Each idea then becomes the central idea of a new theme or blossom.</a:t>
            </a:r>
            <a:endParaRPr/>
          </a:p>
        </p:txBody>
      </p:sp>
    </p:spTree>
    <p:extLst>
      <p:ext uri="{BB962C8B-B14F-4D97-AF65-F5344CB8AC3E}">
        <p14:creationId xmlns:p14="http://schemas.microsoft.com/office/powerpoint/2010/main" val="924672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4948f64f7_1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4948f64f7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4948f64f7_1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4948f64f7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4948f64f7_1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4948f64f7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64948f64f7_1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64948f64f7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64948f64f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64948f64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taken from Dwayne the Storm Drain: </a:t>
            </a:r>
            <a:r>
              <a:rPr lang="en" u="sng">
                <a:solidFill>
                  <a:schemeClr val="hlink"/>
                </a:solidFill>
                <a:hlinkClick r:id="rId3"/>
              </a:rPr>
              <a:t>http://www.mwra.com/02org/html/dwayne.htm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64948f64f7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64948f64f7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4948f64f7_1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4948f64f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Based on the Lotus Blossom activity: </a:t>
            </a:r>
            <a:r>
              <a:rPr lang="en" u="sng">
                <a:solidFill>
                  <a:schemeClr val="accent5"/>
                </a:solidFill>
                <a:hlinkClick r:id="rId3">
                  <a:extLst>
                    <a:ext uri="{A12FA001-AC4F-418D-AE19-62706E023703}">
                      <ahyp:hlinkClr xmlns:ahyp="http://schemas.microsoft.com/office/drawing/2018/hyperlinkcolor" val="tx"/>
                    </a:ext>
                  </a:extLst>
                </a:hlinkClick>
              </a:rPr>
              <a:t>https://medialabamsterdam.com/toolkit/files/2015/01/MediaLAB_design_methods_toolkit.pdf</a:t>
            </a:r>
            <a:r>
              <a:rPr lang="en">
                <a:solidFill>
                  <a:schemeClr val="dk1"/>
                </a:solidFill>
              </a:rPr>
              <a:t> &amp; </a:t>
            </a:r>
            <a:r>
              <a:rPr lang="en" u="sng">
                <a:solidFill>
                  <a:schemeClr val="accent5"/>
                </a:solidFill>
                <a:hlinkClick r:id="rId4">
                  <a:extLst>
                    <a:ext uri="{A12FA001-AC4F-418D-AE19-62706E023703}">
                      <ahyp:hlinkClr xmlns:ahyp="http://schemas.microsoft.com/office/drawing/2018/hyperlinkcolor" val="tx"/>
                    </a:ext>
                  </a:extLst>
                </a:hlinkClick>
              </a:rPr>
              <a:t>https://itk.mitre.org/lotus-blossom/</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 lotus blossom is a creativity technique that consists of a framework for idea generation that starts by generating eight concept themes based on a central theme. Each concept then serves as the basis for eight further theme explorations or variations. </a:t>
            </a:r>
            <a:endParaRPr/>
          </a:p>
          <a:p>
            <a:pPr marL="0" lvl="0" indent="0" algn="l" rtl="0">
              <a:spcBef>
                <a:spcPts val="0"/>
              </a:spcBef>
              <a:spcAft>
                <a:spcPts val="0"/>
              </a:spcAft>
              <a:buNone/>
            </a:pPr>
            <a:endParaRPr/>
          </a:p>
          <a:p>
            <a:pPr marL="0" lvl="0" indent="0" algn="l" rtl="0">
              <a:spcBef>
                <a:spcPts val="0"/>
              </a:spcBef>
              <a:spcAft>
                <a:spcPts val="0"/>
              </a:spcAft>
              <a:buNone/>
            </a:pPr>
            <a:r>
              <a:rPr lang="en"/>
              <a:t>1. Draw up a lotus blossom diagram made up of a square in the centre of the diagram and eight circles surrounding the square. </a:t>
            </a:r>
            <a:endParaRPr/>
          </a:p>
          <a:p>
            <a:pPr marL="0" lvl="0" indent="0" algn="l" rtl="0">
              <a:spcBef>
                <a:spcPts val="0"/>
              </a:spcBef>
              <a:spcAft>
                <a:spcPts val="0"/>
              </a:spcAft>
              <a:buNone/>
            </a:pPr>
            <a:r>
              <a:rPr lang="en"/>
              <a:t>2. Write the problem in the centre box of the diagram. </a:t>
            </a:r>
            <a:endParaRPr/>
          </a:p>
          <a:p>
            <a:pPr marL="0" lvl="0" indent="0" algn="l" rtl="0">
              <a:spcBef>
                <a:spcPts val="0"/>
              </a:spcBef>
              <a:spcAft>
                <a:spcPts val="0"/>
              </a:spcAft>
              <a:buNone/>
            </a:pPr>
            <a:r>
              <a:rPr lang="en"/>
              <a:t>3. Write eight related ideas around the centre. </a:t>
            </a:r>
            <a:endParaRPr/>
          </a:p>
          <a:p>
            <a:pPr marL="0" lvl="0" indent="0" algn="l" rtl="0">
              <a:spcBef>
                <a:spcPts val="0"/>
              </a:spcBef>
              <a:spcAft>
                <a:spcPts val="0"/>
              </a:spcAft>
              <a:buNone/>
            </a:pPr>
            <a:r>
              <a:rPr lang="en"/>
              <a:t>4. Each idea then becomes the central idea of a new theme or blossom.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4948f64f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4948f64f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of the Lotus Blossom Activity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4948f64f7_1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4948f64f7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of the Lotus Blossom Activity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4948f64f7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4948f64f7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of the Lotus Blossom Activity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4948f64f7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4948f64f7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4948f64f7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4948f64f7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of the Lotus Blossom Activity highlighting activity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4948f64f7_1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4948f64f7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63175" y="9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Lotus Blossom Activity</a:t>
            </a:r>
            <a:endParaRPr/>
          </a:p>
        </p:txBody>
      </p:sp>
      <p:sp>
        <p:nvSpPr>
          <p:cNvPr id="55" name="Google Shape;55;p13"/>
          <p:cNvSpPr txBox="1">
            <a:spLocks noGrp="1"/>
          </p:cNvSpPr>
          <p:nvPr>
            <p:ph type="body" idx="1"/>
          </p:nvPr>
        </p:nvSpPr>
        <p:spPr>
          <a:xfrm>
            <a:off x="311700" y="1152475"/>
            <a:ext cx="47172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What</a:t>
            </a:r>
            <a:r>
              <a:rPr lang="en" sz="1400">
                <a:solidFill>
                  <a:schemeClr val="dk1"/>
                </a:solidFill>
              </a:rPr>
              <a:t>: The lotus blossom is a creativity technique that consists of a framework for idea generation. It starts by generating eight concept themes based on a central theme or question. Each concept then serves as the basis for eight additional theme explorations or variations.</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Why</a:t>
            </a:r>
            <a:r>
              <a:rPr lang="en" sz="1400">
                <a:solidFill>
                  <a:schemeClr val="dk1"/>
                </a:solidFill>
              </a:rPr>
              <a:t>: To focus on the power of brainstorming through a structured visual representation of ideas; to push you to explore nuances of related concepts or ideas; to help the group develop areas of focus</a:t>
            </a:r>
            <a:endParaRPr sz="1400">
              <a:solidFill>
                <a:schemeClr val="dk1"/>
              </a:solidFill>
            </a:endParaRPr>
          </a:p>
        </p:txBody>
      </p:sp>
      <p:pic>
        <p:nvPicPr>
          <p:cNvPr id="56" name="Google Shape;56;p13"/>
          <p:cNvPicPr preferRelativeResize="0"/>
          <p:nvPr/>
        </p:nvPicPr>
        <p:blipFill>
          <a:blip r:embed="rId3">
            <a:alphaModFix/>
          </a:blip>
          <a:stretch>
            <a:fillRect/>
          </a:stretch>
        </p:blipFill>
        <p:spPr>
          <a:xfrm>
            <a:off x="5028900" y="1152487"/>
            <a:ext cx="3649149" cy="3734024"/>
          </a:xfrm>
          <a:prstGeom prst="rect">
            <a:avLst/>
          </a:prstGeom>
          <a:noFill/>
          <a:ln w="19050" cap="flat" cmpd="sng">
            <a:solidFill>
              <a:srgbClr val="000000"/>
            </a:solidFill>
            <a:prstDash val="dot"/>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263175" y="9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Working in Google Slides</a:t>
            </a:r>
            <a:endParaRPr/>
          </a:p>
        </p:txBody>
      </p:sp>
      <p:sp>
        <p:nvSpPr>
          <p:cNvPr id="146" name="Google Shape;146;p21"/>
          <p:cNvSpPr txBox="1">
            <a:spLocks noGrp="1"/>
          </p:cNvSpPr>
          <p:nvPr>
            <p:ph type="body" idx="1"/>
          </p:nvPr>
        </p:nvSpPr>
        <p:spPr>
          <a:xfrm>
            <a:off x="311700" y="1152475"/>
            <a:ext cx="8628600" cy="37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chemeClr val="dk1"/>
                </a:solidFill>
              </a:rPr>
              <a:t>Before we begin, a quick primer to editing in Google Slides:</a:t>
            </a:r>
            <a:endParaRPr sz="1400">
              <a:solidFill>
                <a:schemeClr val="dk1"/>
              </a:solidFill>
            </a:endParaRPr>
          </a:p>
          <a:p>
            <a:pPr marL="45720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Editing text in a shape: </a:t>
            </a:r>
            <a:r>
              <a:rPr lang="en" sz="1400">
                <a:solidFill>
                  <a:schemeClr val="dk1"/>
                </a:solidFill>
              </a:rPr>
              <a:t>lotus blossom </a:t>
            </a:r>
            <a:endParaRPr sz="1400">
              <a:solidFill>
                <a:schemeClr val="dk1"/>
              </a:solidFill>
            </a:endParaRPr>
          </a:p>
          <a:p>
            <a:pPr marL="457200" lvl="0" indent="0" algn="l" rtl="0">
              <a:lnSpc>
                <a:spcPct val="100000"/>
              </a:lnSpc>
              <a:spcBef>
                <a:spcPts val="0"/>
              </a:spcBef>
              <a:spcAft>
                <a:spcPts val="0"/>
              </a:spcAft>
              <a:buNone/>
            </a:pPr>
            <a:endParaRPr sz="1400">
              <a:solidFill>
                <a:schemeClr val="dk1"/>
              </a:solidFill>
            </a:endParaRPr>
          </a:p>
          <a:p>
            <a:pPr marL="457200" lvl="0" indent="0" algn="l" rtl="0">
              <a:lnSpc>
                <a:spcPct val="100000"/>
              </a:lnSpc>
              <a:spcBef>
                <a:spcPts val="0"/>
              </a:spcBef>
              <a:spcAft>
                <a:spcPts val="0"/>
              </a:spcAft>
              <a:buNone/>
            </a:pPr>
            <a:r>
              <a:rPr lang="en" sz="1400">
                <a:solidFill>
                  <a:schemeClr val="dk1"/>
                </a:solidFill>
              </a:rPr>
              <a:t>To </a:t>
            </a:r>
            <a:r>
              <a:rPr lang="en" sz="1400" b="1">
                <a:solidFill>
                  <a:schemeClr val="dk1"/>
                </a:solidFill>
              </a:rPr>
              <a:t>insert text</a:t>
            </a:r>
            <a:r>
              <a:rPr lang="en" sz="1400">
                <a:solidFill>
                  <a:schemeClr val="dk1"/>
                </a:solidFill>
              </a:rPr>
              <a:t> into an empty shape, </a:t>
            </a:r>
            <a:r>
              <a:rPr lang="en" sz="1400" b="1">
                <a:solidFill>
                  <a:schemeClr val="dk1"/>
                </a:solidFill>
              </a:rPr>
              <a:t>double-click the shape</a:t>
            </a:r>
            <a:r>
              <a:rPr lang="en" sz="1400">
                <a:solidFill>
                  <a:schemeClr val="dk1"/>
                </a:solidFill>
              </a:rPr>
              <a:t>.</a:t>
            </a:r>
            <a:endParaRPr sz="1400">
              <a:solidFill>
                <a:schemeClr val="dk1"/>
              </a:solidFill>
            </a:endParaRPr>
          </a:p>
          <a:p>
            <a:pPr marL="914400" lvl="0" indent="0" algn="l" rtl="0">
              <a:lnSpc>
                <a:spcPct val="100000"/>
              </a:lnSpc>
              <a:spcBef>
                <a:spcPts val="0"/>
              </a:spcBef>
              <a:spcAft>
                <a:spcPts val="0"/>
              </a:spcAft>
              <a:buNone/>
            </a:pPr>
            <a:endParaRPr sz="1400">
              <a:solidFill>
                <a:schemeClr val="dk1"/>
              </a:solidFill>
            </a:endParaRPr>
          </a:p>
          <a:p>
            <a:pPr marL="457200" lvl="0" indent="0" algn="l" rtl="0">
              <a:lnSpc>
                <a:spcPct val="100000"/>
              </a:lnSpc>
              <a:spcBef>
                <a:spcPts val="0"/>
              </a:spcBef>
              <a:spcAft>
                <a:spcPts val="0"/>
              </a:spcAft>
              <a:buNone/>
            </a:pPr>
            <a:r>
              <a:rPr lang="en" sz="1400">
                <a:solidFill>
                  <a:schemeClr val="dk1"/>
                </a:solidFill>
              </a:rPr>
              <a:t>To </a:t>
            </a:r>
            <a:r>
              <a:rPr lang="en" sz="1400" b="1">
                <a:solidFill>
                  <a:schemeClr val="dk1"/>
                </a:solidFill>
              </a:rPr>
              <a:t>edit existing text </a:t>
            </a:r>
            <a:r>
              <a:rPr lang="en" sz="1400">
                <a:solidFill>
                  <a:schemeClr val="dk1"/>
                </a:solidFill>
              </a:rPr>
              <a:t>in a shape, </a:t>
            </a:r>
            <a:r>
              <a:rPr lang="en" sz="1400" b="1">
                <a:solidFill>
                  <a:schemeClr val="dk1"/>
                </a:solidFill>
              </a:rPr>
              <a:t>single-click on the text</a:t>
            </a:r>
            <a:r>
              <a:rPr lang="en" sz="1400">
                <a:solidFill>
                  <a:schemeClr val="dk1"/>
                </a:solidFill>
              </a:rPr>
              <a:t>.</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Inserting a new shape: </a:t>
            </a:r>
            <a:r>
              <a:rPr lang="en" sz="1400">
                <a:solidFill>
                  <a:schemeClr val="dk1"/>
                </a:solidFill>
              </a:rPr>
              <a:t>highlighting / “dot-voting”</a:t>
            </a:r>
            <a:endParaRPr sz="1400">
              <a:solidFill>
                <a:schemeClr val="dk1"/>
              </a:solidFill>
            </a:endParaRPr>
          </a:p>
          <a:p>
            <a:pPr marL="0" lvl="0" indent="457200" algn="l" rtl="0">
              <a:lnSpc>
                <a:spcPct val="100000"/>
              </a:lnSpc>
              <a:spcBef>
                <a:spcPts val="0"/>
              </a:spcBef>
              <a:spcAft>
                <a:spcPts val="0"/>
              </a:spcAft>
              <a:buNone/>
            </a:pPr>
            <a:endParaRPr sz="1400">
              <a:solidFill>
                <a:schemeClr val="dk1"/>
              </a:solidFill>
            </a:endParaRPr>
          </a:p>
          <a:p>
            <a:pPr marL="0" lvl="0" indent="457200" algn="l" rtl="0">
              <a:lnSpc>
                <a:spcPct val="100000"/>
              </a:lnSpc>
              <a:spcBef>
                <a:spcPts val="0"/>
              </a:spcBef>
              <a:spcAft>
                <a:spcPts val="0"/>
              </a:spcAft>
              <a:buNone/>
            </a:pPr>
            <a:r>
              <a:rPr lang="en" sz="1400">
                <a:solidFill>
                  <a:schemeClr val="dk1"/>
                </a:solidFill>
              </a:rPr>
              <a:t>To </a:t>
            </a:r>
            <a:r>
              <a:rPr lang="en" sz="1400" b="1">
                <a:solidFill>
                  <a:schemeClr val="dk1"/>
                </a:solidFill>
              </a:rPr>
              <a:t>choose a shape</a:t>
            </a:r>
            <a:r>
              <a:rPr lang="en" sz="1400">
                <a:solidFill>
                  <a:schemeClr val="dk1"/>
                </a:solidFill>
              </a:rPr>
              <a:t>, go to the </a:t>
            </a:r>
            <a:r>
              <a:rPr lang="en" sz="1400" b="1">
                <a:solidFill>
                  <a:schemeClr val="dk1"/>
                </a:solidFill>
              </a:rPr>
              <a:t>Insert </a:t>
            </a:r>
            <a:r>
              <a:rPr lang="en" sz="1400">
                <a:solidFill>
                  <a:schemeClr val="dk1"/>
                </a:solidFill>
              </a:rPr>
              <a:t>→ </a:t>
            </a:r>
            <a:r>
              <a:rPr lang="en" sz="1400" b="1">
                <a:solidFill>
                  <a:schemeClr val="dk1"/>
                </a:solidFill>
              </a:rPr>
              <a:t>Shape </a:t>
            </a:r>
            <a:r>
              <a:rPr lang="en" sz="1400">
                <a:solidFill>
                  <a:schemeClr val="dk1"/>
                </a:solidFill>
              </a:rPr>
              <a:t>→ </a:t>
            </a:r>
            <a:r>
              <a:rPr lang="en" sz="1400" b="1">
                <a:solidFill>
                  <a:schemeClr val="dk1"/>
                </a:solidFill>
              </a:rPr>
              <a:t>Shapes</a:t>
            </a:r>
            <a:r>
              <a:rPr lang="en" sz="1400">
                <a:solidFill>
                  <a:schemeClr val="dk1"/>
                </a:solidFill>
              </a:rPr>
              <a:t>. You may choose any shape.</a:t>
            </a:r>
            <a:endParaRPr sz="1400">
              <a:solidFill>
                <a:schemeClr val="dk1"/>
              </a:solidFill>
            </a:endParaRPr>
          </a:p>
          <a:p>
            <a:pPr marL="0" lvl="0" indent="457200" algn="l" rtl="0">
              <a:lnSpc>
                <a:spcPct val="100000"/>
              </a:lnSpc>
              <a:spcBef>
                <a:spcPts val="0"/>
              </a:spcBef>
              <a:spcAft>
                <a:spcPts val="0"/>
              </a:spcAft>
              <a:buNone/>
            </a:pPr>
            <a:endParaRPr sz="1400">
              <a:solidFill>
                <a:schemeClr val="dk1"/>
              </a:solidFill>
            </a:endParaRPr>
          </a:p>
          <a:p>
            <a:pPr marL="0" lvl="0" indent="457200" algn="l" rtl="0">
              <a:lnSpc>
                <a:spcPct val="100000"/>
              </a:lnSpc>
              <a:spcBef>
                <a:spcPts val="0"/>
              </a:spcBef>
              <a:spcAft>
                <a:spcPts val="0"/>
              </a:spcAft>
              <a:buNone/>
            </a:pPr>
            <a:r>
              <a:rPr lang="en" sz="1400">
                <a:solidFill>
                  <a:schemeClr val="dk1"/>
                </a:solidFill>
              </a:rPr>
              <a:t>To </a:t>
            </a:r>
            <a:r>
              <a:rPr lang="en" sz="1400" b="1">
                <a:solidFill>
                  <a:schemeClr val="dk1"/>
                </a:solidFill>
              </a:rPr>
              <a:t>insert a shape</a:t>
            </a:r>
            <a:r>
              <a:rPr lang="en" sz="1400">
                <a:solidFill>
                  <a:schemeClr val="dk1"/>
                </a:solidFill>
              </a:rPr>
              <a:t>, click an area of the slide. Resize the shape so others may add their shapes.</a:t>
            </a:r>
            <a:endParaRPr sz="1400">
              <a:solidFill>
                <a:schemeClr val="dk1"/>
              </a:solidFill>
            </a:endParaRPr>
          </a:p>
          <a:p>
            <a:pPr marL="0" lvl="0" indent="457200" algn="l" rtl="0">
              <a:lnSpc>
                <a:spcPct val="100000"/>
              </a:lnSpc>
              <a:spcBef>
                <a:spcPts val="0"/>
              </a:spcBef>
              <a:spcAft>
                <a:spcPts val="0"/>
              </a:spcAft>
              <a:buNone/>
            </a:pPr>
            <a:endParaRPr sz="1400">
              <a:solidFill>
                <a:schemeClr val="dk1"/>
              </a:solidFill>
            </a:endParaRPr>
          </a:p>
          <a:p>
            <a:pPr marL="0" lvl="0" indent="457200" algn="l" rtl="0">
              <a:lnSpc>
                <a:spcPct val="100000"/>
              </a:lnSpc>
              <a:spcBef>
                <a:spcPts val="0"/>
              </a:spcBef>
              <a:spcAft>
                <a:spcPts val="0"/>
              </a:spcAft>
              <a:buNone/>
            </a:pPr>
            <a:r>
              <a:rPr lang="en" sz="1400">
                <a:solidFill>
                  <a:schemeClr val="dk1"/>
                </a:solidFill>
              </a:rPr>
              <a:t>To </a:t>
            </a:r>
            <a:r>
              <a:rPr lang="en" sz="1400" b="1">
                <a:solidFill>
                  <a:schemeClr val="dk1"/>
                </a:solidFill>
              </a:rPr>
              <a:t>colorize a shape, </a:t>
            </a:r>
            <a:r>
              <a:rPr lang="en" sz="1400">
                <a:solidFill>
                  <a:schemeClr val="dk1"/>
                </a:solidFill>
              </a:rPr>
              <a:t>select the shape and change the color using the </a:t>
            </a:r>
            <a:r>
              <a:rPr lang="en" sz="1400" b="1">
                <a:solidFill>
                  <a:schemeClr val="dk1"/>
                </a:solidFill>
              </a:rPr>
              <a:t>paint bucket </a:t>
            </a:r>
            <a:r>
              <a:rPr lang="en" sz="1400">
                <a:solidFill>
                  <a:schemeClr val="dk1"/>
                </a:solidFill>
              </a:rPr>
              <a:t>in the </a:t>
            </a:r>
            <a:r>
              <a:rPr lang="en" sz="1400" b="1">
                <a:solidFill>
                  <a:schemeClr val="dk1"/>
                </a:solidFill>
              </a:rPr>
              <a:t>toolbar.</a:t>
            </a:r>
            <a:endParaRPr sz="1400" b="1">
              <a:solidFill>
                <a:schemeClr val="dk1"/>
              </a:solidFill>
            </a:endParaRPr>
          </a:p>
          <a:p>
            <a:pPr marL="0" lvl="0" indent="457200" algn="l" rtl="0">
              <a:lnSpc>
                <a:spcPct val="100000"/>
              </a:lnSpc>
              <a:spcBef>
                <a:spcPts val="0"/>
              </a:spcBef>
              <a:spcAft>
                <a:spcPts val="0"/>
              </a:spcAft>
              <a:buNone/>
            </a:pPr>
            <a:endParaRPr sz="1400" b="1">
              <a:solidFill>
                <a:schemeClr val="dk1"/>
              </a:solidFill>
            </a:endParaRPr>
          </a:p>
          <a:p>
            <a:pPr marL="457200" lvl="0" indent="0" algn="l" rtl="0">
              <a:lnSpc>
                <a:spcPct val="100000"/>
              </a:lnSpc>
              <a:spcBef>
                <a:spcPts val="0"/>
              </a:spcBef>
              <a:spcAft>
                <a:spcPts val="0"/>
              </a:spcAft>
              <a:buNone/>
            </a:pPr>
            <a:r>
              <a:rPr lang="en" sz="1400">
                <a:solidFill>
                  <a:schemeClr val="dk1"/>
                </a:solidFill>
              </a:rPr>
              <a:t>To</a:t>
            </a:r>
            <a:r>
              <a:rPr lang="en" sz="1400" b="1">
                <a:solidFill>
                  <a:schemeClr val="dk1"/>
                </a:solidFill>
              </a:rPr>
              <a:t> reuse the same shape</a:t>
            </a:r>
            <a:r>
              <a:rPr lang="en" sz="1400">
                <a:solidFill>
                  <a:schemeClr val="dk1"/>
                </a:solidFill>
              </a:rPr>
              <a:t> and color for your other dots, go to </a:t>
            </a:r>
            <a:r>
              <a:rPr lang="en" sz="1400" b="1">
                <a:solidFill>
                  <a:schemeClr val="dk1"/>
                </a:solidFill>
              </a:rPr>
              <a:t>Edit </a:t>
            </a:r>
            <a:r>
              <a:rPr lang="en" sz="1400">
                <a:solidFill>
                  <a:schemeClr val="dk1"/>
                </a:solidFill>
              </a:rPr>
              <a:t>→ </a:t>
            </a:r>
            <a:r>
              <a:rPr lang="en" sz="1400" b="1">
                <a:solidFill>
                  <a:schemeClr val="dk1"/>
                </a:solidFill>
              </a:rPr>
              <a:t>Duplicate </a:t>
            </a:r>
            <a:r>
              <a:rPr lang="en" sz="1400">
                <a:solidFill>
                  <a:schemeClr val="dk1"/>
                </a:solidFill>
              </a:rPr>
              <a:t>(keyboard shortcut Command+D or ⌘+D).</a:t>
            </a:r>
            <a:endParaRPr sz="14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263175" y="9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Refresher</a:t>
            </a:r>
            <a:endParaRPr/>
          </a:p>
        </p:txBody>
      </p:sp>
      <p:sp>
        <p:nvSpPr>
          <p:cNvPr id="152" name="Google Shape;15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The activity</a:t>
            </a:r>
            <a:r>
              <a:rPr lang="en" sz="1400">
                <a:solidFill>
                  <a:schemeClr val="dk1"/>
                </a:solidFill>
              </a:rPr>
              <a:t>: Lotus blossom</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Why</a:t>
            </a:r>
            <a:r>
              <a:rPr lang="en" sz="1400">
                <a:solidFill>
                  <a:schemeClr val="dk1"/>
                </a:solidFill>
              </a:rPr>
              <a:t>: To focus on the power of brainstorming through a structured visual representation of ideas; to push you to explore nuances of related concepts or ideas; to help the group develop areas of focus</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How: </a:t>
            </a:r>
            <a:r>
              <a:rPr lang="en" sz="1400">
                <a:solidFill>
                  <a:schemeClr val="dk1"/>
                </a:solidFill>
              </a:rPr>
              <a:t>Generate related ideas and concepts based around our core “How might we…” design question</a:t>
            </a:r>
            <a:endParaRPr sz="14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endParaRPr>
          </a:p>
        </p:txBody>
      </p:sp>
      <p:sp>
        <p:nvSpPr>
          <p:cNvPr id="153" name="Google Shape;153;p22"/>
          <p:cNvSpPr txBox="1">
            <a:spLocks noGrp="1"/>
          </p:cNvSpPr>
          <p:nvPr>
            <p:ph type="ctrTitle" idx="4294967295"/>
          </p:nvPr>
        </p:nvSpPr>
        <p:spPr>
          <a:xfrm>
            <a:off x="263183" y="2720200"/>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might online students and the Libraries collaborate virtually to identify academic and professional needs and develop solutions to improve their success as students at UW?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Ready to begin?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Core Concept/Idea 1 </a:t>
            </a:r>
            <a:endParaRPr dirty="0"/>
          </a:p>
        </p:txBody>
      </p:sp>
      <p:sp>
        <p:nvSpPr>
          <p:cNvPr id="69" name="Google Shape;69;p15"/>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Core Concept/Idea 2</a:t>
            </a:r>
            <a:endParaRPr dirty="0"/>
          </a:p>
        </p:txBody>
      </p:sp>
      <p:sp>
        <p:nvSpPr>
          <p:cNvPr id="70" name="Google Shape;70;p15"/>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Core Concept/Idea 3</a:t>
            </a:r>
            <a:endParaRPr dirty="0"/>
          </a:p>
        </p:txBody>
      </p:sp>
      <p:sp>
        <p:nvSpPr>
          <p:cNvPr id="71" name="Google Shape;71;p15"/>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Core Concept/Idea 5</a:t>
            </a:r>
            <a:endParaRPr dirty="0"/>
          </a:p>
        </p:txBody>
      </p:sp>
      <p:sp>
        <p:nvSpPr>
          <p:cNvPr id="72" name="Google Shape;72;p15"/>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Core Concept/Idea 8</a:t>
            </a:r>
            <a:endParaRPr dirty="0"/>
          </a:p>
        </p:txBody>
      </p:sp>
      <p:sp>
        <p:nvSpPr>
          <p:cNvPr id="73" name="Google Shape;73;p15"/>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Core Concept/Idea 7</a:t>
            </a:r>
            <a:endParaRPr dirty="0"/>
          </a:p>
        </p:txBody>
      </p:sp>
      <p:sp>
        <p:nvSpPr>
          <p:cNvPr id="74" name="Google Shape;74;p15"/>
          <p:cNvSpPr/>
          <p:nvPr/>
        </p:nvSpPr>
        <p:spPr>
          <a:xfrm>
            <a:off x="3052800" y="1719750"/>
            <a:ext cx="3038400" cy="17040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How might online students and the Libraries collaborate virtually to identify academic and professional needs and develop solutions to improve their success as students at UW?</a:t>
            </a:r>
          </a:p>
        </p:txBody>
      </p:sp>
      <p:sp>
        <p:nvSpPr>
          <p:cNvPr id="75" name="Google Shape;75;p15"/>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Core Concept/Idea 4</a:t>
            </a:r>
            <a:endParaRPr dirty="0"/>
          </a:p>
        </p:txBody>
      </p:sp>
      <p:sp>
        <p:nvSpPr>
          <p:cNvPr id="76" name="Google Shape;76;p15"/>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Core Concept/Idea 6</a:t>
            </a:r>
            <a:endParaRPr dirty="0"/>
          </a:p>
        </p:txBody>
      </p:sp>
    </p:spTree>
    <p:extLst>
      <p:ext uri="{BB962C8B-B14F-4D97-AF65-F5344CB8AC3E}">
        <p14:creationId xmlns:p14="http://schemas.microsoft.com/office/powerpoint/2010/main" val="1170584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 Concept/Idea A </a:t>
            </a:r>
            <a:endParaRPr dirty="0"/>
          </a:p>
        </p:txBody>
      </p:sp>
      <p:sp>
        <p:nvSpPr>
          <p:cNvPr id="69" name="Google Shape;69;p15"/>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B</a:t>
            </a:r>
            <a:endParaRPr dirty="0"/>
          </a:p>
        </p:txBody>
      </p:sp>
      <p:sp>
        <p:nvSpPr>
          <p:cNvPr id="70" name="Google Shape;70;p15"/>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C</a:t>
            </a:r>
            <a:endParaRPr dirty="0"/>
          </a:p>
        </p:txBody>
      </p:sp>
      <p:sp>
        <p:nvSpPr>
          <p:cNvPr id="71" name="Google Shape;71;p15"/>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E</a:t>
            </a:r>
            <a:endParaRPr dirty="0"/>
          </a:p>
        </p:txBody>
      </p:sp>
      <p:sp>
        <p:nvSpPr>
          <p:cNvPr id="72" name="Google Shape;72;p15"/>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H</a:t>
            </a:r>
            <a:endParaRPr dirty="0"/>
          </a:p>
        </p:txBody>
      </p:sp>
      <p:sp>
        <p:nvSpPr>
          <p:cNvPr id="73" name="Google Shape;73;p15"/>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G</a:t>
            </a:r>
            <a:endParaRPr dirty="0"/>
          </a:p>
        </p:txBody>
      </p:sp>
      <p:sp>
        <p:nvSpPr>
          <p:cNvPr id="75" name="Google Shape;75;p15"/>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D</a:t>
            </a:r>
            <a:endParaRPr dirty="0"/>
          </a:p>
        </p:txBody>
      </p:sp>
      <p:sp>
        <p:nvSpPr>
          <p:cNvPr id="76" name="Google Shape;76;p15"/>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F</a:t>
            </a:r>
            <a:endParaRPr dirty="0"/>
          </a:p>
        </p:txBody>
      </p:sp>
      <p:sp>
        <p:nvSpPr>
          <p:cNvPr id="11" name="Google Shape;68;p15">
            <a:extLst>
              <a:ext uri="{FF2B5EF4-FFF2-40B4-BE49-F238E27FC236}">
                <a16:creationId xmlns:a16="http://schemas.microsoft.com/office/drawing/2014/main" id="{782CC25E-EA7E-6653-1081-A3BC1F9A8A81}"/>
              </a:ext>
            </a:extLst>
          </p:cNvPr>
          <p:cNvSpPr/>
          <p:nvPr/>
        </p:nvSpPr>
        <p:spPr>
          <a:xfrm>
            <a:off x="3052800" y="1714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Core Concept/Idea 1 </a:t>
            </a:r>
            <a:endParaRPr b="1" dirty="0"/>
          </a:p>
        </p:txBody>
      </p:sp>
    </p:spTree>
    <p:extLst>
      <p:ext uri="{BB962C8B-B14F-4D97-AF65-F5344CB8AC3E}">
        <p14:creationId xmlns:p14="http://schemas.microsoft.com/office/powerpoint/2010/main" val="50354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 Concept/Idea A </a:t>
            </a:r>
            <a:endParaRPr dirty="0"/>
          </a:p>
        </p:txBody>
      </p:sp>
      <p:sp>
        <p:nvSpPr>
          <p:cNvPr id="69" name="Google Shape;69;p15"/>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B</a:t>
            </a:r>
            <a:endParaRPr dirty="0"/>
          </a:p>
        </p:txBody>
      </p:sp>
      <p:sp>
        <p:nvSpPr>
          <p:cNvPr id="70" name="Google Shape;70;p15"/>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C</a:t>
            </a:r>
            <a:endParaRPr dirty="0"/>
          </a:p>
        </p:txBody>
      </p:sp>
      <p:sp>
        <p:nvSpPr>
          <p:cNvPr id="71" name="Google Shape;71;p15"/>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E</a:t>
            </a:r>
            <a:endParaRPr dirty="0"/>
          </a:p>
        </p:txBody>
      </p:sp>
      <p:sp>
        <p:nvSpPr>
          <p:cNvPr id="72" name="Google Shape;72;p15"/>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H</a:t>
            </a:r>
            <a:endParaRPr dirty="0"/>
          </a:p>
        </p:txBody>
      </p:sp>
      <p:sp>
        <p:nvSpPr>
          <p:cNvPr id="73" name="Google Shape;73;p15"/>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G</a:t>
            </a:r>
            <a:endParaRPr dirty="0"/>
          </a:p>
        </p:txBody>
      </p:sp>
      <p:sp>
        <p:nvSpPr>
          <p:cNvPr id="75" name="Google Shape;75;p15"/>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D</a:t>
            </a:r>
            <a:endParaRPr dirty="0"/>
          </a:p>
        </p:txBody>
      </p:sp>
      <p:sp>
        <p:nvSpPr>
          <p:cNvPr id="76" name="Google Shape;76;p15"/>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F</a:t>
            </a:r>
            <a:endParaRPr dirty="0"/>
          </a:p>
        </p:txBody>
      </p:sp>
      <p:sp>
        <p:nvSpPr>
          <p:cNvPr id="12" name="Google Shape;69;p15">
            <a:extLst>
              <a:ext uri="{FF2B5EF4-FFF2-40B4-BE49-F238E27FC236}">
                <a16:creationId xmlns:a16="http://schemas.microsoft.com/office/drawing/2014/main" id="{AB1B6D78-7B93-661B-97A6-7F8AA1AA34D5}"/>
              </a:ext>
            </a:extLst>
          </p:cNvPr>
          <p:cNvSpPr/>
          <p:nvPr/>
        </p:nvSpPr>
        <p:spPr>
          <a:xfrm>
            <a:off x="3049726" y="171975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Core</a:t>
            </a:r>
            <a:r>
              <a:rPr lang="en" b="1" dirty="0">
                <a:solidFill>
                  <a:schemeClr val="dk1"/>
                </a:solidFill>
              </a:rPr>
              <a:t> Concept/Idea 2</a:t>
            </a:r>
            <a:endParaRPr b="1" dirty="0"/>
          </a:p>
        </p:txBody>
      </p:sp>
    </p:spTree>
    <p:extLst>
      <p:ext uri="{BB962C8B-B14F-4D97-AF65-F5344CB8AC3E}">
        <p14:creationId xmlns:p14="http://schemas.microsoft.com/office/powerpoint/2010/main" val="168821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 Concept/Idea A </a:t>
            </a:r>
            <a:endParaRPr dirty="0"/>
          </a:p>
        </p:txBody>
      </p:sp>
      <p:sp>
        <p:nvSpPr>
          <p:cNvPr id="69" name="Google Shape;69;p15"/>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B</a:t>
            </a:r>
            <a:endParaRPr dirty="0"/>
          </a:p>
        </p:txBody>
      </p:sp>
      <p:sp>
        <p:nvSpPr>
          <p:cNvPr id="70" name="Google Shape;70;p15"/>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C</a:t>
            </a:r>
            <a:endParaRPr dirty="0"/>
          </a:p>
        </p:txBody>
      </p:sp>
      <p:sp>
        <p:nvSpPr>
          <p:cNvPr id="71" name="Google Shape;71;p15"/>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E</a:t>
            </a:r>
            <a:endParaRPr dirty="0"/>
          </a:p>
        </p:txBody>
      </p:sp>
      <p:sp>
        <p:nvSpPr>
          <p:cNvPr id="72" name="Google Shape;72;p15"/>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H</a:t>
            </a:r>
            <a:endParaRPr dirty="0"/>
          </a:p>
        </p:txBody>
      </p:sp>
      <p:sp>
        <p:nvSpPr>
          <p:cNvPr id="73" name="Google Shape;73;p15"/>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G</a:t>
            </a:r>
            <a:endParaRPr dirty="0"/>
          </a:p>
        </p:txBody>
      </p:sp>
      <p:sp>
        <p:nvSpPr>
          <p:cNvPr id="75" name="Google Shape;75;p15"/>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D</a:t>
            </a:r>
            <a:endParaRPr dirty="0"/>
          </a:p>
        </p:txBody>
      </p:sp>
      <p:sp>
        <p:nvSpPr>
          <p:cNvPr id="76" name="Google Shape;76;p15"/>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F</a:t>
            </a:r>
            <a:endParaRPr dirty="0"/>
          </a:p>
        </p:txBody>
      </p:sp>
      <p:sp>
        <p:nvSpPr>
          <p:cNvPr id="12" name="Google Shape;70;p15">
            <a:extLst>
              <a:ext uri="{FF2B5EF4-FFF2-40B4-BE49-F238E27FC236}">
                <a16:creationId xmlns:a16="http://schemas.microsoft.com/office/drawing/2014/main" id="{4DACC5C1-5425-FAB1-5C85-D34237890572}"/>
              </a:ext>
            </a:extLst>
          </p:cNvPr>
          <p:cNvSpPr/>
          <p:nvPr/>
        </p:nvSpPr>
        <p:spPr>
          <a:xfrm>
            <a:off x="3052800" y="1714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Core</a:t>
            </a:r>
            <a:r>
              <a:rPr lang="en" b="1" dirty="0">
                <a:solidFill>
                  <a:schemeClr val="dk1"/>
                </a:solidFill>
              </a:rPr>
              <a:t> Concept/Idea 3</a:t>
            </a:r>
            <a:endParaRPr b="1" dirty="0"/>
          </a:p>
        </p:txBody>
      </p:sp>
    </p:spTree>
    <p:extLst>
      <p:ext uri="{BB962C8B-B14F-4D97-AF65-F5344CB8AC3E}">
        <p14:creationId xmlns:p14="http://schemas.microsoft.com/office/powerpoint/2010/main" val="134140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 Concept/Idea A </a:t>
            </a:r>
            <a:endParaRPr dirty="0"/>
          </a:p>
        </p:txBody>
      </p:sp>
      <p:sp>
        <p:nvSpPr>
          <p:cNvPr id="69" name="Google Shape;69;p15"/>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B</a:t>
            </a:r>
            <a:endParaRPr dirty="0"/>
          </a:p>
        </p:txBody>
      </p:sp>
      <p:sp>
        <p:nvSpPr>
          <p:cNvPr id="70" name="Google Shape;70;p15"/>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C</a:t>
            </a:r>
            <a:endParaRPr dirty="0"/>
          </a:p>
        </p:txBody>
      </p:sp>
      <p:sp>
        <p:nvSpPr>
          <p:cNvPr id="71" name="Google Shape;71;p15"/>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E</a:t>
            </a:r>
            <a:endParaRPr dirty="0"/>
          </a:p>
        </p:txBody>
      </p:sp>
      <p:sp>
        <p:nvSpPr>
          <p:cNvPr id="72" name="Google Shape;72;p15"/>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H</a:t>
            </a:r>
            <a:endParaRPr dirty="0"/>
          </a:p>
        </p:txBody>
      </p:sp>
      <p:sp>
        <p:nvSpPr>
          <p:cNvPr id="73" name="Google Shape;73;p15"/>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G</a:t>
            </a:r>
            <a:endParaRPr dirty="0"/>
          </a:p>
        </p:txBody>
      </p:sp>
      <p:sp>
        <p:nvSpPr>
          <p:cNvPr id="75" name="Google Shape;75;p15"/>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D</a:t>
            </a:r>
            <a:endParaRPr dirty="0"/>
          </a:p>
        </p:txBody>
      </p:sp>
      <p:sp>
        <p:nvSpPr>
          <p:cNvPr id="76" name="Google Shape;76;p15"/>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F</a:t>
            </a:r>
            <a:endParaRPr dirty="0"/>
          </a:p>
        </p:txBody>
      </p:sp>
      <p:sp>
        <p:nvSpPr>
          <p:cNvPr id="12" name="Google Shape;75;p15">
            <a:extLst>
              <a:ext uri="{FF2B5EF4-FFF2-40B4-BE49-F238E27FC236}">
                <a16:creationId xmlns:a16="http://schemas.microsoft.com/office/drawing/2014/main" id="{C8D6C016-6524-239B-7ECC-A348250B29D2}"/>
              </a:ext>
            </a:extLst>
          </p:cNvPr>
          <p:cNvSpPr/>
          <p:nvPr/>
        </p:nvSpPr>
        <p:spPr>
          <a:xfrm>
            <a:off x="305280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Core</a:t>
            </a:r>
            <a:r>
              <a:rPr lang="en" b="1" dirty="0">
                <a:solidFill>
                  <a:schemeClr val="dk1"/>
                </a:solidFill>
              </a:rPr>
              <a:t> Concept/Idea 4</a:t>
            </a:r>
            <a:endParaRPr b="1" dirty="0"/>
          </a:p>
        </p:txBody>
      </p:sp>
    </p:spTree>
    <p:extLst>
      <p:ext uri="{BB962C8B-B14F-4D97-AF65-F5344CB8AC3E}">
        <p14:creationId xmlns:p14="http://schemas.microsoft.com/office/powerpoint/2010/main" val="300897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 Concept/Idea A </a:t>
            </a:r>
            <a:endParaRPr dirty="0"/>
          </a:p>
        </p:txBody>
      </p:sp>
      <p:sp>
        <p:nvSpPr>
          <p:cNvPr id="69" name="Google Shape;69;p15"/>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B</a:t>
            </a:r>
            <a:endParaRPr dirty="0"/>
          </a:p>
        </p:txBody>
      </p:sp>
      <p:sp>
        <p:nvSpPr>
          <p:cNvPr id="70" name="Google Shape;70;p15"/>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C</a:t>
            </a:r>
            <a:endParaRPr dirty="0"/>
          </a:p>
        </p:txBody>
      </p:sp>
      <p:sp>
        <p:nvSpPr>
          <p:cNvPr id="71" name="Google Shape;71;p15"/>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E</a:t>
            </a:r>
            <a:endParaRPr dirty="0"/>
          </a:p>
        </p:txBody>
      </p:sp>
      <p:sp>
        <p:nvSpPr>
          <p:cNvPr id="72" name="Google Shape;72;p15"/>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H</a:t>
            </a:r>
            <a:endParaRPr dirty="0"/>
          </a:p>
        </p:txBody>
      </p:sp>
      <p:sp>
        <p:nvSpPr>
          <p:cNvPr id="73" name="Google Shape;73;p15"/>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G</a:t>
            </a:r>
            <a:endParaRPr dirty="0"/>
          </a:p>
        </p:txBody>
      </p:sp>
      <p:sp>
        <p:nvSpPr>
          <p:cNvPr id="75" name="Google Shape;75;p15"/>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D</a:t>
            </a:r>
            <a:endParaRPr dirty="0"/>
          </a:p>
        </p:txBody>
      </p:sp>
      <p:sp>
        <p:nvSpPr>
          <p:cNvPr id="76" name="Google Shape;76;p15"/>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F</a:t>
            </a:r>
            <a:endParaRPr dirty="0"/>
          </a:p>
        </p:txBody>
      </p:sp>
      <p:sp>
        <p:nvSpPr>
          <p:cNvPr id="12" name="Google Shape;71;p15">
            <a:extLst>
              <a:ext uri="{FF2B5EF4-FFF2-40B4-BE49-F238E27FC236}">
                <a16:creationId xmlns:a16="http://schemas.microsoft.com/office/drawing/2014/main" id="{320D6721-D6CC-B161-6233-BD520CFADC1A}"/>
              </a:ext>
            </a:extLst>
          </p:cNvPr>
          <p:cNvSpPr/>
          <p:nvPr/>
        </p:nvSpPr>
        <p:spPr>
          <a:xfrm>
            <a:off x="30528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Core</a:t>
            </a:r>
            <a:r>
              <a:rPr lang="en" b="1" dirty="0">
                <a:solidFill>
                  <a:schemeClr val="dk1"/>
                </a:solidFill>
              </a:rPr>
              <a:t> Concept/Idea 5</a:t>
            </a:r>
            <a:endParaRPr b="1" dirty="0"/>
          </a:p>
        </p:txBody>
      </p:sp>
    </p:spTree>
    <p:extLst>
      <p:ext uri="{BB962C8B-B14F-4D97-AF65-F5344CB8AC3E}">
        <p14:creationId xmlns:p14="http://schemas.microsoft.com/office/powerpoint/2010/main" val="240762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 Concept/Idea A </a:t>
            </a:r>
            <a:endParaRPr dirty="0"/>
          </a:p>
        </p:txBody>
      </p:sp>
      <p:sp>
        <p:nvSpPr>
          <p:cNvPr id="69" name="Google Shape;69;p15"/>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B</a:t>
            </a:r>
            <a:endParaRPr dirty="0"/>
          </a:p>
        </p:txBody>
      </p:sp>
      <p:sp>
        <p:nvSpPr>
          <p:cNvPr id="70" name="Google Shape;70;p15"/>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C</a:t>
            </a:r>
            <a:endParaRPr dirty="0"/>
          </a:p>
        </p:txBody>
      </p:sp>
      <p:sp>
        <p:nvSpPr>
          <p:cNvPr id="71" name="Google Shape;71;p15"/>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E</a:t>
            </a:r>
            <a:endParaRPr dirty="0"/>
          </a:p>
        </p:txBody>
      </p:sp>
      <p:sp>
        <p:nvSpPr>
          <p:cNvPr id="72" name="Google Shape;72;p15"/>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H</a:t>
            </a:r>
            <a:endParaRPr dirty="0"/>
          </a:p>
        </p:txBody>
      </p:sp>
      <p:sp>
        <p:nvSpPr>
          <p:cNvPr id="73" name="Google Shape;73;p15"/>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G</a:t>
            </a:r>
            <a:endParaRPr dirty="0"/>
          </a:p>
        </p:txBody>
      </p:sp>
      <p:sp>
        <p:nvSpPr>
          <p:cNvPr id="75" name="Google Shape;75;p15"/>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D</a:t>
            </a:r>
            <a:endParaRPr dirty="0"/>
          </a:p>
        </p:txBody>
      </p:sp>
      <p:sp>
        <p:nvSpPr>
          <p:cNvPr id="76" name="Google Shape;76;p15"/>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F</a:t>
            </a:r>
            <a:endParaRPr dirty="0"/>
          </a:p>
        </p:txBody>
      </p:sp>
      <p:sp>
        <p:nvSpPr>
          <p:cNvPr id="12" name="Google Shape;76;p15">
            <a:extLst>
              <a:ext uri="{FF2B5EF4-FFF2-40B4-BE49-F238E27FC236}">
                <a16:creationId xmlns:a16="http://schemas.microsoft.com/office/drawing/2014/main" id="{41350452-7698-E7BE-CBE0-6EF2BDD607C2}"/>
              </a:ext>
            </a:extLst>
          </p:cNvPr>
          <p:cNvSpPr/>
          <p:nvPr/>
        </p:nvSpPr>
        <p:spPr>
          <a:xfrm>
            <a:off x="3048674" y="171975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Core</a:t>
            </a:r>
            <a:r>
              <a:rPr lang="en" b="1" dirty="0">
                <a:solidFill>
                  <a:schemeClr val="dk1"/>
                </a:solidFill>
              </a:rPr>
              <a:t> Concept/Idea 6</a:t>
            </a:r>
            <a:endParaRPr b="1" dirty="0"/>
          </a:p>
        </p:txBody>
      </p:sp>
    </p:spTree>
    <p:extLst>
      <p:ext uri="{BB962C8B-B14F-4D97-AF65-F5344CB8AC3E}">
        <p14:creationId xmlns:p14="http://schemas.microsoft.com/office/powerpoint/2010/main" val="402731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63175" y="9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Lotus Blossom Activity</a:t>
            </a:r>
            <a:endParaRPr/>
          </a:p>
        </p:txBody>
      </p:sp>
      <p:sp>
        <p:nvSpPr>
          <p:cNvPr id="62" name="Google Shape;62;p14"/>
          <p:cNvSpPr txBox="1">
            <a:spLocks noGrp="1"/>
          </p:cNvSpPr>
          <p:nvPr>
            <p:ph type="body" idx="1"/>
          </p:nvPr>
        </p:nvSpPr>
        <p:spPr>
          <a:xfrm>
            <a:off x="311700" y="1152475"/>
            <a:ext cx="47172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As a group:</a:t>
            </a:r>
            <a:endParaRPr sz="1400"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1. The next few slides are our lotus blossom and its petals. The lotus is made up of a square in the center of the diagram and eight other surrounding squares.</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2. Our “How might we…” design question is centered in the diagram.</a:t>
            </a: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3. Our task is to brainstorm eight concepts or ideas that are related to or will otherwise inform the design question.</a:t>
            </a:r>
            <a:endParaRPr sz="1400">
              <a:solidFill>
                <a:schemeClr val="dk1"/>
              </a:solidFill>
            </a:endParaRPr>
          </a:p>
          <a:p>
            <a:pPr marL="0" lvl="0" indent="0" algn="l" rtl="0">
              <a:lnSpc>
                <a:spcPct val="100000"/>
              </a:lnSpc>
              <a:spcBef>
                <a:spcPts val="0"/>
              </a:spcBef>
              <a:spcAft>
                <a:spcPts val="0"/>
              </a:spcAft>
              <a:buNone/>
            </a:pPr>
            <a:r>
              <a:rPr lang="en" sz="1400">
                <a:solidFill>
                  <a:schemeClr val="dk1"/>
                </a:solidFill>
              </a:rPr>
              <a:t>4. Each idea then becomes the central idea of a new theme or blossom in the remaining slides.</a:t>
            </a:r>
            <a:endParaRPr sz="1400">
              <a:solidFill>
                <a:schemeClr val="dk1"/>
              </a:solidFill>
            </a:endParaRPr>
          </a:p>
          <a:p>
            <a:pPr marL="0" lvl="0" indent="0" algn="l" rtl="0">
              <a:lnSpc>
                <a:spcPct val="100000"/>
              </a:lnSpc>
              <a:spcBef>
                <a:spcPts val="0"/>
              </a:spcBef>
              <a:spcAft>
                <a:spcPts val="0"/>
              </a:spcAft>
              <a:buNone/>
            </a:pPr>
            <a:r>
              <a:rPr lang="en" sz="1400">
                <a:solidFill>
                  <a:schemeClr val="dk1"/>
                </a:solidFill>
              </a:rPr>
              <a:t>5. We must then brainstorm eight concepts or ideas that are related to these additional ideas.</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Next session?</a:t>
            </a:r>
            <a:r>
              <a:rPr lang="en" sz="1400">
                <a:solidFill>
                  <a:schemeClr val="dk1"/>
                </a:solidFill>
              </a:rPr>
              <a:t>: Stormdraining</a:t>
            </a:r>
            <a:endParaRPr sz="1400">
              <a:solidFill>
                <a:schemeClr val="dk1"/>
              </a:solidFill>
            </a:endParaRPr>
          </a:p>
        </p:txBody>
      </p:sp>
      <p:pic>
        <p:nvPicPr>
          <p:cNvPr id="63" name="Google Shape;63;p14"/>
          <p:cNvPicPr preferRelativeResize="0"/>
          <p:nvPr/>
        </p:nvPicPr>
        <p:blipFill>
          <a:blip r:embed="rId3">
            <a:alphaModFix/>
          </a:blip>
          <a:stretch>
            <a:fillRect/>
          </a:stretch>
        </p:blipFill>
        <p:spPr>
          <a:xfrm>
            <a:off x="5028900" y="1152487"/>
            <a:ext cx="3649149" cy="3734024"/>
          </a:xfrm>
          <a:prstGeom prst="rect">
            <a:avLst/>
          </a:prstGeom>
          <a:noFill/>
          <a:ln w="19050" cap="flat" cmpd="sng">
            <a:solidFill>
              <a:srgbClr val="000000"/>
            </a:solidFill>
            <a:prstDash val="dot"/>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 Concept/Idea A </a:t>
            </a:r>
            <a:endParaRPr dirty="0"/>
          </a:p>
        </p:txBody>
      </p:sp>
      <p:sp>
        <p:nvSpPr>
          <p:cNvPr id="69" name="Google Shape;69;p15"/>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B</a:t>
            </a:r>
            <a:endParaRPr dirty="0"/>
          </a:p>
        </p:txBody>
      </p:sp>
      <p:sp>
        <p:nvSpPr>
          <p:cNvPr id="70" name="Google Shape;70;p15"/>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C</a:t>
            </a:r>
            <a:endParaRPr dirty="0"/>
          </a:p>
        </p:txBody>
      </p:sp>
      <p:sp>
        <p:nvSpPr>
          <p:cNvPr id="71" name="Google Shape;71;p15"/>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E</a:t>
            </a:r>
            <a:endParaRPr dirty="0"/>
          </a:p>
        </p:txBody>
      </p:sp>
      <p:sp>
        <p:nvSpPr>
          <p:cNvPr id="72" name="Google Shape;72;p15"/>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H</a:t>
            </a:r>
            <a:endParaRPr dirty="0"/>
          </a:p>
        </p:txBody>
      </p:sp>
      <p:sp>
        <p:nvSpPr>
          <p:cNvPr id="73" name="Google Shape;73;p15"/>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G</a:t>
            </a:r>
            <a:endParaRPr dirty="0"/>
          </a:p>
        </p:txBody>
      </p:sp>
      <p:sp>
        <p:nvSpPr>
          <p:cNvPr id="75" name="Google Shape;75;p15"/>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D</a:t>
            </a:r>
            <a:endParaRPr dirty="0"/>
          </a:p>
        </p:txBody>
      </p:sp>
      <p:sp>
        <p:nvSpPr>
          <p:cNvPr id="76" name="Google Shape;76;p15"/>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F</a:t>
            </a:r>
            <a:endParaRPr dirty="0"/>
          </a:p>
        </p:txBody>
      </p:sp>
      <p:sp>
        <p:nvSpPr>
          <p:cNvPr id="12" name="Google Shape;73;p15">
            <a:extLst>
              <a:ext uri="{FF2B5EF4-FFF2-40B4-BE49-F238E27FC236}">
                <a16:creationId xmlns:a16="http://schemas.microsoft.com/office/drawing/2014/main" id="{AD7C98DD-6744-C0A5-55BE-87079AE2FB2A}"/>
              </a:ext>
            </a:extLst>
          </p:cNvPr>
          <p:cNvSpPr/>
          <p:nvPr/>
        </p:nvSpPr>
        <p:spPr>
          <a:xfrm>
            <a:off x="3052800" y="171975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Core</a:t>
            </a:r>
            <a:r>
              <a:rPr lang="en" b="1" dirty="0">
                <a:solidFill>
                  <a:schemeClr val="dk1"/>
                </a:solidFill>
              </a:rPr>
              <a:t> Concept/Idea 7</a:t>
            </a:r>
            <a:endParaRPr b="1" dirty="0"/>
          </a:p>
        </p:txBody>
      </p:sp>
    </p:spTree>
    <p:extLst>
      <p:ext uri="{BB962C8B-B14F-4D97-AF65-F5344CB8AC3E}">
        <p14:creationId xmlns:p14="http://schemas.microsoft.com/office/powerpoint/2010/main" val="1570818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 Concept/Idea A </a:t>
            </a:r>
            <a:endParaRPr dirty="0"/>
          </a:p>
        </p:txBody>
      </p:sp>
      <p:sp>
        <p:nvSpPr>
          <p:cNvPr id="69" name="Google Shape;69;p15"/>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B</a:t>
            </a:r>
            <a:endParaRPr dirty="0"/>
          </a:p>
        </p:txBody>
      </p:sp>
      <p:sp>
        <p:nvSpPr>
          <p:cNvPr id="70" name="Google Shape;70;p15"/>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C</a:t>
            </a:r>
            <a:endParaRPr dirty="0"/>
          </a:p>
        </p:txBody>
      </p:sp>
      <p:sp>
        <p:nvSpPr>
          <p:cNvPr id="71" name="Google Shape;71;p15"/>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E</a:t>
            </a:r>
            <a:endParaRPr dirty="0"/>
          </a:p>
        </p:txBody>
      </p:sp>
      <p:sp>
        <p:nvSpPr>
          <p:cNvPr id="72" name="Google Shape;72;p15"/>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H</a:t>
            </a:r>
            <a:endParaRPr dirty="0"/>
          </a:p>
        </p:txBody>
      </p:sp>
      <p:sp>
        <p:nvSpPr>
          <p:cNvPr id="73" name="Google Shape;73;p15"/>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G</a:t>
            </a:r>
            <a:endParaRPr dirty="0"/>
          </a:p>
        </p:txBody>
      </p:sp>
      <p:sp>
        <p:nvSpPr>
          <p:cNvPr id="75" name="Google Shape;75;p15"/>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D</a:t>
            </a:r>
            <a:endParaRPr dirty="0"/>
          </a:p>
        </p:txBody>
      </p:sp>
      <p:sp>
        <p:nvSpPr>
          <p:cNvPr id="76" name="Google Shape;76;p15"/>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Additional</a:t>
            </a:r>
            <a:r>
              <a:rPr lang="en" dirty="0">
                <a:solidFill>
                  <a:schemeClr val="dk1"/>
                </a:solidFill>
              </a:rPr>
              <a:t> Concept/Idea F</a:t>
            </a:r>
            <a:endParaRPr dirty="0"/>
          </a:p>
        </p:txBody>
      </p:sp>
      <p:sp>
        <p:nvSpPr>
          <p:cNvPr id="12" name="Google Shape;72;p15">
            <a:extLst>
              <a:ext uri="{FF2B5EF4-FFF2-40B4-BE49-F238E27FC236}">
                <a16:creationId xmlns:a16="http://schemas.microsoft.com/office/drawing/2014/main" id="{675FB1EC-C257-00DE-FD21-8A71D35C727E}"/>
              </a:ext>
            </a:extLst>
          </p:cNvPr>
          <p:cNvSpPr/>
          <p:nvPr/>
        </p:nvSpPr>
        <p:spPr>
          <a:xfrm>
            <a:off x="3048674" y="171975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Core</a:t>
            </a:r>
            <a:r>
              <a:rPr lang="en" b="1" dirty="0">
                <a:solidFill>
                  <a:schemeClr val="dk1"/>
                </a:solidFill>
              </a:rPr>
              <a:t> Concept/Idea 8</a:t>
            </a:r>
            <a:endParaRPr b="1" dirty="0"/>
          </a:p>
        </p:txBody>
      </p:sp>
    </p:spTree>
    <p:extLst>
      <p:ext uri="{BB962C8B-B14F-4D97-AF65-F5344CB8AC3E}">
        <p14:creationId xmlns:p14="http://schemas.microsoft.com/office/powerpoint/2010/main" val="2704436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263175" y="9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Filtering</a:t>
            </a:r>
            <a:endParaRPr/>
          </a:p>
        </p:txBody>
      </p:sp>
      <p:sp>
        <p:nvSpPr>
          <p:cNvPr id="177" name="Google Shape;177;p25"/>
          <p:cNvSpPr txBox="1">
            <a:spLocks noGrp="1"/>
          </p:cNvSpPr>
          <p:nvPr>
            <p:ph type="body" idx="1"/>
          </p:nvPr>
        </p:nvSpPr>
        <p:spPr>
          <a:xfrm>
            <a:off x="83100" y="923875"/>
            <a:ext cx="5308800" cy="37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chemeClr val="dk1"/>
                </a:solidFill>
              </a:rPr>
              <a:t>Before we move on, let’s pause to filter our ideas:</a:t>
            </a:r>
            <a:endParaRPr sz="1400" b="1">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i="1">
                <a:solidFill>
                  <a:schemeClr val="dk1"/>
                </a:solidFill>
              </a:rPr>
              <a:t>Disclaimer: </a:t>
            </a:r>
            <a:r>
              <a:rPr lang="en" sz="1400">
                <a:solidFill>
                  <a:schemeClr val="dk1"/>
                </a:solidFill>
              </a:rPr>
              <a:t>These core ideas will inform related ideas and concepts. While these core ideas are on the board, we should acknowledge that not all of them may be great (we may, in fact, have some average or terrible ideas). </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Tasks: </a:t>
            </a:r>
            <a:endParaRPr sz="1400" b="1">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Someone will read out the 8 core ideas.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The group will call out core ideas that don’t align with the project, vision, or audience.</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As a group, we generate a new core idea that better fits into the current landscape being discussed.</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Why are we doing this:</a:t>
            </a:r>
            <a:endParaRPr sz="1400" b="1">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To build consensus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To avoid wasting time on misaligned ideas</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This is the only time we will spend filtering ideas during the activity. </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p:txBody>
      </p:sp>
      <p:pic>
        <p:nvPicPr>
          <p:cNvPr id="178" name="Google Shape;178;p25"/>
          <p:cNvPicPr preferRelativeResize="0"/>
          <p:nvPr/>
        </p:nvPicPr>
        <p:blipFill>
          <a:blip r:embed="rId3">
            <a:alphaModFix/>
          </a:blip>
          <a:stretch>
            <a:fillRect/>
          </a:stretch>
        </p:blipFill>
        <p:spPr>
          <a:xfrm>
            <a:off x="5544300" y="820675"/>
            <a:ext cx="2780285" cy="41704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p:nvPr>
        </p:nvSpPr>
        <p:spPr>
          <a:xfrm>
            <a:off x="263175" y="9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Highlighting</a:t>
            </a:r>
            <a:endParaRPr/>
          </a:p>
        </p:txBody>
      </p:sp>
      <p:sp>
        <p:nvSpPr>
          <p:cNvPr id="288" name="Google Shape;288;p34"/>
          <p:cNvSpPr txBox="1">
            <a:spLocks noGrp="1"/>
          </p:cNvSpPr>
          <p:nvPr>
            <p:ph type="body" idx="1"/>
          </p:nvPr>
        </p:nvSpPr>
        <p:spPr>
          <a:xfrm>
            <a:off x="311700" y="1152475"/>
            <a:ext cx="5308800" cy="210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chemeClr val="dk1"/>
                </a:solidFill>
              </a:rPr>
              <a:t>Lots of ideas. Now let’s highlight the best!</a:t>
            </a:r>
            <a:endParaRPr sz="1400" b="1">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i="1">
                <a:solidFill>
                  <a:schemeClr val="dk1"/>
                </a:solidFill>
              </a:rPr>
              <a:t>Disclaimer: </a:t>
            </a:r>
            <a:r>
              <a:rPr lang="en" sz="1400">
                <a:solidFill>
                  <a:schemeClr val="dk1"/>
                </a:solidFill>
              </a:rPr>
              <a:t>Some of the ideas we generated might be awful. That’s OK.</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Tasks: </a:t>
            </a:r>
            <a:endParaRPr sz="1400" b="1">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We are going to take a page out of the dot-voting playbook and use a Shape to highlight the most compelling, valuable or exciting ideas on the board. See section for Google Slides refresher.</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Parameters: You have two votes per slide (16 total). Use the same shape and color for each vote (we needn’t be anonymous here). </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Why: </a:t>
            </a:r>
            <a:r>
              <a:rPr lang="en" sz="1400">
                <a:solidFill>
                  <a:schemeClr val="dk1"/>
                </a:solidFill>
              </a:rPr>
              <a:t>to build consensus and to highlight exciting ideas</a:t>
            </a:r>
            <a:endParaRPr sz="1400">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endParaRPr sz="1100" b="1">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p:txBody>
      </p:sp>
      <p:pic>
        <p:nvPicPr>
          <p:cNvPr id="289" name="Google Shape;289;p34"/>
          <p:cNvPicPr preferRelativeResize="0"/>
          <p:nvPr/>
        </p:nvPicPr>
        <p:blipFill>
          <a:blip r:embed="rId3">
            <a:alphaModFix/>
          </a:blip>
          <a:stretch>
            <a:fillRect/>
          </a:stretch>
        </p:blipFill>
        <p:spPr>
          <a:xfrm>
            <a:off x="5569075" y="1464199"/>
            <a:ext cx="3322705" cy="22151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txBox="1">
            <a:spLocks noGrp="1"/>
          </p:cNvSpPr>
          <p:nvPr>
            <p:ph type="title"/>
          </p:nvPr>
        </p:nvSpPr>
        <p:spPr>
          <a:xfrm>
            <a:off x="263175" y="9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Refresher</a:t>
            </a:r>
            <a:endParaRPr/>
          </a:p>
        </p:txBody>
      </p:sp>
      <p:sp>
        <p:nvSpPr>
          <p:cNvPr id="295" name="Google Shape;295;p35"/>
          <p:cNvSpPr txBox="1">
            <a:spLocks noGrp="1"/>
          </p:cNvSpPr>
          <p:nvPr>
            <p:ph type="body" idx="1"/>
          </p:nvPr>
        </p:nvSpPr>
        <p:spPr>
          <a:xfrm>
            <a:off x="311700" y="1152475"/>
            <a:ext cx="8628600" cy="377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chemeClr val="dk1"/>
                </a:solidFill>
              </a:rPr>
              <a:t>Before we begin, a quick primer to editing in Google Slides:</a:t>
            </a:r>
            <a:endParaRPr sz="1400">
              <a:solidFill>
                <a:schemeClr val="dk1"/>
              </a:solidFill>
            </a:endParaRPr>
          </a:p>
          <a:p>
            <a:pPr marL="45720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Editing text in a shape: </a:t>
            </a:r>
            <a:r>
              <a:rPr lang="en" sz="1400">
                <a:solidFill>
                  <a:schemeClr val="dk1"/>
                </a:solidFill>
              </a:rPr>
              <a:t>lotus blossom </a:t>
            </a:r>
            <a:endParaRPr sz="1400">
              <a:solidFill>
                <a:schemeClr val="dk1"/>
              </a:solidFill>
            </a:endParaRPr>
          </a:p>
          <a:p>
            <a:pPr marL="457200" lvl="0" indent="0" algn="l" rtl="0">
              <a:lnSpc>
                <a:spcPct val="100000"/>
              </a:lnSpc>
              <a:spcBef>
                <a:spcPts val="0"/>
              </a:spcBef>
              <a:spcAft>
                <a:spcPts val="0"/>
              </a:spcAft>
              <a:buNone/>
            </a:pPr>
            <a:endParaRPr sz="1400">
              <a:solidFill>
                <a:schemeClr val="dk1"/>
              </a:solidFill>
            </a:endParaRPr>
          </a:p>
          <a:p>
            <a:pPr marL="457200" lvl="0" indent="0" algn="l" rtl="0">
              <a:lnSpc>
                <a:spcPct val="100000"/>
              </a:lnSpc>
              <a:spcBef>
                <a:spcPts val="0"/>
              </a:spcBef>
              <a:spcAft>
                <a:spcPts val="0"/>
              </a:spcAft>
              <a:buNone/>
            </a:pPr>
            <a:r>
              <a:rPr lang="en" sz="1400">
                <a:solidFill>
                  <a:schemeClr val="dk1"/>
                </a:solidFill>
              </a:rPr>
              <a:t>To </a:t>
            </a:r>
            <a:r>
              <a:rPr lang="en" sz="1400" b="1">
                <a:solidFill>
                  <a:schemeClr val="dk1"/>
                </a:solidFill>
              </a:rPr>
              <a:t>insert text</a:t>
            </a:r>
            <a:r>
              <a:rPr lang="en" sz="1400">
                <a:solidFill>
                  <a:schemeClr val="dk1"/>
                </a:solidFill>
              </a:rPr>
              <a:t> into an empty shape, </a:t>
            </a:r>
            <a:r>
              <a:rPr lang="en" sz="1400" b="1">
                <a:solidFill>
                  <a:schemeClr val="dk1"/>
                </a:solidFill>
              </a:rPr>
              <a:t>double-click the shape</a:t>
            </a:r>
            <a:r>
              <a:rPr lang="en" sz="1400">
                <a:solidFill>
                  <a:schemeClr val="dk1"/>
                </a:solidFill>
              </a:rPr>
              <a:t>.</a:t>
            </a:r>
            <a:endParaRPr sz="1400">
              <a:solidFill>
                <a:schemeClr val="dk1"/>
              </a:solidFill>
            </a:endParaRPr>
          </a:p>
          <a:p>
            <a:pPr marL="914400" lvl="0" indent="0" algn="l" rtl="0">
              <a:lnSpc>
                <a:spcPct val="100000"/>
              </a:lnSpc>
              <a:spcBef>
                <a:spcPts val="0"/>
              </a:spcBef>
              <a:spcAft>
                <a:spcPts val="0"/>
              </a:spcAft>
              <a:buNone/>
            </a:pPr>
            <a:endParaRPr sz="1400">
              <a:solidFill>
                <a:schemeClr val="dk1"/>
              </a:solidFill>
            </a:endParaRPr>
          </a:p>
          <a:p>
            <a:pPr marL="457200" lvl="0" indent="0" algn="l" rtl="0">
              <a:lnSpc>
                <a:spcPct val="100000"/>
              </a:lnSpc>
              <a:spcBef>
                <a:spcPts val="0"/>
              </a:spcBef>
              <a:spcAft>
                <a:spcPts val="0"/>
              </a:spcAft>
              <a:buNone/>
            </a:pPr>
            <a:r>
              <a:rPr lang="en" sz="1400">
                <a:solidFill>
                  <a:schemeClr val="dk1"/>
                </a:solidFill>
              </a:rPr>
              <a:t>To </a:t>
            </a:r>
            <a:r>
              <a:rPr lang="en" sz="1400" b="1">
                <a:solidFill>
                  <a:schemeClr val="dk1"/>
                </a:solidFill>
              </a:rPr>
              <a:t>edit existing text </a:t>
            </a:r>
            <a:r>
              <a:rPr lang="en" sz="1400">
                <a:solidFill>
                  <a:schemeClr val="dk1"/>
                </a:solidFill>
              </a:rPr>
              <a:t>in a shape, </a:t>
            </a:r>
            <a:r>
              <a:rPr lang="en" sz="1400" b="1">
                <a:solidFill>
                  <a:schemeClr val="dk1"/>
                </a:solidFill>
              </a:rPr>
              <a:t>single-click on the text</a:t>
            </a:r>
            <a:r>
              <a:rPr lang="en" sz="1400">
                <a:solidFill>
                  <a:schemeClr val="dk1"/>
                </a:solidFill>
              </a:rPr>
              <a:t>.</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highlight>
                  <a:srgbClr val="FFFF00"/>
                </a:highlight>
              </a:rPr>
              <a:t>Inserting a new shape: </a:t>
            </a:r>
            <a:r>
              <a:rPr lang="en" sz="1400">
                <a:solidFill>
                  <a:schemeClr val="dk1"/>
                </a:solidFill>
                <a:highlight>
                  <a:srgbClr val="FFFF00"/>
                </a:highlight>
              </a:rPr>
              <a:t>highlighting / “dot-voting”</a:t>
            </a:r>
            <a:endParaRPr sz="1400">
              <a:solidFill>
                <a:schemeClr val="dk1"/>
              </a:solidFill>
              <a:highlight>
                <a:srgbClr val="FFFF00"/>
              </a:highlight>
            </a:endParaRPr>
          </a:p>
          <a:p>
            <a:pPr marL="0" lvl="0" indent="457200" algn="l" rtl="0">
              <a:lnSpc>
                <a:spcPct val="100000"/>
              </a:lnSpc>
              <a:spcBef>
                <a:spcPts val="0"/>
              </a:spcBef>
              <a:spcAft>
                <a:spcPts val="0"/>
              </a:spcAft>
              <a:buNone/>
            </a:pPr>
            <a:endParaRPr sz="1400">
              <a:solidFill>
                <a:schemeClr val="dk1"/>
              </a:solidFill>
              <a:highlight>
                <a:srgbClr val="FFFF00"/>
              </a:highlight>
            </a:endParaRPr>
          </a:p>
          <a:p>
            <a:pPr marL="0" lvl="0" indent="457200" algn="l" rtl="0">
              <a:lnSpc>
                <a:spcPct val="100000"/>
              </a:lnSpc>
              <a:spcBef>
                <a:spcPts val="0"/>
              </a:spcBef>
              <a:spcAft>
                <a:spcPts val="0"/>
              </a:spcAft>
              <a:buNone/>
            </a:pPr>
            <a:r>
              <a:rPr lang="en" sz="1400">
                <a:solidFill>
                  <a:schemeClr val="dk1"/>
                </a:solidFill>
                <a:highlight>
                  <a:srgbClr val="FFFF00"/>
                </a:highlight>
              </a:rPr>
              <a:t>To </a:t>
            </a:r>
            <a:r>
              <a:rPr lang="en" sz="1400" b="1">
                <a:solidFill>
                  <a:schemeClr val="dk1"/>
                </a:solidFill>
                <a:highlight>
                  <a:srgbClr val="FFFF00"/>
                </a:highlight>
              </a:rPr>
              <a:t>choose a shape</a:t>
            </a:r>
            <a:r>
              <a:rPr lang="en" sz="1400">
                <a:solidFill>
                  <a:schemeClr val="dk1"/>
                </a:solidFill>
                <a:highlight>
                  <a:srgbClr val="FFFF00"/>
                </a:highlight>
              </a:rPr>
              <a:t>, go to the </a:t>
            </a:r>
            <a:r>
              <a:rPr lang="en" sz="1400" b="1">
                <a:solidFill>
                  <a:schemeClr val="dk1"/>
                </a:solidFill>
                <a:highlight>
                  <a:srgbClr val="FFFF00"/>
                </a:highlight>
              </a:rPr>
              <a:t>Insert </a:t>
            </a:r>
            <a:r>
              <a:rPr lang="en" sz="1400">
                <a:solidFill>
                  <a:schemeClr val="dk1"/>
                </a:solidFill>
                <a:highlight>
                  <a:srgbClr val="FFFF00"/>
                </a:highlight>
              </a:rPr>
              <a:t>→ </a:t>
            </a:r>
            <a:r>
              <a:rPr lang="en" sz="1400" b="1">
                <a:solidFill>
                  <a:schemeClr val="dk1"/>
                </a:solidFill>
                <a:highlight>
                  <a:srgbClr val="FFFF00"/>
                </a:highlight>
              </a:rPr>
              <a:t>Shape </a:t>
            </a:r>
            <a:r>
              <a:rPr lang="en" sz="1400">
                <a:solidFill>
                  <a:schemeClr val="dk1"/>
                </a:solidFill>
                <a:highlight>
                  <a:srgbClr val="FFFF00"/>
                </a:highlight>
              </a:rPr>
              <a:t>→ </a:t>
            </a:r>
            <a:r>
              <a:rPr lang="en" sz="1400" b="1">
                <a:solidFill>
                  <a:schemeClr val="dk1"/>
                </a:solidFill>
                <a:highlight>
                  <a:srgbClr val="FFFF00"/>
                </a:highlight>
              </a:rPr>
              <a:t>Shapes</a:t>
            </a:r>
            <a:r>
              <a:rPr lang="en" sz="1400">
                <a:solidFill>
                  <a:schemeClr val="dk1"/>
                </a:solidFill>
                <a:highlight>
                  <a:srgbClr val="FFFF00"/>
                </a:highlight>
              </a:rPr>
              <a:t>. You may choose any shape.</a:t>
            </a:r>
            <a:endParaRPr sz="1400">
              <a:solidFill>
                <a:schemeClr val="dk1"/>
              </a:solidFill>
              <a:highlight>
                <a:srgbClr val="FFFF00"/>
              </a:highlight>
            </a:endParaRPr>
          </a:p>
          <a:p>
            <a:pPr marL="0" lvl="0" indent="457200" algn="l" rtl="0">
              <a:lnSpc>
                <a:spcPct val="100000"/>
              </a:lnSpc>
              <a:spcBef>
                <a:spcPts val="0"/>
              </a:spcBef>
              <a:spcAft>
                <a:spcPts val="0"/>
              </a:spcAft>
              <a:buNone/>
            </a:pPr>
            <a:endParaRPr sz="1400">
              <a:solidFill>
                <a:schemeClr val="dk1"/>
              </a:solidFill>
              <a:highlight>
                <a:srgbClr val="FFFF00"/>
              </a:highlight>
            </a:endParaRPr>
          </a:p>
          <a:p>
            <a:pPr marL="0" lvl="0" indent="457200" algn="l" rtl="0">
              <a:lnSpc>
                <a:spcPct val="100000"/>
              </a:lnSpc>
              <a:spcBef>
                <a:spcPts val="0"/>
              </a:spcBef>
              <a:spcAft>
                <a:spcPts val="0"/>
              </a:spcAft>
              <a:buNone/>
            </a:pPr>
            <a:r>
              <a:rPr lang="en" sz="1400">
                <a:solidFill>
                  <a:schemeClr val="dk1"/>
                </a:solidFill>
                <a:highlight>
                  <a:srgbClr val="FFFF00"/>
                </a:highlight>
              </a:rPr>
              <a:t>To </a:t>
            </a:r>
            <a:r>
              <a:rPr lang="en" sz="1400" b="1">
                <a:solidFill>
                  <a:schemeClr val="dk1"/>
                </a:solidFill>
                <a:highlight>
                  <a:srgbClr val="FFFF00"/>
                </a:highlight>
              </a:rPr>
              <a:t>insert a shape</a:t>
            </a:r>
            <a:r>
              <a:rPr lang="en" sz="1400">
                <a:solidFill>
                  <a:schemeClr val="dk1"/>
                </a:solidFill>
                <a:highlight>
                  <a:srgbClr val="FFFF00"/>
                </a:highlight>
              </a:rPr>
              <a:t>, click an area of the slide. Resize the shape so others may add their shapes.</a:t>
            </a:r>
            <a:endParaRPr sz="1400">
              <a:solidFill>
                <a:schemeClr val="dk1"/>
              </a:solidFill>
              <a:highlight>
                <a:srgbClr val="FFFF00"/>
              </a:highlight>
            </a:endParaRPr>
          </a:p>
          <a:p>
            <a:pPr marL="0" lvl="0" indent="457200" algn="l" rtl="0">
              <a:lnSpc>
                <a:spcPct val="100000"/>
              </a:lnSpc>
              <a:spcBef>
                <a:spcPts val="0"/>
              </a:spcBef>
              <a:spcAft>
                <a:spcPts val="0"/>
              </a:spcAft>
              <a:buNone/>
            </a:pPr>
            <a:endParaRPr sz="1400">
              <a:solidFill>
                <a:schemeClr val="dk1"/>
              </a:solidFill>
              <a:highlight>
                <a:srgbClr val="FFFF00"/>
              </a:highlight>
            </a:endParaRPr>
          </a:p>
          <a:p>
            <a:pPr marL="0" lvl="0" indent="457200" algn="l" rtl="0">
              <a:lnSpc>
                <a:spcPct val="100000"/>
              </a:lnSpc>
              <a:spcBef>
                <a:spcPts val="0"/>
              </a:spcBef>
              <a:spcAft>
                <a:spcPts val="0"/>
              </a:spcAft>
              <a:buNone/>
            </a:pPr>
            <a:r>
              <a:rPr lang="en" sz="1400">
                <a:solidFill>
                  <a:schemeClr val="dk1"/>
                </a:solidFill>
                <a:highlight>
                  <a:srgbClr val="FFFF00"/>
                </a:highlight>
              </a:rPr>
              <a:t>To </a:t>
            </a:r>
            <a:r>
              <a:rPr lang="en" sz="1400" b="1">
                <a:solidFill>
                  <a:schemeClr val="dk1"/>
                </a:solidFill>
                <a:highlight>
                  <a:srgbClr val="FFFF00"/>
                </a:highlight>
              </a:rPr>
              <a:t>colorize a shape, </a:t>
            </a:r>
            <a:r>
              <a:rPr lang="en" sz="1400">
                <a:solidFill>
                  <a:schemeClr val="dk1"/>
                </a:solidFill>
                <a:highlight>
                  <a:srgbClr val="FFFF00"/>
                </a:highlight>
              </a:rPr>
              <a:t>select the shape and change the color using the </a:t>
            </a:r>
            <a:r>
              <a:rPr lang="en" sz="1400" b="1">
                <a:solidFill>
                  <a:schemeClr val="dk1"/>
                </a:solidFill>
                <a:highlight>
                  <a:srgbClr val="FFFF00"/>
                </a:highlight>
              </a:rPr>
              <a:t>paint bucket </a:t>
            </a:r>
            <a:r>
              <a:rPr lang="en" sz="1400">
                <a:solidFill>
                  <a:schemeClr val="dk1"/>
                </a:solidFill>
                <a:highlight>
                  <a:srgbClr val="FFFF00"/>
                </a:highlight>
              </a:rPr>
              <a:t>in the </a:t>
            </a:r>
            <a:r>
              <a:rPr lang="en" sz="1400" b="1">
                <a:solidFill>
                  <a:schemeClr val="dk1"/>
                </a:solidFill>
                <a:highlight>
                  <a:srgbClr val="FFFF00"/>
                </a:highlight>
              </a:rPr>
              <a:t>toolbar.</a:t>
            </a:r>
            <a:endParaRPr sz="1400" b="1">
              <a:solidFill>
                <a:schemeClr val="dk1"/>
              </a:solidFill>
              <a:highlight>
                <a:srgbClr val="FFFF00"/>
              </a:highlight>
            </a:endParaRPr>
          </a:p>
          <a:p>
            <a:pPr marL="0" lvl="0" indent="457200" algn="l" rtl="0">
              <a:lnSpc>
                <a:spcPct val="100000"/>
              </a:lnSpc>
              <a:spcBef>
                <a:spcPts val="0"/>
              </a:spcBef>
              <a:spcAft>
                <a:spcPts val="0"/>
              </a:spcAft>
              <a:buNone/>
            </a:pPr>
            <a:endParaRPr sz="1400" b="1">
              <a:solidFill>
                <a:schemeClr val="dk1"/>
              </a:solidFill>
              <a:highlight>
                <a:srgbClr val="FFFF00"/>
              </a:highlight>
            </a:endParaRPr>
          </a:p>
          <a:p>
            <a:pPr marL="457200" lvl="0" indent="0" algn="l" rtl="0">
              <a:lnSpc>
                <a:spcPct val="100000"/>
              </a:lnSpc>
              <a:spcBef>
                <a:spcPts val="0"/>
              </a:spcBef>
              <a:spcAft>
                <a:spcPts val="0"/>
              </a:spcAft>
              <a:buNone/>
            </a:pPr>
            <a:r>
              <a:rPr lang="en" sz="1400">
                <a:solidFill>
                  <a:schemeClr val="dk1"/>
                </a:solidFill>
                <a:highlight>
                  <a:srgbClr val="FFFF00"/>
                </a:highlight>
              </a:rPr>
              <a:t>To</a:t>
            </a:r>
            <a:r>
              <a:rPr lang="en" sz="1400" b="1">
                <a:solidFill>
                  <a:schemeClr val="dk1"/>
                </a:solidFill>
                <a:highlight>
                  <a:srgbClr val="FFFF00"/>
                </a:highlight>
              </a:rPr>
              <a:t> reuse the same shape</a:t>
            </a:r>
            <a:r>
              <a:rPr lang="en" sz="1400">
                <a:solidFill>
                  <a:schemeClr val="dk1"/>
                </a:solidFill>
                <a:highlight>
                  <a:srgbClr val="FFFF00"/>
                </a:highlight>
              </a:rPr>
              <a:t> and color for your other dots, go to </a:t>
            </a:r>
            <a:r>
              <a:rPr lang="en" sz="1400" b="1">
                <a:solidFill>
                  <a:schemeClr val="dk1"/>
                </a:solidFill>
                <a:highlight>
                  <a:srgbClr val="FFFF00"/>
                </a:highlight>
              </a:rPr>
              <a:t>Edit </a:t>
            </a:r>
            <a:r>
              <a:rPr lang="en" sz="1400">
                <a:solidFill>
                  <a:schemeClr val="dk1"/>
                </a:solidFill>
                <a:highlight>
                  <a:srgbClr val="FFFF00"/>
                </a:highlight>
              </a:rPr>
              <a:t>→ </a:t>
            </a:r>
            <a:r>
              <a:rPr lang="en" sz="1400" b="1">
                <a:solidFill>
                  <a:schemeClr val="dk1"/>
                </a:solidFill>
                <a:highlight>
                  <a:srgbClr val="FFFF00"/>
                </a:highlight>
              </a:rPr>
              <a:t>Duplicate </a:t>
            </a:r>
            <a:r>
              <a:rPr lang="en" sz="1400">
                <a:solidFill>
                  <a:schemeClr val="dk1"/>
                </a:solidFill>
                <a:highlight>
                  <a:srgbClr val="FFFF00"/>
                </a:highlight>
              </a:rPr>
              <a:t>(keyboard shortcut Command+D or ⌘+D).</a:t>
            </a:r>
            <a:endParaRPr sz="1400">
              <a:solidFill>
                <a:schemeClr val="dk1"/>
              </a:solidFill>
              <a:highlight>
                <a:srgbClr val="FFFF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If this worked and you’d like to continue exploring (and narrowing) these ideas...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263175" y="9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Stormdraining</a:t>
            </a:r>
            <a:endParaRPr/>
          </a:p>
        </p:txBody>
      </p:sp>
      <p:sp>
        <p:nvSpPr>
          <p:cNvPr id="306" name="Google Shape;306;p37"/>
          <p:cNvSpPr txBox="1">
            <a:spLocks noGrp="1"/>
          </p:cNvSpPr>
          <p:nvPr>
            <p:ph type="body" idx="1"/>
          </p:nvPr>
        </p:nvSpPr>
        <p:spPr>
          <a:xfrm>
            <a:off x="83100" y="1000075"/>
            <a:ext cx="56775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b="1">
                <a:solidFill>
                  <a:schemeClr val="dk1"/>
                </a:solidFill>
              </a:rPr>
              <a:t>What</a:t>
            </a:r>
            <a:r>
              <a:rPr lang="en" sz="1100">
                <a:solidFill>
                  <a:schemeClr val="dk1"/>
                </a:solidFill>
              </a:rPr>
              <a:t>: </a:t>
            </a:r>
            <a:r>
              <a:rPr lang="en" sz="1100" i="1">
                <a:solidFill>
                  <a:schemeClr val="dk1"/>
                </a:solidFill>
              </a:rPr>
              <a:t>Stormdraining </a:t>
            </a:r>
            <a:r>
              <a:rPr lang="en" sz="1100">
                <a:solidFill>
                  <a:schemeClr val="dk1"/>
                </a:solidFill>
              </a:rPr>
              <a:t>is the inverse of brainstorming - the goal is to reduce a large collection of ideas and components to a smaller collection of the most valuable or promising ideas.</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en" sz="1100" b="1">
                <a:solidFill>
                  <a:schemeClr val="dk1"/>
                </a:solidFill>
              </a:rPr>
              <a:t>Why</a:t>
            </a:r>
            <a:r>
              <a:rPr lang="en" sz="1100">
                <a:solidFill>
                  <a:schemeClr val="dk1"/>
                </a:solidFill>
              </a:rPr>
              <a:t>: To provide clarity and direction; to build consensus about the problem to be solved; to reduce wasted effort of misaligned and unproductive activities</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en" sz="1100" b="1">
                <a:solidFill>
                  <a:schemeClr val="dk1"/>
                </a:solidFill>
              </a:rPr>
              <a:t>How</a:t>
            </a:r>
            <a:r>
              <a:rPr lang="en" sz="1100">
                <a:solidFill>
                  <a:schemeClr val="dk1"/>
                </a:solidFill>
              </a:rPr>
              <a:t>: </a:t>
            </a:r>
            <a:endParaRPr sz="1100">
              <a:solidFill>
                <a:schemeClr val="dk1"/>
              </a:solidFill>
            </a:endParaRPr>
          </a:p>
          <a:p>
            <a:pPr marL="0" lvl="0" indent="0" algn="l" rtl="0">
              <a:lnSpc>
                <a:spcPct val="100000"/>
              </a:lnSpc>
              <a:spcBef>
                <a:spcPts val="0"/>
              </a:spcBef>
              <a:spcAft>
                <a:spcPts val="0"/>
              </a:spcAft>
              <a:buNone/>
            </a:pPr>
            <a:r>
              <a:rPr lang="en" sz="1100">
                <a:solidFill>
                  <a:schemeClr val="dk1"/>
                </a:solidFill>
              </a:rPr>
              <a:t>Invite the team to distill the large collection into a smaller, more focused set. Remove items from the collection by using the following Five Rules of Stormdraining:</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r>
              <a:rPr lang="en" sz="1100">
                <a:solidFill>
                  <a:schemeClr val="dk1"/>
                </a:solidFill>
              </a:rPr>
              <a:t>RULE 1: </a:t>
            </a:r>
            <a:r>
              <a:rPr lang="en" sz="1100" b="1">
                <a:solidFill>
                  <a:schemeClr val="dk1"/>
                </a:solidFill>
              </a:rPr>
              <a:t>Everything Is on the Table.</a:t>
            </a:r>
            <a:r>
              <a:rPr lang="en" sz="1100">
                <a:solidFill>
                  <a:schemeClr val="dk1"/>
                </a:solidFill>
              </a:rPr>
              <a:t> No sacred cows, please. Every single item is fair game for going down the drain.</a:t>
            </a:r>
            <a:endParaRPr sz="1100">
              <a:solidFill>
                <a:schemeClr val="dk1"/>
              </a:solidFill>
            </a:endParaRPr>
          </a:p>
          <a:p>
            <a:pPr marL="0" lvl="0" indent="0" algn="l" rtl="0">
              <a:lnSpc>
                <a:spcPct val="100000"/>
              </a:lnSpc>
              <a:spcBef>
                <a:spcPts val="0"/>
              </a:spcBef>
              <a:spcAft>
                <a:spcPts val="0"/>
              </a:spcAft>
              <a:buNone/>
            </a:pPr>
            <a:r>
              <a:rPr lang="en" sz="1100">
                <a:solidFill>
                  <a:schemeClr val="dk1"/>
                </a:solidFill>
              </a:rPr>
              <a:t>RULE 2: </a:t>
            </a:r>
            <a:r>
              <a:rPr lang="en" sz="1100" b="1">
                <a:solidFill>
                  <a:schemeClr val="dk1"/>
                </a:solidFill>
              </a:rPr>
              <a:t>Delete Is the Default.</a:t>
            </a:r>
            <a:r>
              <a:rPr lang="en" sz="1100">
                <a:solidFill>
                  <a:schemeClr val="dk1"/>
                </a:solidFill>
              </a:rPr>
              <a:t> Highlight, delete, and repeat. Not sure if something should be deleted? Only one way to find out.…</a:t>
            </a:r>
            <a:endParaRPr sz="1100">
              <a:solidFill>
                <a:schemeClr val="dk1"/>
              </a:solidFill>
            </a:endParaRPr>
          </a:p>
          <a:p>
            <a:pPr marL="0" lvl="0" indent="0" algn="l" rtl="0">
              <a:lnSpc>
                <a:spcPct val="100000"/>
              </a:lnSpc>
              <a:spcBef>
                <a:spcPts val="0"/>
              </a:spcBef>
              <a:spcAft>
                <a:spcPts val="0"/>
              </a:spcAft>
              <a:buNone/>
            </a:pPr>
            <a:r>
              <a:rPr lang="en" sz="1100">
                <a:solidFill>
                  <a:schemeClr val="dk1"/>
                </a:solidFill>
              </a:rPr>
              <a:t>RULE 3: </a:t>
            </a:r>
            <a:r>
              <a:rPr lang="en" sz="1100" b="1">
                <a:solidFill>
                  <a:schemeClr val="dk1"/>
                </a:solidFill>
              </a:rPr>
              <a:t>Build on Other People’s Deletions.</a:t>
            </a:r>
            <a:r>
              <a:rPr lang="en" sz="1100">
                <a:solidFill>
                  <a:schemeClr val="dk1"/>
                </a:solidFill>
              </a:rPr>
              <a:t> Your teammate’s suggestion to remove one thing likely points to other parts to remove. The objective is to reduce quantity and hone in on the essentials, so practice “Yes, and.…”</a:t>
            </a:r>
            <a:endParaRPr sz="1100">
              <a:solidFill>
                <a:schemeClr val="dk1"/>
              </a:solidFill>
            </a:endParaRPr>
          </a:p>
          <a:p>
            <a:pPr marL="0" lvl="0" indent="0" algn="l" rtl="0">
              <a:lnSpc>
                <a:spcPct val="100000"/>
              </a:lnSpc>
              <a:spcBef>
                <a:spcPts val="0"/>
              </a:spcBef>
              <a:spcAft>
                <a:spcPts val="0"/>
              </a:spcAft>
              <a:buNone/>
            </a:pPr>
            <a:r>
              <a:rPr lang="en" sz="1100">
                <a:solidFill>
                  <a:schemeClr val="dk1"/>
                </a:solidFill>
              </a:rPr>
              <a:t>RULE 4: </a:t>
            </a:r>
            <a:r>
              <a:rPr lang="en" sz="1100" b="1">
                <a:solidFill>
                  <a:schemeClr val="dk1"/>
                </a:solidFill>
              </a:rPr>
              <a:t>Make It Fun</a:t>
            </a:r>
            <a:r>
              <a:rPr lang="en" sz="1100">
                <a:solidFill>
                  <a:schemeClr val="dk1"/>
                </a:solidFill>
              </a:rPr>
              <a:t>. Celebrate and encourage the deletions. Compliment people’s creativity and courage when they propose sending something down the drain.</a:t>
            </a:r>
            <a:endParaRPr sz="1100">
              <a:solidFill>
                <a:schemeClr val="dk1"/>
              </a:solidFill>
            </a:endParaRPr>
          </a:p>
          <a:p>
            <a:pPr marL="0" lvl="0" indent="0" algn="l" rtl="0">
              <a:lnSpc>
                <a:spcPct val="100000"/>
              </a:lnSpc>
              <a:spcBef>
                <a:spcPts val="0"/>
              </a:spcBef>
              <a:spcAft>
                <a:spcPts val="0"/>
              </a:spcAft>
              <a:buNone/>
            </a:pPr>
            <a:r>
              <a:rPr lang="en" sz="1100">
                <a:solidFill>
                  <a:schemeClr val="dk1"/>
                </a:solidFill>
              </a:rPr>
              <a:t>RULE 5: </a:t>
            </a:r>
            <a:r>
              <a:rPr lang="en" sz="1100" b="1">
                <a:solidFill>
                  <a:schemeClr val="dk1"/>
                </a:solidFill>
              </a:rPr>
              <a:t>When You Delete Something, Really Delete It.</a:t>
            </a:r>
            <a:r>
              <a:rPr lang="en" sz="1100">
                <a:solidFill>
                  <a:schemeClr val="dk1"/>
                </a:solidFill>
              </a:rPr>
              <a:t> Don’t set it aside and save it for posterity. Don’t take a photo to preserve the moment. Erase it. Drain it. Make it go away.</a:t>
            </a: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p:txBody>
      </p:sp>
      <p:pic>
        <p:nvPicPr>
          <p:cNvPr id="307" name="Google Shape;307;p37"/>
          <p:cNvPicPr preferRelativeResize="0"/>
          <p:nvPr/>
        </p:nvPicPr>
        <p:blipFill>
          <a:blip r:embed="rId3">
            <a:alphaModFix/>
          </a:blip>
          <a:stretch>
            <a:fillRect/>
          </a:stretch>
        </p:blipFill>
        <p:spPr>
          <a:xfrm>
            <a:off x="5913000" y="1000075"/>
            <a:ext cx="3078599" cy="3927868"/>
          </a:xfrm>
          <a:prstGeom prst="rect">
            <a:avLst/>
          </a:prstGeom>
          <a:noFill/>
          <a:ln w="19050" cap="flat" cmpd="sng">
            <a:solidFill>
              <a:srgbClr val="000000"/>
            </a:solidFill>
            <a:prstDash val="dot"/>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263175" y="9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Reflection time!</a:t>
            </a:r>
            <a:endParaRPr/>
          </a:p>
        </p:txBody>
      </p:sp>
      <p:sp>
        <p:nvSpPr>
          <p:cNvPr id="313" name="Google Shape;313;p38"/>
          <p:cNvSpPr txBox="1">
            <a:spLocks noGrp="1"/>
          </p:cNvSpPr>
          <p:nvPr>
            <p:ph type="body" idx="1"/>
          </p:nvPr>
        </p:nvSpPr>
        <p:spPr>
          <a:xfrm>
            <a:off x="83100" y="1000075"/>
            <a:ext cx="56775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dirty="0">
                <a:solidFill>
                  <a:schemeClr val="dk1"/>
                </a:solidFill>
              </a:rPr>
              <a:t>Questions to consider: </a:t>
            </a:r>
            <a:r>
              <a:rPr lang="en" sz="1400" dirty="0">
                <a:solidFill>
                  <a:schemeClr val="dk1"/>
                </a:solidFill>
              </a:rPr>
              <a:t>(see speaker notes for responses)</a:t>
            </a:r>
            <a:endParaRPr sz="14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Now that it’s over, what are your first thoughts about adapting this activity for online?</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What were interesting discoveries, opportunities or challenges you identified in this experience?</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Were there powerful learning moments? What were they? What made them so?</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What is the most important thing you learned or experienced today?</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What most got in the way of our progress, if anything?</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How well did we communicate in this online activity?</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What were some things others in the group did to help overcome challenges?</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What would you do different if we were to try this again?</a:t>
            </a:r>
            <a:endParaRPr sz="1400" dirty="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dirty="0">
                <a:solidFill>
                  <a:schemeClr val="dk1"/>
                </a:solidFill>
              </a:rPr>
              <a:t>How can the facilitator better support or encourage members during future activities?</a:t>
            </a:r>
            <a:endParaRPr sz="1400" dirty="0">
              <a:solidFill>
                <a:schemeClr val="dk1"/>
              </a:solidFill>
            </a:endParaRPr>
          </a:p>
        </p:txBody>
      </p:sp>
      <p:pic>
        <p:nvPicPr>
          <p:cNvPr id="314" name="Google Shape;314;p38"/>
          <p:cNvPicPr preferRelativeResize="0"/>
          <p:nvPr/>
        </p:nvPicPr>
        <p:blipFill>
          <a:blip r:embed="rId3">
            <a:alphaModFix/>
          </a:blip>
          <a:stretch>
            <a:fillRect/>
          </a:stretch>
        </p:blipFill>
        <p:spPr>
          <a:xfrm>
            <a:off x="5760600" y="1682075"/>
            <a:ext cx="3078602" cy="2052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Core Concept/Idea A </a:t>
            </a:r>
            <a:endParaRPr/>
          </a:p>
        </p:txBody>
      </p:sp>
      <p:sp>
        <p:nvSpPr>
          <p:cNvPr id="69" name="Google Shape;69;p15"/>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Core Concept/Idea B</a:t>
            </a:r>
            <a:endParaRPr/>
          </a:p>
        </p:txBody>
      </p:sp>
      <p:sp>
        <p:nvSpPr>
          <p:cNvPr id="70" name="Google Shape;70;p15"/>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Core Concept/Idea C</a:t>
            </a:r>
            <a:endParaRPr/>
          </a:p>
        </p:txBody>
      </p:sp>
      <p:sp>
        <p:nvSpPr>
          <p:cNvPr id="71" name="Google Shape;71;p15"/>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Core Concept/Idea E</a:t>
            </a:r>
            <a:endParaRPr/>
          </a:p>
        </p:txBody>
      </p:sp>
      <p:sp>
        <p:nvSpPr>
          <p:cNvPr id="72" name="Google Shape;72;p15"/>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Core Concept/Idea H</a:t>
            </a:r>
            <a:endParaRPr/>
          </a:p>
        </p:txBody>
      </p:sp>
      <p:sp>
        <p:nvSpPr>
          <p:cNvPr id="73" name="Google Shape;73;p15"/>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Core Concept/Idea G</a:t>
            </a:r>
            <a:endParaRPr/>
          </a:p>
        </p:txBody>
      </p:sp>
      <p:sp>
        <p:nvSpPr>
          <p:cNvPr id="74" name="Google Shape;74;p15"/>
          <p:cNvSpPr/>
          <p:nvPr/>
        </p:nvSpPr>
        <p:spPr>
          <a:xfrm>
            <a:off x="3052800" y="1719750"/>
            <a:ext cx="3038400" cy="17040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Central theme</a:t>
            </a:r>
            <a:endParaRPr b="1"/>
          </a:p>
        </p:txBody>
      </p:sp>
      <p:sp>
        <p:nvSpPr>
          <p:cNvPr id="75" name="Google Shape;75;p15"/>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Core Concept/Idea D</a:t>
            </a:r>
            <a:endParaRPr/>
          </a:p>
        </p:txBody>
      </p:sp>
      <p:sp>
        <p:nvSpPr>
          <p:cNvPr id="76" name="Google Shape;76;p15"/>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Core Concept/Idea 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Start running again</a:t>
            </a:r>
            <a:endParaRPr/>
          </a:p>
        </p:txBody>
      </p:sp>
      <p:sp>
        <p:nvSpPr>
          <p:cNvPr id="82" name="Google Shape;82;p16"/>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Cycle</a:t>
            </a:r>
            <a:endParaRPr/>
          </a:p>
        </p:txBody>
      </p:sp>
      <p:sp>
        <p:nvSpPr>
          <p:cNvPr id="83" name="Google Shape;83;p16"/>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Reactivate my gym membership</a:t>
            </a:r>
            <a:endParaRPr/>
          </a:p>
        </p:txBody>
      </p:sp>
      <p:sp>
        <p:nvSpPr>
          <p:cNvPr id="84" name="Google Shape;84;p16"/>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Walk more</a:t>
            </a:r>
            <a:endParaRPr/>
          </a:p>
        </p:txBody>
      </p:sp>
      <p:sp>
        <p:nvSpPr>
          <p:cNvPr id="85" name="Google Shape;85;p16"/>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Use an app to track my progress</a:t>
            </a:r>
            <a:endParaRPr/>
          </a:p>
        </p:txBody>
      </p:sp>
      <p:sp>
        <p:nvSpPr>
          <p:cNvPr id="86" name="Google Shape;86;p16"/>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Do more hiking</a:t>
            </a:r>
            <a:endParaRPr/>
          </a:p>
        </p:txBody>
      </p:sp>
      <p:sp>
        <p:nvSpPr>
          <p:cNvPr id="87" name="Google Shape;87;p16"/>
          <p:cNvSpPr/>
          <p:nvPr/>
        </p:nvSpPr>
        <p:spPr>
          <a:xfrm>
            <a:off x="3052800" y="1719750"/>
            <a:ext cx="3038400" cy="17040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EXAMPLE:</a:t>
            </a:r>
            <a:endParaRPr/>
          </a:p>
          <a:p>
            <a:pPr marL="0" lvl="0" indent="0" algn="ctr" rtl="0">
              <a:spcBef>
                <a:spcPts val="0"/>
              </a:spcBef>
              <a:spcAft>
                <a:spcPts val="0"/>
              </a:spcAft>
              <a:buNone/>
            </a:pPr>
            <a:endParaRPr/>
          </a:p>
          <a:p>
            <a:pPr marL="0" lvl="0" indent="0" algn="ctr" rtl="0">
              <a:spcBef>
                <a:spcPts val="0"/>
              </a:spcBef>
              <a:spcAft>
                <a:spcPts val="0"/>
              </a:spcAft>
              <a:buNone/>
            </a:pPr>
            <a:r>
              <a:rPr lang="en" b="1"/>
              <a:t>How can I become more physically active?</a:t>
            </a:r>
            <a:endParaRPr b="1"/>
          </a:p>
        </p:txBody>
      </p:sp>
      <p:sp>
        <p:nvSpPr>
          <p:cNvPr id="88" name="Google Shape;88;p16"/>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Join an intramural sports team</a:t>
            </a:r>
            <a:endParaRPr/>
          </a:p>
        </p:txBody>
      </p:sp>
      <p:sp>
        <p:nvSpPr>
          <p:cNvPr id="89" name="Google Shape;89;p16"/>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Bodyweight exercises at home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p:nvPr/>
        </p:nvSpPr>
        <p:spPr>
          <a:xfrm>
            <a:off x="0" y="10400"/>
            <a:ext cx="3038400" cy="1704000"/>
          </a:xfrm>
          <a:prstGeom prst="rect">
            <a:avLst/>
          </a:prstGeom>
          <a:solidFill>
            <a:srgbClr val="FF0000"/>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Start running again</a:t>
            </a:r>
            <a:endParaRPr>
              <a:solidFill>
                <a:srgbClr val="FFFFFF"/>
              </a:solidFill>
            </a:endParaRPr>
          </a:p>
        </p:txBody>
      </p:sp>
      <p:sp>
        <p:nvSpPr>
          <p:cNvPr id="95" name="Google Shape;95;p17"/>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Cycle</a:t>
            </a:r>
            <a:endParaRPr/>
          </a:p>
        </p:txBody>
      </p:sp>
      <p:sp>
        <p:nvSpPr>
          <p:cNvPr id="96" name="Google Shape;96;p17"/>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Reactivate my gym membership</a:t>
            </a:r>
            <a:endParaRPr/>
          </a:p>
        </p:txBody>
      </p:sp>
      <p:sp>
        <p:nvSpPr>
          <p:cNvPr id="97" name="Google Shape;97;p17"/>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Walk more</a:t>
            </a:r>
            <a:endParaRPr/>
          </a:p>
        </p:txBody>
      </p:sp>
      <p:sp>
        <p:nvSpPr>
          <p:cNvPr id="98" name="Google Shape;98;p17"/>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Use an app to track my progress</a:t>
            </a:r>
            <a:endParaRPr/>
          </a:p>
        </p:txBody>
      </p:sp>
      <p:sp>
        <p:nvSpPr>
          <p:cNvPr id="99" name="Google Shape;99;p17"/>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Do more hiking</a:t>
            </a:r>
            <a:endParaRPr/>
          </a:p>
        </p:txBody>
      </p:sp>
      <p:sp>
        <p:nvSpPr>
          <p:cNvPr id="100" name="Google Shape;100;p17"/>
          <p:cNvSpPr/>
          <p:nvPr/>
        </p:nvSpPr>
        <p:spPr>
          <a:xfrm>
            <a:off x="3052800" y="1719750"/>
            <a:ext cx="3038400" cy="17040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EXAMPLE:</a:t>
            </a:r>
            <a:endParaRPr/>
          </a:p>
          <a:p>
            <a:pPr marL="0" lvl="0" indent="0" algn="ctr" rtl="0">
              <a:spcBef>
                <a:spcPts val="0"/>
              </a:spcBef>
              <a:spcAft>
                <a:spcPts val="0"/>
              </a:spcAft>
              <a:buNone/>
            </a:pPr>
            <a:endParaRPr/>
          </a:p>
          <a:p>
            <a:pPr marL="0" lvl="0" indent="0" algn="ctr" rtl="0">
              <a:spcBef>
                <a:spcPts val="0"/>
              </a:spcBef>
              <a:spcAft>
                <a:spcPts val="0"/>
              </a:spcAft>
              <a:buNone/>
            </a:pPr>
            <a:r>
              <a:rPr lang="en" b="1"/>
              <a:t>How can I become more physically active?</a:t>
            </a:r>
            <a:endParaRPr b="1"/>
          </a:p>
        </p:txBody>
      </p:sp>
      <p:sp>
        <p:nvSpPr>
          <p:cNvPr id="101" name="Google Shape;101;p17"/>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Join an intramural sports team</a:t>
            </a:r>
            <a:endParaRPr/>
          </a:p>
        </p:txBody>
      </p:sp>
      <p:sp>
        <p:nvSpPr>
          <p:cNvPr id="102" name="Google Shape;102;p17"/>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Bodyweight exercises at home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Run after work</a:t>
            </a:r>
            <a:endParaRPr/>
          </a:p>
        </p:txBody>
      </p:sp>
      <p:sp>
        <p:nvSpPr>
          <p:cNvPr id="108" name="Google Shape;108;p18"/>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Run before work</a:t>
            </a:r>
            <a:endParaRPr/>
          </a:p>
        </p:txBody>
      </p:sp>
      <p:sp>
        <p:nvSpPr>
          <p:cNvPr id="109" name="Google Shape;109;p18"/>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Run TO work</a:t>
            </a:r>
            <a:endParaRPr/>
          </a:p>
        </p:txBody>
      </p:sp>
      <p:sp>
        <p:nvSpPr>
          <p:cNvPr id="110" name="Google Shape;110;p18"/>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Run with my dog</a:t>
            </a:r>
            <a:endParaRPr/>
          </a:p>
        </p:txBody>
      </p:sp>
      <p:sp>
        <p:nvSpPr>
          <p:cNvPr id="111" name="Google Shape;111;p18"/>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Use a Couch-to-5k App</a:t>
            </a:r>
            <a:endParaRPr/>
          </a:p>
        </p:txBody>
      </p:sp>
      <p:sp>
        <p:nvSpPr>
          <p:cNvPr id="112" name="Google Shape;112;p18"/>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Join a running group</a:t>
            </a:r>
            <a:endParaRPr/>
          </a:p>
        </p:txBody>
      </p:sp>
      <p:sp>
        <p:nvSpPr>
          <p:cNvPr id="113" name="Google Shape;113;p18"/>
          <p:cNvSpPr/>
          <p:nvPr/>
        </p:nvSpPr>
        <p:spPr>
          <a:xfrm>
            <a:off x="3052800" y="1719750"/>
            <a:ext cx="3038400" cy="1704000"/>
          </a:xfrm>
          <a:prstGeom prst="rect">
            <a:avLst/>
          </a:prstGeom>
          <a:solidFill>
            <a:srgbClr val="FF0000"/>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rPr>
              <a:t>EXAMPLE:</a:t>
            </a: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b="1">
                <a:solidFill>
                  <a:srgbClr val="FFFFFF"/>
                </a:solidFill>
              </a:rPr>
              <a:t>Start running again</a:t>
            </a:r>
            <a:endParaRPr b="1">
              <a:solidFill>
                <a:srgbClr val="FFFFFF"/>
              </a:solidFill>
            </a:endParaRPr>
          </a:p>
        </p:txBody>
      </p:sp>
      <p:sp>
        <p:nvSpPr>
          <p:cNvPr id="114" name="Google Shape;114;p18"/>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Run on a treadmill</a:t>
            </a:r>
            <a:endParaRPr/>
          </a:p>
        </p:txBody>
      </p:sp>
      <p:sp>
        <p:nvSpPr>
          <p:cNvPr id="115" name="Google Shape;115;p18"/>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Commit to a 10k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tter&#10;&#10;Description automatically generated">
            <a:extLst>
              <a:ext uri="{FF2B5EF4-FFF2-40B4-BE49-F238E27FC236}">
                <a16:creationId xmlns:a16="http://schemas.microsoft.com/office/drawing/2014/main" id="{22C3F341-DDBC-17D7-D442-50590F595D4A}"/>
              </a:ext>
            </a:extLst>
          </p:cNvPr>
          <p:cNvPicPr>
            <a:picLocks noChangeAspect="1"/>
          </p:cNvPicPr>
          <p:nvPr/>
        </p:nvPicPr>
        <p:blipFill rotWithShape="1">
          <a:blip r:embed="rId2"/>
          <a:srcRect t="11294" r="5660"/>
          <a:stretch/>
        </p:blipFill>
        <p:spPr>
          <a:xfrm>
            <a:off x="351808" y="290456"/>
            <a:ext cx="3639279" cy="4562587"/>
          </a:xfrm>
          <a:prstGeom prst="rect">
            <a:avLst/>
          </a:prstGeom>
        </p:spPr>
      </p:pic>
      <p:pic>
        <p:nvPicPr>
          <p:cNvPr id="6" name="Picture 5" descr="A picture containing indoor&#10;&#10;Description automatically generated">
            <a:extLst>
              <a:ext uri="{FF2B5EF4-FFF2-40B4-BE49-F238E27FC236}">
                <a16:creationId xmlns:a16="http://schemas.microsoft.com/office/drawing/2014/main" id="{6C049DA9-D4C4-7C80-8833-C6FE0286EE67}"/>
              </a:ext>
            </a:extLst>
          </p:cNvPr>
          <p:cNvPicPr>
            <a:picLocks noChangeAspect="1"/>
          </p:cNvPicPr>
          <p:nvPr/>
        </p:nvPicPr>
        <p:blipFill rotWithShape="1">
          <a:blip r:embed="rId3"/>
          <a:srcRect l="9177" t="15477" r="6222" b="2954"/>
          <a:stretch/>
        </p:blipFill>
        <p:spPr>
          <a:xfrm>
            <a:off x="3991087" y="720761"/>
            <a:ext cx="5119492" cy="3701975"/>
          </a:xfrm>
          <a:prstGeom prst="rect">
            <a:avLst/>
          </a:prstGeom>
        </p:spPr>
      </p:pic>
    </p:spTree>
    <p:extLst>
      <p:ext uri="{BB962C8B-B14F-4D97-AF65-F5344CB8AC3E}">
        <p14:creationId xmlns:p14="http://schemas.microsoft.com/office/powerpoint/2010/main" val="354226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263175" y="95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Expected Results</a:t>
            </a:r>
            <a:endParaRPr/>
          </a:p>
        </p:txBody>
      </p:sp>
      <p:sp>
        <p:nvSpPr>
          <p:cNvPr id="121" name="Google Shape;121;p19"/>
          <p:cNvSpPr txBox="1">
            <a:spLocks noGrp="1"/>
          </p:cNvSpPr>
          <p:nvPr>
            <p:ph type="body" idx="1"/>
          </p:nvPr>
        </p:nvSpPr>
        <p:spPr>
          <a:xfrm>
            <a:off x="311700" y="1152475"/>
            <a:ext cx="47172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chemeClr val="dk1"/>
                </a:solidFill>
              </a:rPr>
              <a:t>By the time we’re done, we will have </a:t>
            </a:r>
            <a:r>
              <a:rPr lang="en" sz="1400" b="1">
                <a:solidFill>
                  <a:schemeClr val="dk1"/>
                </a:solidFill>
              </a:rPr>
              <a:t>8 core ideas</a:t>
            </a:r>
            <a:r>
              <a:rPr lang="en" sz="1400">
                <a:solidFill>
                  <a:schemeClr val="dk1"/>
                </a:solidFill>
              </a:rPr>
              <a:t> and </a:t>
            </a:r>
            <a:r>
              <a:rPr lang="en" sz="1400" b="1">
                <a:solidFill>
                  <a:schemeClr val="dk1"/>
                </a:solidFill>
              </a:rPr>
              <a:t>64 related ideas to explore</a:t>
            </a:r>
            <a:r>
              <a:rPr lang="en" sz="1400">
                <a:solidFill>
                  <a:schemeClr val="dk1"/>
                </a:solidFill>
              </a:rPr>
              <a:t>.</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a:solidFill>
                  <a:schemeClr val="dk1"/>
                </a:solidFill>
              </a:rPr>
              <a:t>During and after the exercise, we will have an opportunity to explore the following tasks:</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Filtering:</a:t>
            </a:r>
            <a:endParaRPr sz="1400" b="1">
              <a:solidFill>
                <a:schemeClr val="dk1"/>
              </a:solidFill>
            </a:endParaRPr>
          </a:p>
          <a:p>
            <a:pPr marL="0" lvl="0" indent="0" algn="l" rtl="0">
              <a:lnSpc>
                <a:spcPct val="100000"/>
              </a:lnSpc>
              <a:spcBef>
                <a:spcPts val="0"/>
              </a:spcBef>
              <a:spcAft>
                <a:spcPts val="0"/>
              </a:spcAft>
              <a:buNone/>
            </a:pPr>
            <a:r>
              <a:rPr lang="en" sz="1400">
                <a:solidFill>
                  <a:schemeClr val="dk1"/>
                </a:solidFill>
              </a:rPr>
              <a:t>We will read out the 8 core ideas and ask the team to call out any that don’t align with the project, vision, or audience. We have lots of ideas and not all of them are going to be great.</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None/>
            </a:pPr>
            <a:r>
              <a:rPr lang="en" sz="1400" b="1">
                <a:solidFill>
                  <a:schemeClr val="dk1"/>
                </a:solidFill>
              </a:rPr>
              <a:t>Highlighting:</a:t>
            </a:r>
            <a:endParaRPr sz="1400" b="1">
              <a:solidFill>
                <a:schemeClr val="dk1"/>
              </a:solidFill>
            </a:endParaRPr>
          </a:p>
          <a:p>
            <a:pPr marL="0" lvl="0" indent="0" algn="l" rtl="0">
              <a:lnSpc>
                <a:spcPct val="100000"/>
              </a:lnSpc>
              <a:spcBef>
                <a:spcPts val="0"/>
              </a:spcBef>
              <a:spcAft>
                <a:spcPts val="0"/>
              </a:spcAft>
              <a:buNone/>
            </a:pPr>
            <a:r>
              <a:rPr lang="en" sz="1400">
                <a:solidFill>
                  <a:schemeClr val="dk1"/>
                </a:solidFill>
              </a:rPr>
              <a:t>We are going to take a page out of the dot-voting playbook and use a Shape in Google Slides to highlight the most compelling, valuable or exciting ideas on the board. </a:t>
            </a:r>
            <a:endParaRPr sz="1400">
              <a:solidFill>
                <a:schemeClr val="dk1"/>
              </a:solidFill>
            </a:endParaRPr>
          </a:p>
          <a:p>
            <a:pPr marL="0" lvl="0" indent="0" algn="l" rtl="0">
              <a:lnSpc>
                <a:spcPct val="100000"/>
              </a:lnSpc>
              <a:spcBef>
                <a:spcPts val="0"/>
              </a:spcBef>
              <a:spcAft>
                <a:spcPts val="0"/>
              </a:spcAft>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endParaRPr>
          </a:p>
        </p:txBody>
      </p:sp>
      <p:pic>
        <p:nvPicPr>
          <p:cNvPr id="122" name="Google Shape;122;p19"/>
          <p:cNvPicPr preferRelativeResize="0"/>
          <p:nvPr/>
        </p:nvPicPr>
        <p:blipFill>
          <a:blip r:embed="rId3">
            <a:alphaModFix/>
          </a:blip>
          <a:stretch>
            <a:fillRect/>
          </a:stretch>
        </p:blipFill>
        <p:spPr>
          <a:xfrm>
            <a:off x="5142475" y="1142888"/>
            <a:ext cx="3810300" cy="2857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p:nvPr/>
        </p:nvSpPr>
        <p:spPr>
          <a:xfrm>
            <a:off x="0" y="10400"/>
            <a:ext cx="3038400" cy="1704000"/>
          </a:xfrm>
          <a:prstGeom prst="rect">
            <a:avLst/>
          </a:prstGeom>
          <a:solidFill>
            <a:srgbClr val="E6B8A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Run after work</a:t>
            </a:r>
            <a:endParaRPr/>
          </a:p>
        </p:txBody>
      </p:sp>
      <p:sp>
        <p:nvSpPr>
          <p:cNvPr id="128" name="Google Shape;128;p20"/>
          <p:cNvSpPr/>
          <p:nvPr/>
        </p:nvSpPr>
        <p:spPr>
          <a:xfrm>
            <a:off x="3052800" y="10400"/>
            <a:ext cx="3038400" cy="1704000"/>
          </a:xfrm>
          <a:prstGeom prst="rect">
            <a:avLst/>
          </a:prstGeom>
          <a:solidFill>
            <a:srgbClr val="F4CC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Run before work</a:t>
            </a:r>
            <a:endParaRPr/>
          </a:p>
        </p:txBody>
      </p:sp>
      <p:sp>
        <p:nvSpPr>
          <p:cNvPr id="129" name="Google Shape;129;p20"/>
          <p:cNvSpPr/>
          <p:nvPr/>
        </p:nvSpPr>
        <p:spPr>
          <a:xfrm>
            <a:off x="6105600" y="10400"/>
            <a:ext cx="3038400" cy="1704000"/>
          </a:xfrm>
          <a:prstGeom prst="rect">
            <a:avLst/>
          </a:prstGeom>
          <a:solidFill>
            <a:srgbClr val="FCE5CD"/>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Run TO work</a:t>
            </a:r>
            <a:endParaRPr/>
          </a:p>
        </p:txBody>
      </p:sp>
      <p:sp>
        <p:nvSpPr>
          <p:cNvPr id="130" name="Google Shape;130;p20"/>
          <p:cNvSpPr/>
          <p:nvPr/>
        </p:nvSpPr>
        <p:spPr>
          <a:xfrm>
            <a:off x="6105600" y="1719750"/>
            <a:ext cx="3038400" cy="1704000"/>
          </a:xfrm>
          <a:prstGeom prst="rect">
            <a:avLst/>
          </a:prstGeom>
          <a:solidFill>
            <a:srgbClr val="FFF2CC"/>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Run with my dog</a:t>
            </a:r>
            <a:endParaRPr/>
          </a:p>
        </p:txBody>
      </p:sp>
      <p:sp>
        <p:nvSpPr>
          <p:cNvPr id="131" name="Google Shape;131;p20"/>
          <p:cNvSpPr/>
          <p:nvPr/>
        </p:nvSpPr>
        <p:spPr>
          <a:xfrm>
            <a:off x="6105600" y="3429100"/>
            <a:ext cx="3038400" cy="17040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Use a Couch-to-5k App</a:t>
            </a:r>
            <a:endParaRPr/>
          </a:p>
        </p:txBody>
      </p:sp>
      <p:sp>
        <p:nvSpPr>
          <p:cNvPr id="132" name="Google Shape;132;p20"/>
          <p:cNvSpPr/>
          <p:nvPr/>
        </p:nvSpPr>
        <p:spPr>
          <a:xfrm>
            <a:off x="3052800" y="3429100"/>
            <a:ext cx="3038400" cy="1704000"/>
          </a:xfrm>
          <a:prstGeom prst="rect">
            <a:avLst/>
          </a:prstGeom>
          <a:solidFill>
            <a:srgbClr val="D0E0E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Join a running group</a:t>
            </a:r>
            <a:endParaRPr/>
          </a:p>
        </p:txBody>
      </p:sp>
      <p:sp>
        <p:nvSpPr>
          <p:cNvPr id="133" name="Google Shape;133;p20"/>
          <p:cNvSpPr/>
          <p:nvPr/>
        </p:nvSpPr>
        <p:spPr>
          <a:xfrm>
            <a:off x="3052800" y="1719750"/>
            <a:ext cx="3038400" cy="1704000"/>
          </a:xfrm>
          <a:prstGeom prst="rect">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EXAMPLE:</a:t>
            </a:r>
            <a:endParaRPr/>
          </a:p>
          <a:p>
            <a:pPr marL="0" lvl="0" indent="0" algn="ctr" rtl="0">
              <a:spcBef>
                <a:spcPts val="0"/>
              </a:spcBef>
              <a:spcAft>
                <a:spcPts val="0"/>
              </a:spcAft>
              <a:buNone/>
            </a:pPr>
            <a:endParaRPr/>
          </a:p>
          <a:p>
            <a:pPr marL="0" lvl="0" indent="0" algn="ctr" rtl="0">
              <a:spcBef>
                <a:spcPts val="0"/>
              </a:spcBef>
              <a:spcAft>
                <a:spcPts val="0"/>
              </a:spcAft>
              <a:buNone/>
            </a:pPr>
            <a:r>
              <a:rPr lang="en" b="1"/>
              <a:t>Start running again</a:t>
            </a:r>
            <a:endParaRPr b="1"/>
          </a:p>
        </p:txBody>
      </p:sp>
      <p:sp>
        <p:nvSpPr>
          <p:cNvPr id="134" name="Google Shape;134;p20"/>
          <p:cNvSpPr/>
          <p:nvPr/>
        </p:nvSpPr>
        <p:spPr>
          <a:xfrm>
            <a:off x="0" y="1719750"/>
            <a:ext cx="3038400" cy="17040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Run on a treadmill</a:t>
            </a:r>
            <a:endParaRPr/>
          </a:p>
        </p:txBody>
      </p:sp>
      <p:sp>
        <p:nvSpPr>
          <p:cNvPr id="135" name="Google Shape;135;p20"/>
          <p:cNvSpPr/>
          <p:nvPr/>
        </p:nvSpPr>
        <p:spPr>
          <a:xfrm>
            <a:off x="0" y="3429100"/>
            <a:ext cx="3038400" cy="1704000"/>
          </a:xfrm>
          <a:prstGeom prst="rect">
            <a:avLst/>
          </a:prstGeom>
          <a:solidFill>
            <a:srgbClr val="C9DAF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Commit to a 10k</a:t>
            </a:r>
            <a:endParaRPr/>
          </a:p>
        </p:txBody>
      </p:sp>
      <p:sp>
        <p:nvSpPr>
          <p:cNvPr id="136" name="Google Shape;136;p20"/>
          <p:cNvSpPr/>
          <p:nvPr/>
        </p:nvSpPr>
        <p:spPr>
          <a:xfrm>
            <a:off x="419375" y="1169400"/>
            <a:ext cx="320400" cy="3105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p:nvPr/>
        </p:nvSpPr>
        <p:spPr>
          <a:xfrm>
            <a:off x="6624175" y="2805550"/>
            <a:ext cx="537600" cy="545400"/>
          </a:xfrm>
          <a:prstGeom prst="hear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5272113" y="3488900"/>
            <a:ext cx="700272" cy="538596"/>
          </a:xfrm>
          <a:prstGeom prst="cloud">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a:off x="6419825" y="1940825"/>
            <a:ext cx="373200" cy="3732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8125100" y="2669963"/>
            <a:ext cx="463200" cy="463200"/>
          </a:xfrm>
          <a:prstGeom prst="smileyFace">
            <a:avLst>
              <a:gd name="adj" fmla="val 4653"/>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3580</Words>
  <Application>Microsoft Office PowerPoint</Application>
  <PresentationFormat>On-screen Show (16:9)</PresentationFormat>
  <Paragraphs>353</Paragraphs>
  <Slides>27</Slides>
  <Notes>26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Simple Light</vt:lpstr>
      <vt:lpstr>Lotus Blossom Activity</vt:lpstr>
      <vt:lpstr>Lotus Blossom Activity</vt:lpstr>
      <vt:lpstr>PowerPoint Presentation</vt:lpstr>
      <vt:lpstr>PowerPoint Presentation</vt:lpstr>
      <vt:lpstr>PowerPoint Presentation</vt:lpstr>
      <vt:lpstr>PowerPoint Presentation</vt:lpstr>
      <vt:lpstr>PowerPoint Presentation</vt:lpstr>
      <vt:lpstr>Expected Results</vt:lpstr>
      <vt:lpstr>PowerPoint Presentation</vt:lpstr>
      <vt:lpstr>Working in Google Slides</vt:lpstr>
      <vt:lpstr>Refresher</vt:lpstr>
      <vt:lpstr>Ready to begin?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Filtering</vt:lpstr>
      <vt:lpstr>Highlighting</vt:lpstr>
      <vt:lpstr>Refresher</vt:lpstr>
      <vt:lpstr>If this worked and you’d like to continue exploring (and narrowing) these ideas...</vt:lpstr>
      <vt:lpstr>Stormdraining</vt:lpstr>
      <vt:lpstr>Reflection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Lotus Blossom Activity</dc:title>
  <cp:lastModifiedBy>Maggie Faber</cp:lastModifiedBy>
  <cp:revision>3</cp:revision>
  <dcterms:modified xsi:type="dcterms:W3CDTF">2022-07-22T22:43:43Z</dcterms:modified>
</cp:coreProperties>
</file>