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7"/>
  </p:notesMasterIdLst>
  <p:sldIdLst>
    <p:sldId id="256" r:id="rId6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20016" userDrawn="1">
          <p15:clr>
            <a:srgbClr val="A4A3A4"/>
          </p15:clr>
        </p15:guide>
        <p15:guide id="5" orient="horz" pos="13104" userDrawn="1">
          <p15:clr>
            <a:srgbClr val="A4A3A4"/>
          </p15:clr>
        </p15:guide>
        <p15:guide id="6" pos="5112" userDrawn="1">
          <p15:clr>
            <a:srgbClr val="A4A3A4"/>
          </p15:clr>
        </p15:guide>
        <p15:guide id="7" pos="5688" userDrawn="1">
          <p15:clr>
            <a:srgbClr val="A4A3A4"/>
          </p15:clr>
        </p15:guide>
        <p15:guide id="8" pos="10080" userDrawn="1">
          <p15:clr>
            <a:srgbClr val="A4A3A4"/>
          </p15:clr>
        </p15:guide>
        <p15:guide id="9" pos="10656" userDrawn="1">
          <p15:clr>
            <a:srgbClr val="A4A3A4"/>
          </p15:clr>
        </p15:guide>
        <p15:guide id="10" pos="15048" userDrawn="1">
          <p15:clr>
            <a:srgbClr val="A4A3A4"/>
          </p15:clr>
        </p15:guide>
        <p15:guide id="11" pos="15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123FF"/>
    <a:srgbClr val="95F5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37D2B-B0AF-447C-BBD3-8B984699CF86}" v="23" dt="2020-03-27T23:04:46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504" autoAdjust="0"/>
    <p:restoredTop sz="68503"/>
  </p:normalViewPr>
  <p:slideViewPr>
    <p:cSldViewPr snapToGrid="0" snapToObjects="1" showGuides="1">
      <p:cViewPr>
        <p:scale>
          <a:sx n="33" d="100"/>
          <a:sy n="33" d="100"/>
        </p:scale>
        <p:origin x="1374" y="-996"/>
      </p:cViewPr>
      <p:guideLst>
        <p:guide orient="horz" pos="720"/>
        <p:guide pos="720"/>
        <p:guide pos="20016"/>
        <p:guide orient="horz" pos="13104"/>
        <p:guide pos="5112"/>
        <p:guide pos="5688"/>
        <p:guide pos="10080"/>
        <p:guide pos="10656"/>
        <p:guide pos="15048"/>
        <p:guide pos="15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wnetid.sharepoint.com/sites/og_uwm_sicc/Shared%20Documents/Scholarly%20Work/US%20Teaching%20Narrative/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wnetid.sharepoint.com/sites/og_uwm_sicc/Shared%20Documents/Scholarly%20Work/US%20Teaching%20Narrative/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Hours Spent in Training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28575">
              <a:solidFill>
                <a:schemeClr val="tx1">
                  <a:lumMod val="75000"/>
                </a:schemeClr>
              </a:solidFill>
            </a:ln>
          </c:spPr>
          <c:explosion val="5"/>
          <c:dPt>
            <c:idx val="0"/>
            <c:bubble3D val="0"/>
            <c:explosion val="18"/>
            <c:spPr>
              <a:solidFill>
                <a:schemeClr val="tx1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B4-4D9B-91D2-C6A137E862B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>
                    <a:lumMod val="75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B4-4D9B-91D2-C6A137E862B5}"/>
              </c:ext>
            </c:extLst>
          </c:dPt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Teachers</c:v>
                </c:pt>
                <c:pt idx="1">
                  <c:v>Learners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B4-4D9B-91D2-C6A137E862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1167752245138263"/>
          <c:y val="0.23058704893399443"/>
          <c:w val="0.37582967689387659"/>
          <c:h val="0.39416950230503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3200" b="1" dirty="0"/>
              <a:t>Assessment Scores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Sheet1!$A$6:$A$7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Sheet1!$B$6:$B$7</c:f>
              <c:numCache>
                <c:formatCode>0%</c:formatCode>
                <c:ptCount val="2"/>
                <c:pt idx="0">
                  <c:v>0.86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A-4A17-AB39-06C08DF813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20979672"/>
        <c:axId val="220980328"/>
      </c:barChart>
      <c:catAx>
        <c:axId val="22097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980328"/>
        <c:crosses val="autoZero"/>
        <c:auto val="1"/>
        <c:lblAlgn val="ctr"/>
        <c:lblOffset val="100"/>
        <c:noMultiLvlLbl val="0"/>
      </c:catAx>
      <c:valAx>
        <c:axId val="22098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979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D8DE7-2F7C-4609-A23D-1F3B9BCC0AC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C8331-B9EE-4D65-8AE8-074FCCC08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C8331-B9EE-4D65-8AE8-074FCCC08D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0EEA-D0D3-8B4B-92D4-DEB51ACFF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g"/><Relationship Id="rId5" Type="http://schemas.openxmlformats.org/officeDocument/2006/relationships/image" Target="../media/image3.png"/><Relationship Id="rId10" Type="http://schemas.openxmlformats.org/officeDocument/2006/relationships/chart" Target="../charts/chart2.xml"/><Relationship Id="rId4" Type="http://schemas.openxmlformats.org/officeDocument/2006/relationships/image" Target="../media/image2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BD7183EE-956D-41CA-80D6-480D65C6E6D7}"/>
              </a:ext>
            </a:extLst>
          </p:cNvPr>
          <p:cNvGrpSpPr/>
          <p:nvPr/>
        </p:nvGrpSpPr>
        <p:grpSpPr>
          <a:xfrm>
            <a:off x="8724053" y="5108922"/>
            <a:ext cx="7587443" cy="7226454"/>
            <a:chOff x="8915553" y="10567358"/>
            <a:chExt cx="6975935" cy="7226454"/>
          </a:xfrm>
        </p:grpSpPr>
        <p:grpSp>
          <p:nvGrpSpPr>
            <p:cNvPr id="68" name="Group 67" descr="Section Header and gold boundless bar">
              <a:extLst>
                <a:ext uri="{FF2B5EF4-FFF2-40B4-BE49-F238E27FC236}">
                  <a16:creationId xmlns:a16="http://schemas.microsoft.com/office/drawing/2014/main" id="{6654BB67-3062-4A2A-B1A5-46322E498DF8}"/>
                </a:ext>
              </a:extLst>
            </p:cNvPr>
            <p:cNvGrpSpPr/>
            <p:nvPr/>
          </p:nvGrpSpPr>
          <p:grpSpPr>
            <a:xfrm>
              <a:off x="8919188" y="10567358"/>
              <a:ext cx="6972300" cy="804373"/>
              <a:chOff x="8956548" y="11703536"/>
              <a:chExt cx="6972300" cy="804373"/>
            </a:xfrm>
          </p:grpSpPr>
          <p:sp>
            <p:nvSpPr>
              <p:cNvPr id="72" name="TextBox 71" descr="Section Header and gold boundless bar">
                <a:extLst>
                  <a:ext uri="{FF2B5EF4-FFF2-40B4-BE49-F238E27FC236}">
                    <a16:creationId xmlns:a16="http://schemas.microsoft.com/office/drawing/2014/main" id="{DA86100E-650B-401C-8EB7-A671C95CDA37}"/>
                  </a:ext>
                </a:extLst>
              </p:cNvPr>
              <p:cNvSpPr txBox="1"/>
              <p:nvPr/>
            </p:nvSpPr>
            <p:spPr>
              <a:xfrm>
                <a:off x="8956548" y="11703536"/>
                <a:ext cx="69723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Encode Sans Normal Black" charset="0"/>
                  </a:rPr>
                  <a:t>METHODS</a:t>
                </a:r>
                <a:endParaRPr lang="en-US" sz="4000" b="1" dirty="0">
                  <a:latin typeface="Encode Sans Normal Black" charset="0"/>
                </a:endParaRPr>
              </a:p>
            </p:txBody>
          </p:sp>
          <p:pic>
            <p:nvPicPr>
              <p:cNvPr id="73" name="Picture 72" descr="Gold boundless bar">
                <a:extLst>
                  <a:ext uri="{FF2B5EF4-FFF2-40B4-BE49-F238E27FC236}">
                    <a16:creationId xmlns:a16="http://schemas.microsoft.com/office/drawing/2014/main" id="{618C1897-A162-430D-B9D9-90A390C04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9895" y="12395133"/>
                <a:ext cx="1399032" cy="112776"/>
              </a:xfrm>
              <a:prstGeom prst="rect">
                <a:avLst/>
              </a:prstGeom>
            </p:spPr>
          </p:pic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C57951E-CA99-421B-9BD3-00E7A9C38016}"/>
                </a:ext>
              </a:extLst>
            </p:cNvPr>
            <p:cNvSpPr txBox="1"/>
            <p:nvPr/>
          </p:nvSpPr>
          <p:spPr>
            <a:xfrm>
              <a:off x="8915553" y="11515170"/>
              <a:ext cx="6972301" cy="627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We conducted an anonymous online survey of faculty and fellows, soliciting opinions on importance and barriers to CCUS education</a:t>
              </a:r>
            </a:p>
            <a:p>
              <a:pPr>
                <a:spcAft>
                  <a:spcPts val="120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Relevant guidelines and literature were reviewed, extracting data on: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Topic selection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Quality assurance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Demonstration of proficiency.</a:t>
              </a:r>
            </a:p>
            <a:p>
              <a:pPr>
                <a:spcAft>
                  <a:spcPts val="120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We constructed a curriculum for CCUS training.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D58D150-C31E-4811-A1BD-F1CF70B32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" y="20308334"/>
            <a:ext cx="2719038" cy="1627141"/>
          </a:xfrm>
          <a:prstGeom prst="rect">
            <a:avLst/>
          </a:prstGeom>
        </p:spPr>
      </p:pic>
      <p:sp>
        <p:nvSpPr>
          <p:cNvPr id="4" name="Rectangle 3" descr="Purple Header Bar"/>
          <p:cNvSpPr/>
          <p:nvPr/>
        </p:nvSpPr>
        <p:spPr>
          <a:xfrm>
            <a:off x="0" y="0"/>
            <a:ext cx="329184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hydrant, clock&#10;&#10;Description automatically generated">
            <a:extLst>
              <a:ext uri="{FF2B5EF4-FFF2-40B4-BE49-F238E27FC236}">
                <a16:creationId xmlns:a16="http://schemas.microsoft.com/office/drawing/2014/main" id="{DFB90FBC-2CA6-42E4-9EC0-A9F9F4586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535235" y="-27893"/>
            <a:ext cx="10383165" cy="4861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15040"/>
            <a:ext cx="27980640" cy="2860550"/>
          </a:xfrm>
        </p:spPr>
        <p:txBody>
          <a:bodyPr anchor="b">
            <a:normAutofit fontScale="90000"/>
          </a:bodyPr>
          <a:lstStyle/>
          <a:p>
            <a:pPr algn="l" defTabSz="965200" eaLnBrk="0" hangingPunct="0"/>
            <a:r>
              <a:rPr lang="en-US" sz="11500" b="1" dirty="0">
                <a:solidFill>
                  <a:srgbClr val="FFFFFF"/>
                </a:solidFill>
                <a:cs typeface="Arial" pitchFamily="34" charset="0"/>
              </a:rPr>
              <a:t>Developing an Academic Ultrasound Curriculum:</a:t>
            </a:r>
            <a:br>
              <a:rPr lang="en-US" sz="11500" b="1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1500" b="1" dirty="0">
                <a:solidFill>
                  <a:srgbClr val="FFFFFF"/>
                </a:solidFill>
                <a:cs typeface="Arial" pitchFamily="34" charset="0"/>
              </a:rPr>
              <a:t>Hybrid Learning by and for Busy Clinicians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8400" y="3303959"/>
            <a:ext cx="20922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5200" eaLnBrk="0" hangingPunct="0"/>
            <a:endParaRPr lang="en-US" sz="1400" b="1" dirty="0">
              <a:solidFill>
                <a:srgbClr val="FFFFFF"/>
              </a:solidFill>
              <a:ea typeface="Tahoma" pitchFamily="34" charset="0"/>
              <a:cs typeface="Arial" pitchFamily="34" charset="0"/>
            </a:endParaRPr>
          </a:p>
          <a:p>
            <a:pPr defTabSz="965200" eaLnBrk="0" hangingPunct="0"/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Alexander Vengerovsky, MD</a:t>
            </a:r>
            <a:r>
              <a:rPr lang="en-US" sz="3200" b="1" baseline="30000" dirty="0">
                <a:solidFill>
                  <a:srgbClr val="FFFFFF"/>
                </a:solidFill>
                <a:cs typeface="Arial" pitchFamily="34" charset="0"/>
              </a:rPr>
              <a:t>1,2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,  James Town, MD</a:t>
            </a:r>
            <a:r>
              <a:rPr lang="en-US" sz="3200" b="1" baseline="30000" dirty="0">
                <a:solidFill>
                  <a:srgbClr val="FFFFFF"/>
                </a:solidFill>
                <a:cs typeface="Arial" pitchFamily="34" charset="0"/>
              </a:rPr>
              <a:t>1</a:t>
            </a: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, David Carlbom, MD</a:t>
            </a:r>
            <a:r>
              <a:rPr lang="en-US" sz="3200" b="1" baseline="30000" dirty="0">
                <a:solidFill>
                  <a:srgbClr val="FFFFFF"/>
                </a:solidFill>
                <a:cs typeface="Arial" pitchFamily="34" charset="0"/>
              </a:rPr>
              <a:t>1</a:t>
            </a:r>
            <a:endParaRPr lang="en-US" sz="3200" b="1" dirty="0">
              <a:solidFill>
                <a:srgbClr val="FFFFFF"/>
              </a:solidFill>
              <a:cs typeface="Arial" pitchFamily="34" charset="0"/>
            </a:endParaRPr>
          </a:p>
          <a:p>
            <a:pPr defTabSz="965200" eaLnBrk="0" hangingPunct="0"/>
            <a:r>
              <a:rPr lang="en-US" sz="3200" baseline="30000" dirty="0">
                <a:solidFill>
                  <a:srgbClr val="FFFFFF"/>
                </a:solidFill>
                <a:cs typeface="Arial" pitchFamily="34" charset="0"/>
              </a:rPr>
              <a:t>1</a:t>
            </a:r>
            <a:r>
              <a:rPr lang="en-US" sz="3200" dirty="0">
                <a:solidFill>
                  <a:srgbClr val="FFFFFF"/>
                </a:solidFill>
                <a:cs typeface="Arial" pitchFamily="34" charset="0"/>
              </a:rPr>
              <a:t>Harborview Medical Center, </a:t>
            </a:r>
            <a:r>
              <a:rPr lang="en-US" sz="3200" baseline="30000" dirty="0">
                <a:solidFill>
                  <a:srgbClr val="FFFFFF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FFFF"/>
                </a:solidFill>
                <a:cs typeface="Arial" pitchFamily="34" charset="0"/>
              </a:rPr>
              <a:t>University of Washington Medical Center</a:t>
            </a:r>
          </a:p>
          <a:p>
            <a:endParaRPr lang="en-US" sz="30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479BB6B-0C85-4A06-B32E-12DE31112FB2}"/>
              </a:ext>
            </a:extLst>
          </p:cNvPr>
          <p:cNvGrpSpPr/>
          <p:nvPr/>
        </p:nvGrpSpPr>
        <p:grpSpPr>
          <a:xfrm>
            <a:off x="16659791" y="5050318"/>
            <a:ext cx="6967728" cy="6677094"/>
            <a:chOff x="1168400" y="20218917"/>
            <a:chExt cx="6967728" cy="6321564"/>
          </a:xfrm>
        </p:grpSpPr>
        <p:sp>
          <p:nvSpPr>
            <p:cNvPr id="14" name="Rectangle: Rounded Corners 13" descr="Purple box for quick facts"/>
            <p:cNvSpPr/>
            <p:nvPr/>
          </p:nvSpPr>
          <p:spPr>
            <a:xfrm>
              <a:off x="1168400" y="20218917"/>
              <a:ext cx="6967728" cy="6321564"/>
            </a:xfrm>
            <a:prstGeom prst="roundRect">
              <a:avLst>
                <a:gd name="adj" fmla="val 51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15365" y="20345237"/>
              <a:ext cx="6273799" cy="60957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Encode Sans Normal Black" charset="0"/>
                  <a:ea typeface="Encode Sans Normal Black" charset="0"/>
                  <a:cs typeface="Encode Sans Normal Black" charset="0"/>
                </a:rPr>
                <a:t>SURVEY RESULTS</a:t>
              </a:r>
            </a:p>
            <a:p>
              <a:pPr marL="514350" indent="-514350">
                <a:spcAft>
                  <a:spcPts val="1200"/>
                </a:spcAft>
                <a:buClr>
                  <a:schemeClr val="bg1">
                    <a:lumMod val="7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en-US" sz="28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Motivation and interest in learning CCUS is high</a:t>
              </a:r>
            </a:p>
            <a:p>
              <a:pPr marL="514350" indent="-514350">
                <a:spcAft>
                  <a:spcPts val="1200"/>
                </a:spcAft>
                <a:buClr>
                  <a:schemeClr val="bg1">
                    <a:lumMod val="7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en-US" sz="28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Lack of clear learning objectives</a:t>
              </a:r>
            </a:p>
            <a:p>
              <a:pPr marL="514350" indent="-514350">
                <a:spcAft>
                  <a:spcPts val="1200"/>
                </a:spcAft>
                <a:buClr>
                  <a:schemeClr val="bg1">
                    <a:lumMod val="7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en-US" sz="28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Online training resources exist, but they are not curated</a:t>
              </a:r>
            </a:p>
            <a:p>
              <a:pPr marL="514350" indent="-514350">
                <a:spcAft>
                  <a:spcPts val="1200"/>
                </a:spcAft>
                <a:buClr>
                  <a:schemeClr val="bg1">
                    <a:lumMod val="7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en-US" sz="28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Clinical demand interferes with learning</a:t>
              </a:r>
            </a:p>
            <a:p>
              <a:pPr marL="514350" indent="-514350">
                <a:spcAft>
                  <a:spcPts val="1200"/>
                </a:spcAft>
                <a:buClr>
                  <a:schemeClr val="bg1">
                    <a:lumMod val="7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en-US" sz="28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Insufficient faculty availability</a:t>
              </a:r>
            </a:p>
            <a:p>
              <a:pPr marL="514350" indent="-514350">
                <a:spcAft>
                  <a:spcPts val="1200"/>
                </a:spcAft>
                <a:buClr>
                  <a:schemeClr val="bg1">
                    <a:lumMod val="7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en-US" sz="28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No validated competency assessment</a:t>
              </a:r>
            </a:p>
            <a:p>
              <a:pPr marL="514350" indent="-514350">
                <a:spcAft>
                  <a:spcPts val="1200"/>
                </a:spcAft>
                <a:buClr>
                  <a:schemeClr val="bg1">
                    <a:lumMod val="7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en-US" sz="28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Flipped-classroom instruction was preferred by respondents</a:t>
              </a:r>
            </a:p>
            <a:p>
              <a:pPr marL="514350" indent="-514350">
                <a:spcAft>
                  <a:spcPts val="1200"/>
                </a:spcAft>
                <a:buClr>
                  <a:schemeClr val="bg1">
                    <a:lumMod val="75000"/>
                  </a:schemeClr>
                </a:buClr>
                <a:buFont typeface="Calibri" panose="020F0502020204030204" pitchFamily="34" charset="0"/>
                <a:buChar char="→"/>
              </a:pPr>
              <a:endPara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7F73E5-50FC-4270-8B78-81D41268F731}"/>
              </a:ext>
            </a:extLst>
          </p:cNvPr>
          <p:cNvGrpSpPr/>
          <p:nvPr/>
        </p:nvGrpSpPr>
        <p:grpSpPr>
          <a:xfrm>
            <a:off x="625905" y="5108922"/>
            <a:ext cx="7602159" cy="8057418"/>
            <a:chOff x="9012535" y="10586430"/>
            <a:chExt cx="6989465" cy="8057418"/>
          </a:xfrm>
        </p:grpSpPr>
        <p:grpSp>
          <p:nvGrpSpPr>
            <p:cNvPr id="23" name="Group 22" descr="Section Header and gold boundless bar"/>
            <p:cNvGrpSpPr/>
            <p:nvPr/>
          </p:nvGrpSpPr>
          <p:grpSpPr>
            <a:xfrm>
              <a:off x="9012535" y="10586430"/>
              <a:ext cx="6989464" cy="785301"/>
              <a:chOff x="9049895" y="11722608"/>
              <a:chExt cx="6989464" cy="785301"/>
            </a:xfrm>
          </p:grpSpPr>
          <p:sp>
            <p:nvSpPr>
              <p:cNvPr id="16" name="TextBox 15" descr="Section Header and gold boundless bar"/>
              <p:cNvSpPr txBox="1"/>
              <p:nvPr/>
            </p:nvSpPr>
            <p:spPr>
              <a:xfrm>
                <a:off x="9067059" y="11722608"/>
                <a:ext cx="69723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Encode Sans Normal Black"/>
                    <a:ea typeface="Uni Sans Book" charset="0"/>
                    <a:cs typeface="Uni Sans Book" charset="0"/>
                  </a:rPr>
                  <a:t>BACKGROUND</a:t>
                </a:r>
                <a:endParaRPr lang="en-US" sz="4000" b="1" dirty="0">
                  <a:latin typeface="Encode Sans Normal Black"/>
                  <a:ea typeface="Uni Sans Book" charset="0"/>
                  <a:cs typeface="Uni Sans Book" charset="0"/>
                </a:endParaRPr>
              </a:p>
            </p:txBody>
          </p:sp>
          <p:pic>
            <p:nvPicPr>
              <p:cNvPr id="18" name="Picture 17" descr="Gold boundless bar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9895" y="12395133"/>
                <a:ext cx="1399032" cy="112776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9029699" y="11495519"/>
              <a:ext cx="6972301" cy="71483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Critical care ultrasound (CCUS) expedites the evaluation and management of critically ill patients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There are no standard curricula for CCUS training, nor metrics that measure competency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Training physicians in CCUS presents challenges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Current practice did not produce reliable results, and outcomes were not measured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National accreditation groups are considering a requirement to teach this skill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pic>
        <p:nvPicPr>
          <p:cNvPr id="47" name="Picture 46" descr="Gold Boundless Bar" title="Gold Boundless Ba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34613"/>
            <a:ext cx="3877056" cy="950976"/>
          </a:xfrm>
          <a:prstGeom prst="rect">
            <a:avLst/>
          </a:prstGeom>
        </p:spPr>
      </p:pic>
      <p:cxnSp>
        <p:nvCxnSpPr>
          <p:cNvPr id="5" name="Straight Connector 4" descr="Gold rule line divider"/>
          <p:cNvCxnSpPr>
            <a:cxnSpLocks/>
          </p:cNvCxnSpPr>
          <p:nvPr/>
        </p:nvCxnSpPr>
        <p:spPr>
          <a:xfrm>
            <a:off x="8598568" y="5108922"/>
            <a:ext cx="0" cy="16172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 descr="Gold rule line divider"/>
          <p:cNvCxnSpPr>
            <a:cxnSpLocks/>
          </p:cNvCxnSpPr>
          <p:nvPr/>
        </p:nvCxnSpPr>
        <p:spPr>
          <a:xfrm>
            <a:off x="16459200" y="5117077"/>
            <a:ext cx="0" cy="1616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 descr="Gold rule line divider"/>
          <p:cNvCxnSpPr>
            <a:cxnSpLocks/>
          </p:cNvCxnSpPr>
          <p:nvPr/>
        </p:nvCxnSpPr>
        <p:spPr>
          <a:xfrm>
            <a:off x="24346568" y="5108922"/>
            <a:ext cx="0" cy="16172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hite Block W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071" y="2147368"/>
            <a:ext cx="3974592" cy="2685979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3AB05E2-6622-48FC-A1B0-B3B1289339A0}"/>
              </a:ext>
            </a:extLst>
          </p:cNvPr>
          <p:cNvGrpSpPr/>
          <p:nvPr/>
        </p:nvGrpSpPr>
        <p:grpSpPr>
          <a:xfrm>
            <a:off x="24457077" y="12658859"/>
            <a:ext cx="7703689" cy="5521707"/>
            <a:chOff x="8919188" y="10586430"/>
            <a:chExt cx="7082812" cy="6643044"/>
          </a:xfrm>
        </p:grpSpPr>
        <p:grpSp>
          <p:nvGrpSpPr>
            <p:cNvPr id="60" name="Group 59" descr="Section Header and gold boundless bar">
              <a:extLst>
                <a:ext uri="{FF2B5EF4-FFF2-40B4-BE49-F238E27FC236}">
                  <a16:creationId xmlns:a16="http://schemas.microsoft.com/office/drawing/2014/main" id="{FA763CA2-FCCE-4EA4-B148-C7929EA5FE07}"/>
                </a:ext>
              </a:extLst>
            </p:cNvPr>
            <p:cNvGrpSpPr/>
            <p:nvPr/>
          </p:nvGrpSpPr>
          <p:grpSpPr>
            <a:xfrm>
              <a:off x="8919188" y="10586430"/>
              <a:ext cx="6972300" cy="925697"/>
              <a:chOff x="8956548" y="11722608"/>
              <a:chExt cx="6972300" cy="925697"/>
            </a:xfrm>
          </p:grpSpPr>
          <p:sp>
            <p:nvSpPr>
              <p:cNvPr id="69" name="TextBox 68" descr="Section Header and gold boundless bar">
                <a:extLst>
                  <a:ext uri="{FF2B5EF4-FFF2-40B4-BE49-F238E27FC236}">
                    <a16:creationId xmlns:a16="http://schemas.microsoft.com/office/drawing/2014/main" id="{0FCC89BF-B721-4D46-B83F-8FBB3A12F8E8}"/>
                  </a:ext>
                </a:extLst>
              </p:cNvPr>
              <p:cNvSpPr txBox="1"/>
              <p:nvPr/>
            </p:nvSpPr>
            <p:spPr>
              <a:xfrm>
                <a:off x="8956548" y="11722608"/>
                <a:ext cx="6972300" cy="92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Encode Sans Normal Black" charset="0"/>
                  </a:rPr>
                  <a:t>CONCLUSIONS</a:t>
                </a:r>
              </a:p>
            </p:txBody>
          </p:sp>
          <p:pic>
            <p:nvPicPr>
              <p:cNvPr id="70" name="Picture 69" descr="Gold boundless bar">
                <a:extLst>
                  <a:ext uri="{FF2B5EF4-FFF2-40B4-BE49-F238E27FC236}">
                    <a16:creationId xmlns:a16="http://schemas.microsoft.com/office/drawing/2014/main" id="{D9434DBA-79A7-413F-8198-F7DA51261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9895" y="12518922"/>
                <a:ext cx="1399032" cy="112777"/>
              </a:xfrm>
              <a:prstGeom prst="rect">
                <a:avLst/>
              </a:prstGeom>
            </p:spPr>
          </p:pic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817CA61-69BC-4BC7-95FB-57C02E6C78C0}"/>
                </a:ext>
              </a:extLst>
            </p:cNvPr>
            <p:cNvSpPr txBox="1"/>
            <p:nvPr/>
          </p:nvSpPr>
          <p:spPr>
            <a:xfrm>
              <a:off x="9029699" y="11667624"/>
              <a:ext cx="6972301" cy="55618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We created a novel hybrid curriculum using stakeholder survey, existing guidelines, and internet resources it is possible to construct a curriculum for CCUS training</a:t>
              </a:r>
            </a:p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Utilizing multiple modalities of instruction, it is possible to improve CCUS performance of fellows in clinical practice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B1A10-FF4D-498E-AAC7-034C13C593F4}"/>
              </a:ext>
            </a:extLst>
          </p:cNvPr>
          <p:cNvGrpSpPr/>
          <p:nvPr/>
        </p:nvGrpSpPr>
        <p:grpSpPr>
          <a:xfrm>
            <a:off x="16628728" y="12298816"/>
            <a:ext cx="7487133" cy="3743755"/>
            <a:chOff x="26388139" y="7902772"/>
            <a:chExt cx="11113173" cy="55568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31C0EEE-557E-48D5-A807-FD3ABECD0DF5}"/>
                </a:ext>
              </a:extLst>
            </p:cNvPr>
            <p:cNvGrpSpPr/>
            <p:nvPr/>
          </p:nvGrpSpPr>
          <p:grpSpPr>
            <a:xfrm>
              <a:off x="26388139" y="8042420"/>
              <a:ext cx="11113173" cy="5277571"/>
              <a:chOff x="9029698" y="14230435"/>
              <a:chExt cx="11113173" cy="5277571"/>
            </a:xfrm>
          </p:grpSpPr>
          <p:sp>
            <p:nvSpPr>
              <p:cNvPr id="21" name="Rectangle 20" descr="Photo placeholder"/>
              <p:cNvSpPr/>
              <p:nvPr/>
            </p:nvSpPr>
            <p:spPr>
              <a:xfrm>
                <a:off x="9029698" y="14230435"/>
                <a:ext cx="6972302" cy="52775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5272971" y="14476552"/>
                <a:ext cx="4869900" cy="452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  <a:latin typeface="Open Sans" charset="0"/>
                    <a:ea typeface="Open Sans" charset="0"/>
                    <a:cs typeface="Open Sans" charset="0"/>
                  </a:rPr>
                  <a:t>Assessment session featuring, from left-to-right, instructor, willing model, learner.</a:t>
                </a:r>
              </a:p>
            </p:txBody>
          </p:sp>
        </p:grpSp>
        <p:pic>
          <p:nvPicPr>
            <p:cNvPr id="74" name="Picture 73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DE68DCAF-C3DF-43D8-89CC-14C9C07A8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641" t="39235" r="23504" b="15056"/>
            <a:stretch/>
          </p:blipFill>
          <p:spPr>
            <a:xfrm>
              <a:off x="27419080" y="7902772"/>
              <a:ext cx="4910422" cy="5556866"/>
            </a:xfrm>
            <a:prstGeom prst="rect">
              <a:avLst/>
            </a:prstGeom>
          </p:spPr>
        </p:pic>
      </p:grpSp>
      <p:grpSp>
        <p:nvGrpSpPr>
          <p:cNvPr id="81" name="Group 80" descr="Section Header and gold boundless bar">
            <a:extLst>
              <a:ext uri="{FF2B5EF4-FFF2-40B4-BE49-F238E27FC236}">
                <a16:creationId xmlns:a16="http://schemas.microsoft.com/office/drawing/2014/main" id="{760D0E4D-118D-47B7-B8EA-FB3B48C1E7E8}"/>
              </a:ext>
            </a:extLst>
          </p:cNvPr>
          <p:cNvGrpSpPr/>
          <p:nvPr/>
        </p:nvGrpSpPr>
        <p:grpSpPr>
          <a:xfrm>
            <a:off x="24530247" y="5117077"/>
            <a:ext cx="7583490" cy="785301"/>
            <a:chOff x="8956548" y="11722608"/>
            <a:chExt cx="6972300" cy="785301"/>
          </a:xfrm>
        </p:grpSpPr>
        <p:sp>
          <p:nvSpPr>
            <p:cNvPr id="83" name="TextBox 82" descr="Section Header and gold boundless bar">
              <a:extLst>
                <a:ext uri="{FF2B5EF4-FFF2-40B4-BE49-F238E27FC236}">
                  <a16:creationId xmlns:a16="http://schemas.microsoft.com/office/drawing/2014/main" id="{374703DD-1862-42B3-B9EC-46919B3081FA}"/>
                </a:ext>
              </a:extLst>
            </p:cNvPr>
            <p:cNvSpPr txBox="1"/>
            <p:nvPr/>
          </p:nvSpPr>
          <p:spPr>
            <a:xfrm>
              <a:off x="8956548" y="11722608"/>
              <a:ext cx="6972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Encode Sans Normal Black" charset="0"/>
                </a:rPr>
                <a:t>BY THE NUMBERS</a:t>
              </a:r>
            </a:p>
          </p:txBody>
        </p:sp>
        <p:pic>
          <p:nvPicPr>
            <p:cNvPr id="84" name="Picture 83" descr="Gold boundless bar">
              <a:extLst>
                <a:ext uri="{FF2B5EF4-FFF2-40B4-BE49-F238E27FC236}">
                  <a16:creationId xmlns:a16="http://schemas.microsoft.com/office/drawing/2014/main" id="{C42CD4BE-A5DF-419E-A914-A34FFD5D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395133"/>
              <a:ext cx="1399032" cy="112776"/>
            </a:xfrm>
            <a:prstGeom prst="rect">
              <a:avLst/>
            </a:prstGeom>
          </p:spPr>
        </p:pic>
      </p:grp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99389D43-D95C-4480-AE32-3B4F5822E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535471"/>
              </p:ext>
            </p:extLst>
          </p:nvPr>
        </p:nvGraphicFramePr>
        <p:xfrm>
          <a:off x="24147400" y="5752435"/>
          <a:ext cx="6076849" cy="40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E14F69CE-43A9-4B9C-9559-89586F80D8CC}"/>
              </a:ext>
            </a:extLst>
          </p:cNvPr>
          <p:cNvGrpSpPr/>
          <p:nvPr/>
        </p:nvGrpSpPr>
        <p:grpSpPr>
          <a:xfrm>
            <a:off x="8777336" y="12335376"/>
            <a:ext cx="7703689" cy="8945726"/>
            <a:chOff x="8919188" y="10586430"/>
            <a:chExt cx="7082812" cy="8945726"/>
          </a:xfrm>
        </p:grpSpPr>
        <p:grpSp>
          <p:nvGrpSpPr>
            <p:cNvPr id="101" name="Group 100" descr="Section Header and gold boundless bar">
              <a:extLst>
                <a:ext uri="{FF2B5EF4-FFF2-40B4-BE49-F238E27FC236}">
                  <a16:creationId xmlns:a16="http://schemas.microsoft.com/office/drawing/2014/main" id="{79EF7D7F-C9F7-4348-A495-D7E13E84EB3C}"/>
                </a:ext>
              </a:extLst>
            </p:cNvPr>
            <p:cNvGrpSpPr/>
            <p:nvPr/>
          </p:nvGrpSpPr>
          <p:grpSpPr>
            <a:xfrm>
              <a:off x="8919188" y="10586430"/>
              <a:ext cx="6972300" cy="785301"/>
              <a:chOff x="8956548" y="11722608"/>
              <a:chExt cx="6972300" cy="785301"/>
            </a:xfrm>
          </p:grpSpPr>
          <p:sp>
            <p:nvSpPr>
              <p:cNvPr id="103" name="TextBox 102" descr="Section Header and gold boundless bar">
                <a:extLst>
                  <a:ext uri="{FF2B5EF4-FFF2-40B4-BE49-F238E27FC236}">
                    <a16:creationId xmlns:a16="http://schemas.microsoft.com/office/drawing/2014/main" id="{442A13AF-FD86-4788-B47B-4CB014D587F7}"/>
                  </a:ext>
                </a:extLst>
              </p:cNvPr>
              <p:cNvSpPr txBox="1"/>
              <p:nvPr/>
            </p:nvSpPr>
            <p:spPr>
              <a:xfrm>
                <a:off x="8956548" y="11722608"/>
                <a:ext cx="69723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Encode Sans Normal Black" charset="0"/>
                  </a:rPr>
                  <a:t>RESULTS</a:t>
                </a:r>
                <a:endParaRPr lang="en-US" sz="4000" b="1" dirty="0">
                  <a:latin typeface="Encode Sans Normal Black" charset="0"/>
                </a:endParaRPr>
              </a:p>
            </p:txBody>
          </p:sp>
          <p:pic>
            <p:nvPicPr>
              <p:cNvPr id="104" name="Picture 103" descr="Gold boundless bar">
                <a:extLst>
                  <a:ext uri="{FF2B5EF4-FFF2-40B4-BE49-F238E27FC236}">
                    <a16:creationId xmlns:a16="http://schemas.microsoft.com/office/drawing/2014/main" id="{5D27BD1C-EE94-45A7-8FE4-5EFEA9867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9895" y="12395133"/>
                <a:ext cx="1399032" cy="112776"/>
              </a:xfrm>
              <a:prstGeom prst="rect">
                <a:avLst/>
              </a:prstGeom>
            </p:spPr>
          </p:pic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A0B16C8-B908-42AD-929B-7B1367BA857B}"/>
                </a:ext>
              </a:extLst>
            </p:cNvPr>
            <p:cNvSpPr txBox="1"/>
            <p:nvPr/>
          </p:nvSpPr>
          <p:spPr>
            <a:xfrm>
              <a:off x="9029699" y="11495519"/>
              <a:ext cx="6972301" cy="80366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Twenty-six fellows included</a:t>
              </a:r>
            </a:p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Survey results</a:t>
              </a:r>
            </a:p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Curriculum with ~80 learning objectives</a:t>
              </a:r>
            </a:p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A website was developed with multi-modal delivery of content, including:</a:t>
              </a:r>
            </a:p>
            <a:p>
              <a:pPr marL="1888236" lvl="1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topic reviews</a:t>
              </a:r>
            </a:p>
            <a:p>
              <a:pPr marL="1888236" lvl="1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embedded media</a:t>
              </a:r>
            </a:p>
            <a:p>
              <a:pPr marL="1888236" lvl="1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references to existing content</a:t>
              </a:r>
            </a:p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In-person </a:t>
              </a:r>
            </a:p>
            <a:p>
              <a:pPr marL="1888236" lvl="1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weekly instructor-proctored rounds</a:t>
              </a:r>
            </a:p>
            <a:p>
              <a:pPr marL="1888236" lvl="1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semi-annual assessment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6FF6D1-CFCE-44D0-9769-DDBFDA358FAF}"/>
              </a:ext>
            </a:extLst>
          </p:cNvPr>
          <p:cNvGrpSpPr/>
          <p:nvPr/>
        </p:nvGrpSpPr>
        <p:grpSpPr>
          <a:xfrm>
            <a:off x="26298124" y="9094828"/>
            <a:ext cx="6143704" cy="3755944"/>
            <a:chOff x="25538709" y="10755467"/>
            <a:chExt cx="6143704" cy="375594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83E4CDF-A82D-4E5B-A81A-65CE5E0ADEA1}"/>
                </a:ext>
              </a:extLst>
            </p:cNvPr>
            <p:cNvGrpSpPr/>
            <p:nvPr/>
          </p:nvGrpSpPr>
          <p:grpSpPr>
            <a:xfrm>
              <a:off x="25538709" y="10755467"/>
              <a:ext cx="6143704" cy="3755944"/>
              <a:chOff x="19889803" y="12326318"/>
              <a:chExt cx="6143704" cy="3755944"/>
            </a:xfrm>
          </p:grpSpPr>
          <p:graphicFrame>
            <p:nvGraphicFramePr>
              <p:cNvPr id="89" name="Chart 88">
                <a:extLst>
                  <a:ext uri="{FF2B5EF4-FFF2-40B4-BE49-F238E27FC236}">
                    <a16:creationId xmlns:a16="http://schemas.microsoft.com/office/drawing/2014/main" id="{603CE1AA-B0F9-456C-B25D-BDFB06DD9F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3275397"/>
                  </p:ext>
                </p:extLst>
              </p:nvPr>
            </p:nvGraphicFramePr>
            <p:xfrm>
              <a:off x="19889803" y="12326318"/>
              <a:ext cx="6143704" cy="37559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2AC647-0C15-4D00-B1EC-EEC10ED2CE7A}"/>
                  </a:ext>
                </a:extLst>
              </p:cNvPr>
              <p:cNvSpPr txBox="1"/>
              <p:nvPr/>
            </p:nvSpPr>
            <p:spPr>
              <a:xfrm>
                <a:off x="22598998" y="13723332"/>
                <a:ext cx="624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13%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6EA9A5-4F91-48ED-B1DA-0D718BF29AB9}"/>
                </a:ext>
              </a:extLst>
            </p:cNvPr>
            <p:cNvCxnSpPr>
              <a:cxnSpLocks/>
            </p:cNvCxnSpPr>
            <p:nvPr/>
          </p:nvCxnSpPr>
          <p:spPr>
            <a:xfrm>
              <a:off x="28872741" y="11699121"/>
              <a:ext cx="0" cy="121158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1BD430-362C-4C64-90F5-0A13F3D3C944}"/>
              </a:ext>
            </a:extLst>
          </p:cNvPr>
          <p:cNvGrpSpPr/>
          <p:nvPr/>
        </p:nvGrpSpPr>
        <p:grpSpPr>
          <a:xfrm>
            <a:off x="545676" y="14047715"/>
            <a:ext cx="7601586" cy="4995141"/>
            <a:chOff x="644574" y="14128955"/>
            <a:chExt cx="7601586" cy="4995141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213A94F-E892-4543-B292-382EEB73B2D7}"/>
                </a:ext>
              </a:extLst>
            </p:cNvPr>
            <p:cNvGrpSpPr/>
            <p:nvPr/>
          </p:nvGrpSpPr>
          <p:grpSpPr>
            <a:xfrm>
              <a:off x="950166" y="14128955"/>
              <a:ext cx="6972303" cy="4995141"/>
              <a:chOff x="9029698" y="14362450"/>
              <a:chExt cx="6972303" cy="4995141"/>
            </a:xfrm>
          </p:grpSpPr>
          <p:sp>
            <p:nvSpPr>
              <p:cNvPr id="99" name="Rectangle 98" descr="Photo placeholder">
                <a:extLst>
                  <a:ext uri="{FF2B5EF4-FFF2-40B4-BE49-F238E27FC236}">
                    <a16:creationId xmlns:a16="http://schemas.microsoft.com/office/drawing/2014/main" id="{0F7846F8-38C8-4B10-8DF6-101382DC3871}"/>
                  </a:ext>
                </a:extLst>
              </p:cNvPr>
              <p:cNvSpPr/>
              <p:nvPr/>
            </p:nvSpPr>
            <p:spPr>
              <a:xfrm>
                <a:off x="9029698" y="14362450"/>
                <a:ext cx="6972302" cy="47025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39F394A-2EF7-40B4-9354-1075E4FE24C9}"/>
                  </a:ext>
                </a:extLst>
              </p:cNvPr>
              <p:cNvSpPr txBox="1"/>
              <p:nvPr/>
            </p:nvSpPr>
            <p:spPr>
              <a:xfrm>
                <a:off x="9029700" y="18772816"/>
                <a:ext cx="6972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  <a:latin typeface="Open Sans" charset="0"/>
                    <a:ea typeface="Open Sans" charset="0"/>
                    <a:cs typeface="Open Sans" charset="0"/>
                  </a:rPr>
                  <a:t>CCUS in progress. Source: </a:t>
                </a:r>
                <a:r>
                  <a:rPr lang="en-US" sz="3200" dirty="0" err="1">
                    <a:solidFill>
                      <a:srgbClr val="000000"/>
                    </a:solidFill>
                    <a:latin typeface="Open Sans" charset="0"/>
                    <a:ea typeface="Open Sans" charset="0"/>
                    <a:cs typeface="Open Sans" charset="0"/>
                  </a:rPr>
                  <a:t>Sonosite</a:t>
                </a:r>
                <a:r>
                  <a:rPr lang="en-US" sz="3200" dirty="0">
                    <a:solidFill>
                      <a:srgbClr val="000000"/>
                    </a:solidFill>
                    <a:latin typeface="Open Sans" charset="0"/>
                    <a:ea typeface="Open Sans" charset="0"/>
                    <a:cs typeface="Open Sans" charset="0"/>
                  </a:rPr>
                  <a:t>.</a:t>
                </a:r>
              </a:p>
            </p:txBody>
          </p:sp>
        </p:grpSp>
        <p:pic>
          <p:nvPicPr>
            <p:cNvPr id="40" name="Picture 39" descr="A picture containing person, man, young, looking&#10;&#10;Description automatically generated">
              <a:extLst>
                <a:ext uri="{FF2B5EF4-FFF2-40B4-BE49-F238E27FC236}">
                  <a16:creationId xmlns:a16="http://schemas.microsoft.com/office/drawing/2014/main" id="{0997ED85-5CA0-4F37-A2AC-49BEBB991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4574" y="14579389"/>
              <a:ext cx="7601586" cy="380079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F7FF519-7BE1-4D98-BB32-DCFC242D68A3}"/>
              </a:ext>
            </a:extLst>
          </p:cNvPr>
          <p:cNvSpPr txBox="1"/>
          <p:nvPr/>
        </p:nvSpPr>
        <p:spPr>
          <a:xfrm>
            <a:off x="24642887" y="9684149"/>
            <a:ext cx="1828340" cy="303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Data from 6 fellows who have completed a follow-up assessment at time of publication.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DE9D97-1A7A-44A9-9D34-758ADCA3B0B5}"/>
              </a:ext>
            </a:extLst>
          </p:cNvPr>
          <p:cNvGrpSpPr/>
          <p:nvPr/>
        </p:nvGrpSpPr>
        <p:grpSpPr>
          <a:xfrm>
            <a:off x="17845548" y="16600895"/>
            <a:ext cx="6301852" cy="3368106"/>
            <a:chOff x="36368446" y="7092190"/>
            <a:chExt cx="6301852" cy="336810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19CD8D7-98D6-49EB-9B91-8DFB1DBCD91A}"/>
                </a:ext>
              </a:extLst>
            </p:cNvPr>
            <p:cNvGrpSpPr/>
            <p:nvPr/>
          </p:nvGrpSpPr>
          <p:grpSpPr>
            <a:xfrm>
              <a:off x="36368446" y="7092190"/>
              <a:ext cx="6301852" cy="3368106"/>
              <a:chOff x="6648144" y="14369577"/>
              <a:chExt cx="9353856" cy="4999289"/>
            </a:xfrm>
          </p:grpSpPr>
          <p:sp>
            <p:nvSpPr>
              <p:cNvPr id="64" name="Rectangle 63" descr="Photo placeholder">
                <a:extLst>
                  <a:ext uri="{FF2B5EF4-FFF2-40B4-BE49-F238E27FC236}">
                    <a16:creationId xmlns:a16="http://schemas.microsoft.com/office/drawing/2014/main" id="{9552409B-CBAD-4734-B53A-EA32A2AF94E7}"/>
                  </a:ext>
                </a:extLst>
              </p:cNvPr>
              <p:cNvSpPr/>
              <p:nvPr/>
            </p:nvSpPr>
            <p:spPr>
              <a:xfrm>
                <a:off x="9029698" y="14369577"/>
                <a:ext cx="6972302" cy="49992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7D76-3D56-4B75-B6DA-A098186A2E13}"/>
                  </a:ext>
                </a:extLst>
              </p:cNvPr>
              <p:cNvSpPr txBox="1"/>
              <p:nvPr/>
            </p:nvSpPr>
            <p:spPr>
              <a:xfrm>
                <a:off x="6648144" y="14509225"/>
                <a:ext cx="3324776" cy="2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solidFill>
                      <a:srgbClr val="000000"/>
                    </a:solidFill>
                    <a:latin typeface="Open Sans" charset="0"/>
                    <a:ea typeface="Open Sans" charset="0"/>
                    <a:cs typeface="Open Sans" charset="0"/>
                  </a:rPr>
                  <a:t>The CCUS training website.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EE5E54-6B92-43AB-996F-DC85F3092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788282" y="7151884"/>
              <a:ext cx="3066674" cy="3248714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23E96EE-EC77-40BD-9795-353718BA6A32}"/>
              </a:ext>
            </a:extLst>
          </p:cNvPr>
          <p:cNvGrpSpPr/>
          <p:nvPr/>
        </p:nvGrpSpPr>
        <p:grpSpPr>
          <a:xfrm>
            <a:off x="24457077" y="18311242"/>
            <a:ext cx="7703689" cy="2969858"/>
            <a:chOff x="8919188" y="10586430"/>
            <a:chExt cx="7082812" cy="3572971"/>
          </a:xfrm>
        </p:grpSpPr>
        <p:grpSp>
          <p:nvGrpSpPr>
            <p:cNvPr id="93" name="Group 92" descr="Section Header and gold boundless bar">
              <a:extLst>
                <a:ext uri="{FF2B5EF4-FFF2-40B4-BE49-F238E27FC236}">
                  <a16:creationId xmlns:a16="http://schemas.microsoft.com/office/drawing/2014/main" id="{977F3891-02B8-42EC-8C0E-87A5CAAE4BE9}"/>
                </a:ext>
              </a:extLst>
            </p:cNvPr>
            <p:cNvGrpSpPr/>
            <p:nvPr/>
          </p:nvGrpSpPr>
          <p:grpSpPr>
            <a:xfrm>
              <a:off x="8919188" y="10586430"/>
              <a:ext cx="6972300" cy="925697"/>
              <a:chOff x="8956548" y="11722608"/>
              <a:chExt cx="6972300" cy="925697"/>
            </a:xfrm>
          </p:grpSpPr>
          <p:sp>
            <p:nvSpPr>
              <p:cNvPr id="95" name="TextBox 94" descr="Section Header and gold boundless bar">
                <a:extLst>
                  <a:ext uri="{FF2B5EF4-FFF2-40B4-BE49-F238E27FC236}">
                    <a16:creationId xmlns:a16="http://schemas.microsoft.com/office/drawing/2014/main" id="{936BE5EE-2B0F-4752-B812-8648A9E814C6}"/>
                  </a:ext>
                </a:extLst>
              </p:cNvPr>
              <p:cNvSpPr txBox="1"/>
              <p:nvPr/>
            </p:nvSpPr>
            <p:spPr>
              <a:xfrm>
                <a:off x="8956548" y="11722608"/>
                <a:ext cx="6972300" cy="92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Encode Sans Normal Black" charset="0"/>
                  </a:rPr>
                  <a:t>FUTURE DIRECTIONS</a:t>
                </a:r>
              </a:p>
            </p:txBody>
          </p:sp>
          <p:pic>
            <p:nvPicPr>
              <p:cNvPr id="97" name="Picture 96" descr="Gold boundless bar">
                <a:extLst>
                  <a:ext uri="{FF2B5EF4-FFF2-40B4-BE49-F238E27FC236}">
                    <a16:creationId xmlns:a16="http://schemas.microsoft.com/office/drawing/2014/main" id="{8416145A-22D6-4B7C-9A82-4452A61E9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9895" y="12518922"/>
                <a:ext cx="1399032" cy="112777"/>
              </a:xfrm>
              <a:prstGeom prst="rect">
                <a:avLst/>
              </a:prstGeom>
            </p:spPr>
          </p:pic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7532921-9F11-4398-8983-8B8AF9D0965A}"/>
                </a:ext>
              </a:extLst>
            </p:cNvPr>
            <p:cNvSpPr txBox="1"/>
            <p:nvPr/>
          </p:nvSpPr>
          <p:spPr>
            <a:xfrm>
              <a:off x="9029699" y="11667625"/>
              <a:ext cx="6972301" cy="24917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Train additional faculty</a:t>
              </a:r>
            </a:p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Ensure longitudinal assessment</a:t>
              </a:r>
            </a:p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Implement certification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96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33006F"/>
      </a:dk1>
      <a:lt1>
        <a:srgbClr val="E8D3A2"/>
      </a:lt1>
      <a:dk2>
        <a:srgbClr val="797979"/>
      </a:dk2>
      <a:lt2>
        <a:srgbClr val="917B4C"/>
      </a:lt2>
      <a:accent1>
        <a:srgbClr val="33016F"/>
      </a:accent1>
      <a:accent2>
        <a:srgbClr val="E8D3A2"/>
      </a:accent2>
      <a:accent3>
        <a:srgbClr val="797979"/>
      </a:accent3>
      <a:accent4>
        <a:srgbClr val="917B43"/>
      </a:accent4>
      <a:accent5>
        <a:srgbClr val="424242"/>
      </a:accent5>
      <a:accent6>
        <a:srgbClr val="797979"/>
      </a:accent6>
      <a:hlink>
        <a:srgbClr val="A9A9A9"/>
      </a:hlink>
      <a:folHlink>
        <a:srgbClr val="D5D5D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90F29BA5FED4FAB75646CA2400E1C" ma:contentTypeVersion="15" ma:contentTypeDescription="Create a new document." ma:contentTypeScope="" ma:versionID="2e38eff17189c34c4f471a9ac03dfb92">
  <xsd:schema xmlns:xsd="http://www.w3.org/2001/XMLSchema" xmlns:xs="http://www.w3.org/2001/XMLSchema" xmlns:p="http://schemas.microsoft.com/office/2006/metadata/properties" xmlns:ns1="http://schemas.microsoft.com/sharepoint/v3" xmlns:ns2="aa478421-138c-45fb-a8f8-6aea25592432" xmlns:ns3="0008a46f-6d90-4113-a1c4-98614c99be6a" targetNamespace="http://schemas.microsoft.com/office/2006/metadata/properties" ma:root="true" ma:fieldsID="b865da4aece45c2581e3f1eea57d2fb3" ns1:_="" ns2:_="" ns3:_="">
    <xsd:import namespace="http://schemas.microsoft.com/sharepoint/v3"/>
    <xsd:import namespace="aa478421-138c-45fb-a8f8-6aea25592432"/>
    <xsd:import namespace="0008a46f-6d90-4113-a1c4-98614c99be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Tags" minOccurs="0"/>
                <xsd:element ref="ns1:PublishingStartDate" minOccurs="0"/>
                <xsd:element ref="ns1:PublishingExpirationDate" minOccurs="0"/>
                <xsd:element ref="ns2:MediaServiceGenerationTime" minOccurs="0"/>
                <xsd:element ref="ns2:MediaServiceEventHashCode" minOccurs="0"/>
                <xsd:element ref="ns2:Comments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7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78421-138c-45fb-a8f8-6aea25592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ags" ma:index="15" nillable="true" ma:displayName="Tags" ma:format="Dropdown" ma:internalName="Tags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8a46f-6d90-4113-a1c4-98614c99be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aa478421-138c-45fb-a8f8-6aea25592432" xsi:nil="true"/>
    <Comments xmlns="aa478421-138c-45fb-a8f8-6aea25592432" xsi:nil="true"/>
    <PublishingExpirationDate xmlns="http://schemas.microsoft.com/sharepoint/v3" xsi:nil="true"/>
    <PublishingStartDate xmlns="http://schemas.microsoft.com/sharepoint/v3" xsi:nil="true"/>
    <_dlc_DocId xmlns="0008a46f-6d90-4113-a1c4-98614c99be6a">NNSZZYVA53QZ-1816386794-1591</_dlc_DocId>
    <_dlc_DocIdUrl xmlns="0008a46f-6d90-4113-a1c4-98614c99be6a">
      <Url>https://uwnetid.sharepoint.com/sites/og_uwm_sicc/_layouts/15/DocIdRedir.aspx?ID=NNSZZYVA53QZ-1816386794-1591</Url>
      <Description>NNSZZYVA53QZ-1816386794-1591</Description>
    </_dlc_DocIdUrl>
  </documentManagement>
</p:properties>
</file>

<file path=customXml/itemProps1.xml><?xml version="1.0" encoding="utf-8"?>
<ds:datastoreItem xmlns:ds="http://schemas.openxmlformats.org/officeDocument/2006/customXml" ds:itemID="{3B907A27-601A-404D-B6BD-19FD274511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4F93CD-3B0C-4866-86DC-C273697B2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478421-138c-45fb-a8f8-6aea25592432"/>
    <ds:schemaRef ds:uri="0008a46f-6d90-4113-a1c4-98614c99be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ABE663-F74B-41D8-A27B-425C3F2A956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6CECC47-5581-47E0-B1BA-1B42EA33B74B}">
  <ds:schemaRefs>
    <ds:schemaRef ds:uri="http://schemas.microsoft.com/office/2006/metadata/properties"/>
    <ds:schemaRef ds:uri="http://schemas.microsoft.com/office/infopath/2007/PartnerControls"/>
    <ds:schemaRef ds:uri="aa478421-138c-45fb-a8f8-6aea25592432"/>
    <ds:schemaRef ds:uri="http://schemas.microsoft.com/sharepoint/v3"/>
    <ds:schemaRef ds:uri="0008a46f-6d90-4113-a1c4-98614c99be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1648</TotalTime>
  <Words>336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Developing an Academic Ultrasound Curriculum: Hybrid Learning by and for Busy Clinicians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HERE</dc:title>
  <dc:creator>avengero@uw.edu</dc:creator>
  <cp:lastModifiedBy>Alexander Vengerovsky</cp:lastModifiedBy>
  <cp:revision>29</cp:revision>
  <dcterms:created xsi:type="dcterms:W3CDTF">2018-02-06T21:34:11Z</dcterms:created>
  <dcterms:modified xsi:type="dcterms:W3CDTF">2020-05-23T05:59:42Z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0x010100E2190F29BA5FED4FAB75646CA2400E1C</vt:lpwstr>
  </property>
  <property fmtid="{D5CDD505-2E9C-101B-9397-08002B2CF9AE}" pid="3" name="_dlc_DocIdItemGuid">
    <vt:lpwstr>5868590d-364e-42cb-8c49-1e48330a0cc5</vt:lpwstr>
  </property>
</Properties>
</file>