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11"/>
  </p:notes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9144000" cy="5143500" type="screen16x9"/>
  <p:notesSz cx="6858000" cy="9144000"/>
  <p:embeddedFontLst>
    <p:embeddedFont>
      <p:font typeface="Karla" pitchFamily="2" charset="0"/>
      <p:regular r:id="rId12"/>
      <p:bold r:id="rId13"/>
      <p:italic r:id="rId14"/>
      <p:boldItalic r:id="rId15"/>
    </p:embeddedFont>
    <p:embeddedFont>
      <p:font typeface="Montserrat" panose="00000500000000000000" pitchFamily="2" charset="0"/>
      <p:regular r:id="rId16"/>
      <p:bold r:id="rId17"/>
      <p:italic r:id="rId18"/>
      <p:boldItalic r:id="rId19"/>
    </p:embeddedFont>
    <p:embeddedFont>
      <p:font typeface="Raleway" pitchFamily="2" charset="0"/>
      <p:regular r:id="rId20"/>
      <p:bold r:id="rId21"/>
      <p:italic r:id="rId22"/>
      <p:boldItalic r:id="rId23"/>
    </p:embeddedFont>
    <p:embeddedFont>
      <p:font typeface="Raleway ExtraBold" pitchFamily="2" charset="0"/>
      <p:bold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font" Target="fonts/font13.fntdata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818b44b003_0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818b44b003_0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818b44b003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818b44b003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825c50091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825c50091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818b44b003_0_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818b44b003_0_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Instructions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Organize words into the four quadrants (Is / Is Not / Does Not Apply / Torn). Ex: The library IS complex. The library IS NOT small.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Technology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move a word into a quadrant, click on the text box and drag the word to a location.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add a textbox, find the text box tool icon and click on the slide.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Follow-up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After 10 minutes, we will gather together in the Zoom lobby to share our ideas and create grouped associations.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818b44b003_0_3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1" name="Google Shape;381;g818b44b003_0_3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Instructions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Organize words into the four quadrants (Is / Is Not / Does Not Apply / Torn). Ex: The library IS complex. The library IS NOT small.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Technology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move a word into a quadrant, click on the text box and drag the word to a location.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add a textbox, find the text box tool icon and click on the slide.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Follow-up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After 10 minutes, we will gather together in the Zoom lobby to share our ideas and create grouped associations.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818b44b003_0_3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818b44b003_0_3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Instructions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Organize words into the four quadrants (Is / Is Not / Does Not Apply / Torn). Ex: The library IS complex. The library IS NOT small.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Technology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move a word into a quadrant, click on the text box and drag the word to a location.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add a textbox, find the text box tool icon and click on the slide.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Follow-up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After 10 minutes, we will gather together in the Zoom lobby to share our ideas and create grouped associations.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818b44b003_0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818b44b003_0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Instructions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Organize words into the four quadrants (Is / Is Not / Does Not Apply / Torn). Ex: The library IS complex. The library IS NOT small.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Technology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move a word into a quadrant, click on the text box and drag the word to a location.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 add a textbox, find the text box tool icon and click on the slide.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Follow-up</a:t>
            </a:r>
            <a:endParaRPr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After 10 minutes, we will gather together in the Zoom lobby to share our ideas and create grouped associations.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71345236ec_0_4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1" name="Google Shape;501;g71345236ec_0_4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5" name="Google Shape;15;p3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6724950" y="3265700"/>
            <a:ext cx="1906200" cy="103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8" name="Google Shape;58;p10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pty">
  <p:cSld name="BLANK_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4" r:id="rId3"/>
    <p:sldLayoutId id="2147483655" r:id="rId4"/>
    <p:sldLayoutId id="2147483656" r:id="rId5"/>
    <p:sldLayoutId id="2147483658" r:id="rId6"/>
    <p:sldLayoutId id="2147483659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4336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8"/>
          <p:cNvSpPr txBox="1">
            <a:spLocks noGrp="1"/>
          </p:cNvSpPr>
          <p:nvPr>
            <p:ph type="ctrTitle" idx="4294967295"/>
          </p:nvPr>
        </p:nvSpPr>
        <p:spPr>
          <a:xfrm>
            <a:off x="669100" y="1250650"/>
            <a:ext cx="5251500" cy="220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The Library </a:t>
            </a:r>
            <a:r>
              <a:rPr lang="en" sz="6000">
                <a:solidFill>
                  <a:srgbClr val="F44336"/>
                </a:solidFill>
              </a:rPr>
              <a:t>Is/Is Not</a:t>
            </a:r>
            <a:endParaRPr sz="6000">
              <a:solidFill>
                <a:srgbClr val="F44336"/>
              </a:solidFill>
            </a:endParaRPr>
          </a:p>
        </p:txBody>
      </p:sp>
      <p:sp>
        <p:nvSpPr>
          <p:cNvPr id="297" name="Google Shape;297;p38"/>
          <p:cNvSpPr txBox="1">
            <a:spLocks noGrp="1"/>
          </p:cNvSpPr>
          <p:nvPr>
            <p:ph type="subTitle" idx="4294967295"/>
          </p:nvPr>
        </p:nvSpPr>
        <p:spPr>
          <a:xfrm>
            <a:off x="669100" y="3322746"/>
            <a:ext cx="5251500" cy="142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What is the library to you? Is it a space to learn? A place to connect? This activity is designed to get us thinking about what we perceive the library to be.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grpSp>
        <p:nvGrpSpPr>
          <p:cNvPr id="299" name="Google Shape;299;p38"/>
          <p:cNvGrpSpPr/>
          <p:nvPr/>
        </p:nvGrpSpPr>
        <p:grpSpPr>
          <a:xfrm>
            <a:off x="5562105" y="1763839"/>
            <a:ext cx="1663505" cy="1383929"/>
            <a:chOff x="1926350" y="995225"/>
            <a:chExt cx="428650" cy="356600"/>
          </a:xfrm>
        </p:grpSpPr>
        <p:sp>
          <p:nvSpPr>
            <p:cNvPr id="300" name="Google Shape;300;p38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8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8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8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9"/>
          <p:cNvSpPr txBox="1">
            <a:spLocks noGrp="1"/>
          </p:cNvSpPr>
          <p:nvPr>
            <p:ph type="body" idx="1"/>
          </p:nvPr>
        </p:nvSpPr>
        <p:spPr>
          <a:xfrm>
            <a:off x="840999" y="1578025"/>
            <a:ext cx="59517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Description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Next, we will drag and drop adjectives to describe our experiences and associations with UW Libraries by working in four quadrants: is, is not, does not apply, torn.</a:t>
            </a:r>
            <a:endParaRPr/>
          </a:p>
        </p:txBody>
      </p:sp>
      <p:sp>
        <p:nvSpPr>
          <p:cNvPr id="309" name="Google Shape;309;p3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Is/</a:t>
            </a:r>
            <a:r>
              <a:rPr lang="en">
                <a:solidFill>
                  <a:srgbClr val="E91E63"/>
                </a:solidFill>
              </a:rPr>
              <a:t>Is Not</a:t>
            </a:r>
            <a:endParaRPr/>
          </a:p>
        </p:txBody>
      </p:sp>
      <p:sp>
        <p:nvSpPr>
          <p:cNvPr id="310" name="Google Shape;310;p39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3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27B0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0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Is/</a:t>
            </a:r>
            <a:r>
              <a:rPr lang="en">
                <a:solidFill>
                  <a:srgbClr val="9C27B0"/>
                </a:solidFill>
              </a:rPr>
              <a:t>Is Not</a:t>
            </a:r>
            <a:endParaRPr>
              <a:solidFill>
                <a:srgbClr val="9C27B0"/>
              </a:solidFill>
            </a:endParaRPr>
          </a:p>
        </p:txBody>
      </p:sp>
      <p:sp>
        <p:nvSpPr>
          <p:cNvPr id="317" name="Google Shape;317;p40"/>
          <p:cNvSpPr txBox="1">
            <a:spLocks noGrp="1"/>
          </p:cNvSpPr>
          <p:nvPr>
            <p:ph type="body" idx="1"/>
          </p:nvPr>
        </p:nvSpPr>
        <p:spPr>
          <a:xfrm>
            <a:off x="841000" y="1447900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The set-up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We will break into groups of 2-3 for about 10 minutes. Groups will consist of students, facilitators, and other attendees.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318" name="Google Shape;318;p40"/>
          <p:cNvSpPr txBox="1">
            <a:spLocks noGrp="1"/>
          </p:cNvSpPr>
          <p:nvPr>
            <p:ph type="body" idx="2"/>
          </p:nvPr>
        </p:nvSpPr>
        <p:spPr>
          <a:xfrm>
            <a:off x="3043281" y="1447900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The rules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In breakout rooms, we will examine the list of words on the right side of this slide.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Organize words into the four quadrants (Is / Is Not / Does Not Apply / Torn). Ex: The library IS complex. The library IS NOT small.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40"/>
          <p:cNvSpPr txBox="1">
            <a:spLocks noGrp="1"/>
          </p:cNvSpPr>
          <p:nvPr>
            <p:ph type="body" idx="3"/>
          </p:nvPr>
        </p:nvSpPr>
        <p:spPr>
          <a:xfrm>
            <a:off x="5245562" y="1447900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The share-out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After 10 minutes, we will gather together in the Zoom lobby to share our ideas and create grouped associations.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We will identify common themes and linked thoughts as a group.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/>
          </a:p>
        </p:txBody>
      </p:sp>
      <p:grpSp>
        <p:nvGrpSpPr>
          <p:cNvPr id="320" name="Google Shape;320;p40"/>
          <p:cNvGrpSpPr/>
          <p:nvPr/>
        </p:nvGrpSpPr>
        <p:grpSpPr>
          <a:xfrm>
            <a:off x="313084" y="880445"/>
            <a:ext cx="443239" cy="443239"/>
            <a:chOff x="5941025" y="3634400"/>
            <a:chExt cx="467650" cy="467650"/>
          </a:xfrm>
        </p:grpSpPr>
        <p:sp>
          <p:nvSpPr>
            <p:cNvPr id="321" name="Google Shape;321;p40"/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0"/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0"/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40"/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40"/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40"/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7" name="Google Shape;327;p4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1"/>
          <p:cNvSpPr txBox="1">
            <a:spLocks noGrp="1"/>
          </p:cNvSpPr>
          <p:nvPr>
            <p:ph type="body" idx="1"/>
          </p:nvPr>
        </p:nvSpPr>
        <p:spPr>
          <a:xfrm>
            <a:off x="841000" y="1578025"/>
            <a:ext cx="32229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The technology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To move a word into a quadrant, click on the text box and drag the word to a location.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To add a textbox, find the text box tool icon and click on the slide.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333" name="Google Shape;333;p41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Is/</a:t>
            </a:r>
            <a:r>
              <a:rPr lang="en">
                <a:solidFill>
                  <a:schemeClr val="accent4"/>
                </a:solidFill>
              </a:rPr>
              <a:t>Is Not</a:t>
            </a:r>
            <a:r>
              <a:rPr lang="en"/>
              <a:t> (Continued) </a:t>
            </a:r>
            <a:endParaRPr/>
          </a:p>
        </p:txBody>
      </p:sp>
      <p:sp>
        <p:nvSpPr>
          <p:cNvPr id="334" name="Google Shape;334;p41"/>
          <p:cNvSpPr txBox="1">
            <a:spLocks noGrp="1"/>
          </p:cNvSpPr>
          <p:nvPr>
            <p:ph type="body" idx="2"/>
          </p:nvPr>
        </p:nvSpPr>
        <p:spPr>
          <a:xfrm>
            <a:off x="43251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The follow-up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After a few minutes, we will return to the lobby for a large group discussion.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335" name="Google Shape;335;p41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4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337" name="Google Shape;337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30717" y="4359050"/>
            <a:ext cx="323850" cy="34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2"/>
          <p:cNvSpPr txBox="1">
            <a:spLocks noGrp="1"/>
          </p:cNvSpPr>
          <p:nvPr>
            <p:ph type="title"/>
          </p:nvPr>
        </p:nvSpPr>
        <p:spPr>
          <a:xfrm>
            <a:off x="788850" y="666525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Is/Is Not </a:t>
            </a:r>
            <a:r>
              <a:rPr lang="en">
                <a:solidFill>
                  <a:srgbClr val="673AB7"/>
                </a:solidFill>
              </a:rPr>
              <a:t>EXAMPLE</a:t>
            </a:r>
            <a:r>
              <a:rPr lang="en"/>
              <a:t> </a:t>
            </a:r>
            <a:endParaRPr/>
          </a:p>
        </p:txBody>
      </p:sp>
      <p:sp>
        <p:nvSpPr>
          <p:cNvPr id="343" name="Google Shape;343;p4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cxnSp>
        <p:nvCxnSpPr>
          <p:cNvPr id="344" name="Google Shape;344;p42"/>
          <p:cNvCxnSpPr/>
          <p:nvPr/>
        </p:nvCxnSpPr>
        <p:spPr>
          <a:xfrm>
            <a:off x="-3000" y="32281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5" name="Google Shape;345;p42"/>
          <p:cNvCxnSpPr/>
          <p:nvPr/>
        </p:nvCxnSpPr>
        <p:spPr>
          <a:xfrm>
            <a:off x="4614600" y="1286475"/>
            <a:ext cx="0" cy="384150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6" name="Google Shape;346;p42"/>
          <p:cNvSpPr txBox="1"/>
          <p:nvPr/>
        </p:nvSpPr>
        <p:spPr>
          <a:xfrm>
            <a:off x="5605893" y="1890050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SMALL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47" name="Google Shape;347;p42"/>
          <p:cNvSpPr txBox="1"/>
          <p:nvPr/>
        </p:nvSpPr>
        <p:spPr>
          <a:xfrm>
            <a:off x="220494" y="2093475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COMPLEX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48" name="Google Shape;348;p42"/>
          <p:cNvSpPr txBox="1"/>
          <p:nvPr/>
        </p:nvSpPr>
        <p:spPr>
          <a:xfrm>
            <a:off x="4614595" y="3424813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EXPERIMENTAL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49" name="Google Shape;349;p42"/>
          <p:cNvSpPr txBox="1"/>
          <p:nvPr/>
        </p:nvSpPr>
        <p:spPr>
          <a:xfrm>
            <a:off x="5547651" y="2781338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CASUAL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0" name="Google Shape;350;p42"/>
          <p:cNvSpPr txBox="1"/>
          <p:nvPr/>
        </p:nvSpPr>
        <p:spPr>
          <a:xfrm>
            <a:off x="4678469" y="202285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SIMPLE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1" name="Google Shape;351;p42"/>
          <p:cNvSpPr txBox="1"/>
          <p:nvPr/>
        </p:nvSpPr>
        <p:spPr>
          <a:xfrm>
            <a:off x="709369" y="1715513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SPACIOUS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2" name="Google Shape;352;p42"/>
          <p:cNvSpPr txBox="1"/>
          <p:nvPr/>
        </p:nvSpPr>
        <p:spPr>
          <a:xfrm>
            <a:off x="2550819" y="183355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CLASSIC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3" name="Google Shape;353;p42"/>
          <p:cNvSpPr txBox="1"/>
          <p:nvPr/>
        </p:nvSpPr>
        <p:spPr>
          <a:xfrm>
            <a:off x="3590993" y="3573300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BASIC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4" name="Google Shape;354;p42"/>
          <p:cNvSpPr txBox="1"/>
          <p:nvPr/>
        </p:nvSpPr>
        <p:spPr>
          <a:xfrm>
            <a:off x="6304444" y="3520750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OUTDATED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5" name="Google Shape;355;p42"/>
          <p:cNvSpPr txBox="1"/>
          <p:nvPr/>
        </p:nvSpPr>
        <p:spPr>
          <a:xfrm>
            <a:off x="4768194" y="396797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INNOVATIVE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6" name="Google Shape;356;p42"/>
          <p:cNvSpPr txBox="1"/>
          <p:nvPr/>
        </p:nvSpPr>
        <p:spPr>
          <a:xfrm>
            <a:off x="5605894" y="2423638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ACTIVE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7" name="Google Shape;357;p42"/>
          <p:cNvSpPr txBox="1"/>
          <p:nvPr/>
        </p:nvSpPr>
        <p:spPr>
          <a:xfrm>
            <a:off x="3108294" y="2337000"/>
            <a:ext cx="1095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IMPACTFUL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8" name="Google Shape;358;p42"/>
          <p:cNvSpPr txBox="1"/>
          <p:nvPr/>
        </p:nvSpPr>
        <p:spPr>
          <a:xfrm>
            <a:off x="5107225" y="4397375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RELIABLE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59" name="Google Shape;359;p42"/>
          <p:cNvSpPr txBox="1"/>
          <p:nvPr/>
        </p:nvSpPr>
        <p:spPr>
          <a:xfrm>
            <a:off x="4663519" y="262550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SECURE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0" name="Google Shape;360;p42"/>
          <p:cNvSpPr txBox="1"/>
          <p:nvPr/>
        </p:nvSpPr>
        <p:spPr>
          <a:xfrm>
            <a:off x="5928894" y="3959063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INCLUSIVE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1" name="Google Shape;361;p42"/>
          <p:cNvSpPr txBox="1"/>
          <p:nvPr/>
        </p:nvSpPr>
        <p:spPr>
          <a:xfrm>
            <a:off x="6304444" y="1937700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AVAILABLE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2" name="Google Shape;362;p42"/>
          <p:cNvSpPr txBox="1"/>
          <p:nvPr/>
        </p:nvSpPr>
        <p:spPr>
          <a:xfrm>
            <a:off x="1606645" y="262550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OVERWHELMING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3" name="Google Shape;363;p42"/>
          <p:cNvSpPr txBox="1"/>
          <p:nvPr/>
        </p:nvSpPr>
        <p:spPr>
          <a:xfrm>
            <a:off x="709370" y="3477350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UNNECESSARY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4" name="Google Shape;364;p42"/>
          <p:cNvSpPr txBox="1"/>
          <p:nvPr/>
        </p:nvSpPr>
        <p:spPr>
          <a:xfrm>
            <a:off x="2425070" y="3805150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FRUSTRATING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5" name="Google Shape;365;p42"/>
          <p:cNvSpPr txBox="1"/>
          <p:nvPr/>
        </p:nvSpPr>
        <p:spPr>
          <a:xfrm>
            <a:off x="3374644" y="295515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BORING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6" name="Google Shape;366;p42"/>
          <p:cNvSpPr txBox="1"/>
          <p:nvPr/>
        </p:nvSpPr>
        <p:spPr>
          <a:xfrm>
            <a:off x="7311120" y="3710050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CONSISTENT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7" name="Google Shape;367;p42"/>
          <p:cNvSpPr txBox="1"/>
          <p:nvPr/>
        </p:nvSpPr>
        <p:spPr>
          <a:xfrm>
            <a:off x="6382858" y="4468638"/>
            <a:ext cx="1742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STUDENT-CENTERED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8" name="Google Shape;368;p42"/>
          <p:cNvSpPr txBox="1"/>
          <p:nvPr/>
        </p:nvSpPr>
        <p:spPr>
          <a:xfrm>
            <a:off x="3252255" y="1639700"/>
            <a:ext cx="1150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FUNCTIONAL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69" name="Google Shape;369;p42"/>
          <p:cNvSpPr txBox="1"/>
          <p:nvPr/>
        </p:nvSpPr>
        <p:spPr>
          <a:xfrm>
            <a:off x="6936005" y="408935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COLLABORATIVE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70" name="Google Shape;370;p42"/>
          <p:cNvSpPr txBox="1"/>
          <p:nvPr/>
        </p:nvSpPr>
        <p:spPr>
          <a:xfrm>
            <a:off x="4826750" y="1492038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EQUITABLE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71" name="Google Shape;371;p42"/>
          <p:cNvSpPr txBox="1"/>
          <p:nvPr/>
        </p:nvSpPr>
        <p:spPr>
          <a:xfrm>
            <a:off x="3252256" y="4468650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CREATIVE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72" name="Google Shape;372;p42"/>
          <p:cNvSpPr txBox="1"/>
          <p:nvPr/>
        </p:nvSpPr>
        <p:spPr>
          <a:xfrm>
            <a:off x="-24287" y="1295259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373" name="Google Shape;373;p42"/>
          <p:cNvSpPr txBox="1"/>
          <p:nvPr/>
        </p:nvSpPr>
        <p:spPr>
          <a:xfrm>
            <a:off x="4614600" y="1318650"/>
            <a:ext cx="4500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 NOT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374" name="Google Shape;374;p42"/>
          <p:cNvSpPr txBox="1"/>
          <p:nvPr/>
        </p:nvSpPr>
        <p:spPr>
          <a:xfrm>
            <a:off x="4678475" y="4826776"/>
            <a:ext cx="4575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TORN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375" name="Google Shape;375;p42"/>
          <p:cNvSpPr txBox="1"/>
          <p:nvPr/>
        </p:nvSpPr>
        <p:spPr>
          <a:xfrm>
            <a:off x="-24287" y="4803377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DOES NOT APPLY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cxnSp>
        <p:nvCxnSpPr>
          <p:cNvPr id="376" name="Google Shape;376;p42"/>
          <p:cNvCxnSpPr/>
          <p:nvPr/>
        </p:nvCxnSpPr>
        <p:spPr>
          <a:xfrm>
            <a:off x="-3000" y="12833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7" name="Google Shape;377;p42"/>
          <p:cNvSpPr txBox="1"/>
          <p:nvPr/>
        </p:nvSpPr>
        <p:spPr>
          <a:xfrm>
            <a:off x="899525" y="4089350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78" name="Google Shape;378;p42"/>
          <p:cNvSpPr txBox="1"/>
          <p:nvPr/>
        </p:nvSpPr>
        <p:spPr>
          <a:xfrm>
            <a:off x="1214525" y="2336988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MASSIVE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cxnSp>
        <p:nvCxnSpPr>
          <p:cNvPr id="384" name="Google Shape;384;p43"/>
          <p:cNvCxnSpPr/>
          <p:nvPr/>
        </p:nvCxnSpPr>
        <p:spPr>
          <a:xfrm>
            <a:off x="-3000" y="32281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5" name="Google Shape;385;p43"/>
          <p:cNvCxnSpPr/>
          <p:nvPr/>
        </p:nvCxnSpPr>
        <p:spPr>
          <a:xfrm>
            <a:off x="4614600" y="1286475"/>
            <a:ext cx="0" cy="384150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6" name="Google Shape;386;p43"/>
          <p:cNvSpPr txBox="1"/>
          <p:nvPr/>
        </p:nvSpPr>
        <p:spPr>
          <a:xfrm>
            <a:off x="-3007" y="0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SMALL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87" name="Google Shape;387;p43"/>
          <p:cNvSpPr txBox="1"/>
          <p:nvPr/>
        </p:nvSpPr>
        <p:spPr>
          <a:xfrm>
            <a:off x="-6" y="319125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COMPLEX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88" name="Google Shape;388;p43"/>
          <p:cNvSpPr txBox="1"/>
          <p:nvPr/>
        </p:nvSpPr>
        <p:spPr>
          <a:xfrm>
            <a:off x="-5" y="647625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EXPERIMENTAL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89" name="Google Shape;389;p43"/>
          <p:cNvSpPr txBox="1"/>
          <p:nvPr/>
        </p:nvSpPr>
        <p:spPr>
          <a:xfrm>
            <a:off x="1" y="99150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CASUAL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0" name="Google Shape;390;p43"/>
          <p:cNvSpPr txBox="1"/>
          <p:nvPr/>
        </p:nvSpPr>
        <p:spPr>
          <a:xfrm>
            <a:off x="1314293" y="1190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SIMPLE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1" name="Google Shape;391;p43"/>
          <p:cNvSpPr txBox="1"/>
          <p:nvPr/>
        </p:nvSpPr>
        <p:spPr>
          <a:xfrm>
            <a:off x="1314294" y="329775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SPACIOUS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2" name="Google Shape;392;p43"/>
          <p:cNvSpPr txBox="1"/>
          <p:nvPr/>
        </p:nvSpPr>
        <p:spPr>
          <a:xfrm>
            <a:off x="1926894" y="2118888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CLASSIC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3" name="Google Shape;393;p43"/>
          <p:cNvSpPr txBox="1"/>
          <p:nvPr/>
        </p:nvSpPr>
        <p:spPr>
          <a:xfrm>
            <a:off x="1314293" y="991975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BASIC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4" name="Google Shape;394;p43"/>
          <p:cNvSpPr txBox="1"/>
          <p:nvPr/>
        </p:nvSpPr>
        <p:spPr>
          <a:xfrm>
            <a:off x="2384319" y="11900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OUTDATED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5" name="Google Shape;395;p43"/>
          <p:cNvSpPr txBox="1"/>
          <p:nvPr/>
        </p:nvSpPr>
        <p:spPr>
          <a:xfrm>
            <a:off x="2384319" y="3191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INNOVATIVE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6" name="Google Shape;396;p43"/>
          <p:cNvSpPr txBox="1"/>
          <p:nvPr/>
        </p:nvSpPr>
        <p:spPr>
          <a:xfrm>
            <a:off x="6814144" y="216110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ACTIVE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7" name="Google Shape;397;p43"/>
          <p:cNvSpPr txBox="1"/>
          <p:nvPr/>
        </p:nvSpPr>
        <p:spPr>
          <a:xfrm>
            <a:off x="2384319" y="1009625"/>
            <a:ext cx="1095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IMPACTFUL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8" name="Google Shape;398;p43"/>
          <p:cNvSpPr txBox="1"/>
          <p:nvPr/>
        </p:nvSpPr>
        <p:spPr>
          <a:xfrm>
            <a:off x="3479700" y="11900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RELIABLE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99" name="Google Shape;399;p43"/>
          <p:cNvSpPr txBox="1"/>
          <p:nvPr/>
        </p:nvSpPr>
        <p:spPr>
          <a:xfrm>
            <a:off x="3479694" y="35625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SECURE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0" name="Google Shape;400;p43"/>
          <p:cNvSpPr txBox="1"/>
          <p:nvPr/>
        </p:nvSpPr>
        <p:spPr>
          <a:xfrm>
            <a:off x="3527319" y="735900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INCLUSIVE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1" name="Google Shape;401;p43"/>
          <p:cNvSpPr txBox="1"/>
          <p:nvPr/>
        </p:nvSpPr>
        <p:spPr>
          <a:xfrm>
            <a:off x="3527319" y="1027275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AVAILABLE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2" name="Google Shape;402;p43"/>
          <p:cNvSpPr txBox="1"/>
          <p:nvPr/>
        </p:nvSpPr>
        <p:spPr>
          <a:xfrm>
            <a:off x="4441720" y="1190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OVERWHELMING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3" name="Google Shape;403;p43"/>
          <p:cNvSpPr txBox="1"/>
          <p:nvPr/>
        </p:nvSpPr>
        <p:spPr>
          <a:xfrm>
            <a:off x="4550720" y="718250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UNNECESSARY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4" name="Google Shape;404;p43"/>
          <p:cNvSpPr txBox="1"/>
          <p:nvPr/>
        </p:nvSpPr>
        <p:spPr>
          <a:xfrm>
            <a:off x="4498870" y="356250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FRUSTRATING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5" name="Google Shape;405;p43"/>
          <p:cNvSpPr txBox="1"/>
          <p:nvPr/>
        </p:nvSpPr>
        <p:spPr>
          <a:xfrm>
            <a:off x="4550719" y="101120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BORING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6" name="Google Shape;406;p43"/>
          <p:cNvSpPr txBox="1"/>
          <p:nvPr/>
        </p:nvSpPr>
        <p:spPr>
          <a:xfrm>
            <a:off x="5918070" y="74675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CONSISTENT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7" name="Google Shape;407;p43"/>
          <p:cNvSpPr txBox="1"/>
          <p:nvPr/>
        </p:nvSpPr>
        <p:spPr>
          <a:xfrm>
            <a:off x="5851058" y="396463"/>
            <a:ext cx="1742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STUDENT-CENTERED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8" name="Google Shape;408;p43"/>
          <p:cNvSpPr txBox="1"/>
          <p:nvPr/>
        </p:nvSpPr>
        <p:spPr>
          <a:xfrm>
            <a:off x="7593455" y="74700"/>
            <a:ext cx="1150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FUNCTIONAL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09" name="Google Shape;409;p43"/>
          <p:cNvSpPr txBox="1"/>
          <p:nvPr/>
        </p:nvSpPr>
        <p:spPr>
          <a:xfrm>
            <a:off x="5881330" y="73590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COLLABORATIVE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0" name="Google Shape;410;p43"/>
          <p:cNvSpPr txBox="1"/>
          <p:nvPr/>
        </p:nvSpPr>
        <p:spPr>
          <a:xfrm>
            <a:off x="5994900" y="27813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EQUITABLE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1" name="Google Shape;411;p43"/>
          <p:cNvSpPr txBox="1"/>
          <p:nvPr/>
        </p:nvSpPr>
        <p:spPr>
          <a:xfrm>
            <a:off x="5881331" y="10096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CREATIVE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2" name="Google Shape;412;p43"/>
          <p:cNvSpPr txBox="1"/>
          <p:nvPr/>
        </p:nvSpPr>
        <p:spPr>
          <a:xfrm>
            <a:off x="-24287" y="1295259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13" name="Google Shape;413;p43"/>
          <p:cNvSpPr txBox="1"/>
          <p:nvPr/>
        </p:nvSpPr>
        <p:spPr>
          <a:xfrm>
            <a:off x="4614600" y="1318650"/>
            <a:ext cx="4500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 NOT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14" name="Google Shape;414;p43"/>
          <p:cNvSpPr txBox="1"/>
          <p:nvPr/>
        </p:nvSpPr>
        <p:spPr>
          <a:xfrm>
            <a:off x="4678475" y="4826776"/>
            <a:ext cx="4575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TORN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15" name="Google Shape;415;p43"/>
          <p:cNvSpPr txBox="1"/>
          <p:nvPr/>
        </p:nvSpPr>
        <p:spPr>
          <a:xfrm>
            <a:off x="-24287" y="4803377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DOES NOT APPLY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cxnSp>
        <p:nvCxnSpPr>
          <p:cNvPr id="416" name="Google Shape;416;p43"/>
          <p:cNvCxnSpPr/>
          <p:nvPr/>
        </p:nvCxnSpPr>
        <p:spPr>
          <a:xfrm>
            <a:off x="-3000" y="12833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7" name="Google Shape;417;p43"/>
          <p:cNvSpPr txBox="1"/>
          <p:nvPr/>
        </p:nvSpPr>
        <p:spPr>
          <a:xfrm>
            <a:off x="7593450" y="6790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18" name="Google Shape;418;p43"/>
          <p:cNvSpPr txBox="1"/>
          <p:nvPr/>
        </p:nvSpPr>
        <p:spPr>
          <a:xfrm>
            <a:off x="7593450" y="981188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MASSIVE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cxnSp>
        <p:nvCxnSpPr>
          <p:cNvPr id="424" name="Google Shape;424;p44"/>
          <p:cNvCxnSpPr/>
          <p:nvPr/>
        </p:nvCxnSpPr>
        <p:spPr>
          <a:xfrm>
            <a:off x="-3000" y="32281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5" name="Google Shape;425;p44"/>
          <p:cNvCxnSpPr/>
          <p:nvPr/>
        </p:nvCxnSpPr>
        <p:spPr>
          <a:xfrm>
            <a:off x="4614600" y="1286475"/>
            <a:ext cx="0" cy="384150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6" name="Google Shape;426;p44"/>
          <p:cNvSpPr txBox="1"/>
          <p:nvPr/>
        </p:nvSpPr>
        <p:spPr>
          <a:xfrm>
            <a:off x="-3007" y="0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SMALL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27" name="Google Shape;427;p44"/>
          <p:cNvSpPr txBox="1"/>
          <p:nvPr/>
        </p:nvSpPr>
        <p:spPr>
          <a:xfrm>
            <a:off x="-6" y="319125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COMPLEX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28" name="Google Shape;428;p44"/>
          <p:cNvSpPr txBox="1"/>
          <p:nvPr/>
        </p:nvSpPr>
        <p:spPr>
          <a:xfrm>
            <a:off x="-5" y="647625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EXPERIMENTAL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29" name="Google Shape;429;p44"/>
          <p:cNvSpPr txBox="1"/>
          <p:nvPr/>
        </p:nvSpPr>
        <p:spPr>
          <a:xfrm>
            <a:off x="1" y="99150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CASUAL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0" name="Google Shape;430;p44"/>
          <p:cNvSpPr txBox="1"/>
          <p:nvPr/>
        </p:nvSpPr>
        <p:spPr>
          <a:xfrm>
            <a:off x="1314293" y="1190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SIMPLE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1" name="Google Shape;431;p44"/>
          <p:cNvSpPr txBox="1"/>
          <p:nvPr/>
        </p:nvSpPr>
        <p:spPr>
          <a:xfrm>
            <a:off x="1314294" y="329775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SPACIOUS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2" name="Google Shape;432;p44"/>
          <p:cNvSpPr txBox="1"/>
          <p:nvPr/>
        </p:nvSpPr>
        <p:spPr>
          <a:xfrm>
            <a:off x="1314294" y="665275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CLASSIC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3" name="Google Shape;433;p44"/>
          <p:cNvSpPr txBox="1"/>
          <p:nvPr/>
        </p:nvSpPr>
        <p:spPr>
          <a:xfrm>
            <a:off x="1314293" y="991975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BASIC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4" name="Google Shape;434;p44"/>
          <p:cNvSpPr txBox="1"/>
          <p:nvPr/>
        </p:nvSpPr>
        <p:spPr>
          <a:xfrm>
            <a:off x="2384319" y="11900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OUTDATED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5" name="Google Shape;435;p44"/>
          <p:cNvSpPr txBox="1"/>
          <p:nvPr/>
        </p:nvSpPr>
        <p:spPr>
          <a:xfrm>
            <a:off x="2384319" y="3191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INNOVATIVE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6" name="Google Shape;436;p44"/>
          <p:cNvSpPr txBox="1"/>
          <p:nvPr/>
        </p:nvSpPr>
        <p:spPr>
          <a:xfrm>
            <a:off x="2336694" y="70060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ACTIVE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7" name="Google Shape;437;p44"/>
          <p:cNvSpPr txBox="1"/>
          <p:nvPr/>
        </p:nvSpPr>
        <p:spPr>
          <a:xfrm>
            <a:off x="2384319" y="1009625"/>
            <a:ext cx="1095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IMPACTFUL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8" name="Google Shape;438;p44"/>
          <p:cNvSpPr txBox="1"/>
          <p:nvPr/>
        </p:nvSpPr>
        <p:spPr>
          <a:xfrm>
            <a:off x="3479700" y="11900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RELIABLE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39" name="Google Shape;439;p44"/>
          <p:cNvSpPr txBox="1"/>
          <p:nvPr/>
        </p:nvSpPr>
        <p:spPr>
          <a:xfrm>
            <a:off x="3479694" y="35625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SECURE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0" name="Google Shape;440;p44"/>
          <p:cNvSpPr txBox="1"/>
          <p:nvPr/>
        </p:nvSpPr>
        <p:spPr>
          <a:xfrm>
            <a:off x="3527319" y="735900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INCLUSIVE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1" name="Google Shape;441;p44"/>
          <p:cNvSpPr txBox="1"/>
          <p:nvPr/>
        </p:nvSpPr>
        <p:spPr>
          <a:xfrm>
            <a:off x="3527319" y="1027275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AVAILABLE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2" name="Google Shape;442;p44"/>
          <p:cNvSpPr txBox="1"/>
          <p:nvPr/>
        </p:nvSpPr>
        <p:spPr>
          <a:xfrm>
            <a:off x="4441720" y="1190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OVERWHELMING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3" name="Google Shape;443;p44"/>
          <p:cNvSpPr txBox="1"/>
          <p:nvPr/>
        </p:nvSpPr>
        <p:spPr>
          <a:xfrm>
            <a:off x="4550720" y="718250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UNNECESSARY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4" name="Google Shape;444;p44"/>
          <p:cNvSpPr txBox="1"/>
          <p:nvPr/>
        </p:nvSpPr>
        <p:spPr>
          <a:xfrm>
            <a:off x="4498870" y="356250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FRUSTRATING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5" name="Google Shape;445;p44"/>
          <p:cNvSpPr txBox="1"/>
          <p:nvPr/>
        </p:nvSpPr>
        <p:spPr>
          <a:xfrm>
            <a:off x="4550719" y="101120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BORING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6" name="Google Shape;446;p44"/>
          <p:cNvSpPr txBox="1"/>
          <p:nvPr/>
        </p:nvSpPr>
        <p:spPr>
          <a:xfrm>
            <a:off x="5918070" y="74675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CONSISTENT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7" name="Google Shape;447;p44"/>
          <p:cNvSpPr txBox="1"/>
          <p:nvPr/>
        </p:nvSpPr>
        <p:spPr>
          <a:xfrm>
            <a:off x="5851058" y="396463"/>
            <a:ext cx="1742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STUDENT-CENTERED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8" name="Google Shape;448;p44"/>
          <p:cNvSpPr txBox="1"/>
          <p:nvPr/>
        </p:nvSpPr>
        <p:spPr>
          <a:xfrm>
            <a:off x="7593455" y="74700"/>
            <a:ext cx="1150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FUNCTIONAL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49" name="Google Shape;449;p44"/>
          <p:cNvSpPr txBox="1"/>
          <p:nvPr/>
        </p:nvSpPr>
        <p:spPr>
          <a:xfrm>
            <a:off x="5881330" y="73590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COLLABORATIVE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50" name="Google Shape;450;p44"/>
          <p:cNvSpPr txBox="1"/>
          <p:nvPr/>
        </p:nvSpPr>
        <p:spPr>
          <a:xfrm>
            <a:off x="7593450" y="376863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EQUITABLE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51" name="Google Shape;451;p44"/>
          <p:cNvSpPr txBox="1"/>
          <p:nvPr/>
        </p:nvSpPr>
        <p:spPr>
          <a:xfrm>
            <a:off x="5881331" y="10096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CREATIVE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52" name="Google Shape;452;p44"/>
          <p:cNvSpPr txBox="1"/>
          <p:nvPr/>
        </p:nvSpPr>
        <p:spPr>
          <a:xfrm>
            <a:off x="-24287" y="1295259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53" name="Google Shape;453;p44"/>
          <p:cNvSpPr txBox="1"/>
          <p:nvPr/>
        </p:nvSpPr>
        <p:spPr>
          <a:xfrm>
            <a:off x="4614600" y="1318650"/>
            <a:ext cx="4500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 NOT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54" name="Google Shape;454;p44"/>
          <p:cNvSpPr txBox="1"/>
          <p:nvPr/>
        </p:nvSpPr>
        <p:spPr>
          <a:xfrm>
            <a:off x="4678475" y="4826776"/>
            <a:ext cx="4575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TORN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55" name="Google Shape;455;p44"/>
          <p:cNvSpPr txBox="1"/>
          <p:nvPr/>
        </p:nvSpPr>
        <p:spPr>
          <a:xfrm>
            <a:off x="-24287" y="4803377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DOES NOT APPLY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cxnSp>
        <p:nvCxnSpPr>
          <p:cNvPr id="456" name="Google Shape;456;p44"/>
          <p:cNvCxnSpPr/>
          <p:nvPr/>
        </p:nvCxnSpPr>
        <p:spPr>
          <a:xfrm>
            <a:off x="-3000" y="12833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7" name="Google Shape;457;p44"/>
          <p:cNvSpPr txBox="1"/>
          <p:nvPr/>
        </p:nvSpPr>
        <p:spPr>
          <a:xfrm>
            <a:off x="7593450" y="6790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58" name="Google Shape;458;p44"/>
          <p:cNvSpPr txBox="1"/>
          <p:nvPr/>
        </p:nvSpPr>
        <p:spPr>
          <a:xfrm>
            <a:off x="7593450" y="981188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MASSIVE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cxnSp>
        <p:nvCxnSpPr>
          <p:cNvPr id="464" name="Google Shape;464;p45"/>
          <p:cNvCxnSpPr/>
          <p:nvPr/>
        </p:nvCxnSpPr>
        <p:spPr>
          <a:xfrm>
            <a:off x="-3000" y="32281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5" name="Google Shape;465;p45"/>
          <p:cNvCxnSpPr/>
          <p:nvPr/>
        </p:nvCxnSpPr>
        <p:spPr>
          <a:xfrm>
            <a:off x="4614600" y="1286475"/>
            <a:ext cx="0" cy="384150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66" name="Google Shape;466;p45"/>
          <p:cNvSpPr txBox="1"/>
          <p:nvPr/>
        </p:nvSpPr>
        <p:spPr>
          <a:xfrm>
            <a:off x="-3007" y="0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SMALL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67" name="Google Shape;467;p45"/>
          <p:cNvSpPr txBox="1"/>
          <p:nvPr/>
        </p:nvSpPr>
        <p:spPr>
          <a:xfrm>
            <a:off x="-6" y="319125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COMPLEX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68" name="Google Shape;468;p45"/>
          <p:cNvSpPr txBox="1"/>
          <p:nvPr/>
        </p:nvSpPr>
        <p:spPr>
          <a:xfrm>
            <a:off x="-5" y="647625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EXPERIMENTAL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69" name="Google Shape;469;p45"/>
          <p:cNvSpPr txBox="1"/>
          <p:nvPr/>
        </p:nvSpPr>
        <p:spPr>
          <a:xfrm>
            <a:off x="1" y="99150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CASUAL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0" name="Google Shape;470;p45"/>
          <p:cNvSpPr txBox="1"/>
          <p:nvPr/>
        </p:nvSpPr>
        <p:spPr>
          <a:xfrm>
            <a:off x="1314293" y="1190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SIMPLE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1" name="Google Shape;471;p45"/>
          <p:cNvSpPr txBox="1"/>
          <p:nvPr/>
        </p:nvSpPr>
        <p:spPr>
          <a:xfrm>
            <a:off x="1314294" y="329775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SPACIOUS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2" name="Google Shape;472;p45"/>
          <p:cNvSpPr txBox="1"/>
          <p:nvPr/>
        </p:nvSpPr>
        <p:spPr>
          <a:xfrm>
            <a:off x="1314294" y="665275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CLASSIC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3" name="Google Shape;473;p45"/>
          <p:cNvSpPr txBox="1"/>
          <p:nvPr/>
        </p:nvSpPr>
        <p:spPr>
          <a:xfrm>
            <a:off x="1314293" y="991975"/>
            <a:ext cx="6126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BASIC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4" name="Google Shape;474;p45"/>
          <p:cNvSpPr txBox="1"/>
          <p:nvPr/>
        </p:nvSpPr>
        <p:spPr>
          <a:xfrm>
            <a:off x="2384319" y="11900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OUTDATED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5" name="Google Shape;475;p45"/>
          <p:cNvSpPr txBox="1"/>
          <p:nvPr/>
        </p:nvSpPr>
        <p:spPr>
          <a:xfrm>
            <a:off x="2384319" y="3191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INNOVATIVE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6" name="Google Shape;476;p45"/>
          <p:cNvSpPr txBox="1"/>
          <p:nvPr/>
        </p:nvSpPr>
        <p:spPr>
          <a:xfrm>
            <a:off x="2336694" y="70060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ACTIVE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7" name="Google Shape;477;p45"/>
          <p:cNvSpPr txBox="1"/>
          <p:nvPr/>
        </p:nvSpPr>
        <p:spPr>
          <a:xfrm>
            <a:off x="2384319" y="1009625"/>
            <a:ext cx="1095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IMPACTFUL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8" name="Google Shape;478;p45"/>
          <p:cNvSpPr txBox="1"/>
          <p:nvPr/>
        </p:nvSpPr>
        <p:spPr>
          <a:xfrm>
            <a:off x="3479700" y="11900"/>
            <a:ext cx="873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RELIABLE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79" name="Google Shape;479;p45"/>
          <p:cNvSpPr txBox="1"/>
          <p:nvPr/>
        </p:nvSpPr>
        <p:spPr>
          <a:xfrm>
            <a:off x="3479694" y="356250"/>
            <a:ext cx="835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SECURE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0" name="Google Shape;480;p45"/>
          <p:cNvSpPr txBox="1"/>
          <p:nvPr/>
        </p:nvSpPr>
        <p:spPr>
          <a:xfrm>
            <a:off x="3527319" y="735900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INCLUSIVE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1" name="Google Shape;481;p45"/>
          <p:cNvSpPr txBox="1"/>
          <p:nvPr/>
        </p:nvSpPr>
        <p:spPr>
          <a:xfrm>
            <a:off x="3527319" y="1027275"/>
            <a:ext cx="971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AVAILABLE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2" name="Google Shape;482;p45"/>
          <p:cNvSpPr txBox="1"/>
          <p:nvPr/>
        </p:nvSpPr>
        <p:spPr>
          <a:xfrm>
            <a:off x="4441720" y="1190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OVERWHELMING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3" name="Google Shape;483;p45"/>
          <p:cNvSpPr txBox="1"/>
          <p:nvPr/>
        </p:nvSpPr>
        <p:spPr>
          <a:xfrm>
            <a:off x="4550720" y="718250"/>
            <a:ext cx="1314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UNNECESSARY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4" name="Google Shape;484;p45"/>
          <p:cNvSpPr txBox="1"/>
          <p:nvPr/>
        </p:nvSpPr>
        <p:spPr>
          <a:xfrm>
            <a:off x="4498870" y="356250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FRUSTRATING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5" name="Google Shape;485;p45"/>
          <p:cNvSpPr txBox="1"/>
          <p:nvPr/>
        </p:nvSpPr>
        <p:spPr>
          <a:xfrm>
            <a:off x="4550719" y="1011200"/>
            <a:ext cx="7623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BORING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6" name="Google Shape;486;p45"/>
          <p:cNvSpPr txBox="1"/>
          <p:nvPr/>
        </p:nvSpPr>
        <p:spPr>
          <a:xfrm>
            <a:off x="5918070" y="74675"/>
            <a:ext cx="12375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CONSISTENT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7" name="Google Shape;487;p45"/>
          <p:cNvSpPr txBox="1"/>
          <p:nvPr/>
        </p:nvSpPr>
        <p:spPr>
          <a:xfrm>
            <a:off x="5851058" y="396463"/>
            <a:ext cx="17424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STUDENT-CENTERED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8" name="Google Shape;488;p45"/>
          <p:cNvSpPr txBox="1"/>
          <p:nvPr/>
        </p:nvSpPr>
        <p:spPr>
          <a:xfrm>
            <a:off x="7593455" y="74700"/>
            <a:ext cx="11502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FUNCTIONAL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89" name="Google Shape;489;p45"/>
          <p:cNvSpPr txBox="1"/>
          <p:nvPr/>
        </p:nvSpPr>
        <p:spPr>
          <a:xfrm>
            <a:off x="5881330" y="735900"/>
            <a:ext cx="14298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COLLABORATIVE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90" name="Google Shape;490;p45"/>
          <p:cNvSpPr txBox="1"/>
          <p:nvPr/>
        </p:nvSpPr>
        <p:spPr>
          <a:xfrm>
            <a:off x="7593450" y="376863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EQUITABLE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91" name="Google Shape;491;p45"/>
          <p:cNvSpPr txBox="1"/>
          <p:nvPr/>
        </p:nvSpPr>
        <p:spPr>
          <a:xfrm>
            <a:off x="5881331" y="10096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CREATIVE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92" name="Google Shape;492;p45"/>
          <p:cNvSpPr txBox="1"/>
          <p:nvPr/>
        </p:nvSpPr>
        <p:spPr>
          <a:xfrm>
            <a:off x="-24287" y="1295259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93" name="Google Shape;493;p45"/>
          <p:cNvSpPr txBox="1"/>
          <p:nvPr/>
        </p:nvSpPr>
        <p:spPr>
          <a:xfrm>
            <a:off x="4614600" y="1318650"/>
            <a:ext cx="4500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IS NOT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94" name="Google Shape;494;p45"/>
          <p:cNvSpPr txBox="1"/>
          <p:nvPr/>
        </p:nvSpPr>
        <p:spPr>
          <a:xfrm>
            <a:off x="4678475" y="4826776"/>
            <a:ext cx="4575000" cy="2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TORN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95" name="Google Shape;495;p45"/>
          <p:cNvSpPr txBox="1"/>
          <p:nvPr/>
        </p:nvSpPr>
        <p:spPr>
          <a:xfrm>
            <a:off x="-24287" y="4803377"/>
            <a:ext cx="45750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aleway ExtraBold"/>
                <a:ea typeface="Raleway ExtraBold"/>
                <a:cs typeface="Raleway ExtraBold"/>
                <a:sym typeface="Raleway ExtraBold"/>
              </a:rPr>
              <a:t>DOES NOT APPLY</a:t>
            </a:r>
            <a:endParaRPr sz="1900"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cxnSp>
        <p:nvCxnSpPr>
          <p:cNvPr id="496" name="Google Shape;496;p45"/>
          <p:cNvCxnSpPr/>
          <p:nvPr/>
        </p:nvCxnSpPr>
        <p:spPr>
          <a:xfrm>
            <a:off x="-3000" y="1283350"/>
            <a:ext cx="9150000" cy="0"/>
          </a:xfrm>
          <a:prstGeom prst="straightConnector1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97" name="Google Shape;497;p45"/>
          <p:cNvSpPr txBox="1"/>
          <p:nvPr/>
        </p:nvSpPr>
        <p:spPr>
          <a:xfrm>
            <a:off x="7593450" y="679025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CARING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98" name="Google Shape;498;p45"/>
          <p:cNvSpPr txBox="1"/>
          <p:nvPr/>
        </p:nvSpPr>
        <p:spPr>
          <a:xfrm>
            <a:off x="7593450" y="981188"/>
            <a:ext cx="1007100" cy="1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200" tIns="49200" rIns="49200" bIns="49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MASSIVE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46"/>
          <p:cNvSpPr txBox="1">
            <a:spLocks noGrp="1"/>
          </p:cNvSpPr>
          <p:nvPr>
            <p:ph type="body" idx="1"/>
          </p:nvPr>
        </p:nvSpPr>
        <p:spPr>
          <a:xfrm>
            <a:off x="840999" y="1578025"/>
            <a:ext cx="59517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Reflection</a:t>
            </a:r>
            <a:endParaRPr sz="1800"/>
          </a:p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Char char="▸"/>
            </a:pPr>
            <a:r>
              <a:rPr lang="en" sz="1800"/>
              <a:t>Do we notice any recurring themes about our associations with the UW Libraries?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" sz="1800"/>
              <a:t>What are some recurring positive areas? What are some recurring challenging areas?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" sz="1800"/>
              <a:t>What surprised you?</a:t>
            </a:r>
            <a:endParaRPr sz="18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46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</a:t>
            </a:r>
            <a:r>
              <a:rPr lang="en">
                <a:solidFill>
                  <a:srgbClr val="E91E63"/>
                </a:solidFill>
              </a:rPr>
              <a:t>DEBRIEF</a:t>
            </a:r>
            <a:r>
              <a:rPr lang="en"/>
              <a:t> </a:t>
            </a:r>
            <a:endParaRPr/>
          </a:p>
        </p:txBody>
      </p:sp>
      <p:sp>
        <p:nvSpPr>
          <p:cNvPr id="505" name="Google Shape;505;p46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4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FFFFFF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829</Words>
  <Application>Microsoft Office PowerPoint</Application>
  <PresentationFormat>On-screen Show (16:9)</PresentationFormat>
  <Paragraphs>221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Karla</vt:lpstr>
      <vt:lpstr>Arial</vt:lpstr>
      <vt:lpstr>Raleway ExtraBold</vt:lpstr>
      <vt:lpstr>Raleway</vt:lpstr>
      <vt:lpstr>Montserrat</vt:lpstr>
      <vt:lpstr>Arviragus template</vt:lpstr>
      <vt:lpstr>The Library Is/Is Not</vt:lpstr>
      <vt:lpstr>Is/Is Not</vt:lpstr>
      <vt:lpstr>Is/Is Not</vt:lpstr>
      <vt:lpstr>Is/Is Not (Continued) </vt:lpstr>
      <vt:lpstr>Is/Is Not EXAMPLE </vt:lpstr>
      <vt:lpstr>PowerPoint Presentation</vt:lpstr>
      <vt:lpstr>PowerPoint Presentation</vt:lpstr>
      <vt:lpstr>PowerPoint Presentation</vt:lpstr>
      <vt:lpstr>ACTIVITY DEBRIEF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Library Is/Is Not</dc:title>
  <cp:lastModifiedBy>Maggie Faber</cp:lastModifiedBy>
  <cp:revision>1</cp:revision>
  <dcterms:modified xsi:type="dcterms:W3CDTF">2022-07-22T23:00:32Z</dcterms:modified>
</cp:coreProperties>
</file>